
<file path=[Content_Types].xml><?xml version="1.0" encoding="utf-8"?>
<Types xmlns="http://schemas.openxmlformats.org/package/2006/content-types">
  <Default ContentType="application/xml" Extension="xml"/>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45.xml"/>
  <Override ContentType="application/vnd.openxmlformats-officedocument.presentationml.notesSlide+xml" PartName="/ppt/notesSlides/notesSlide3.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43.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40.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1.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slide+xml" PartName="/ppt/slides/slide40.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9"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 id="288" r:id="rId37"/>
    <p:sldId id="289" r:id="rId38"/>
    <p:sldId id="290" r:id="rId39"/>
    <p:sldId id="291" r:id="rId40"/>
    <p:sldId id="292" r:id="rId41"/>
    <p:sldId id="293" r:id="rId42"/>
    <p:sldId id="294" r:id="rId43"/>
    <p:sldId id="295" r:id="rId44"/>
    <p:sldId id="296" r:id="rId45"/>
    <p:sldId id="297" r:id="rId46"/>
    <p:sldId id="298" r:id="rId47"/>
    <p:sldId id="299" r:id="rId48"/>
    <p:sldId id="300" r:id="rId49"/>
    <p:sldId id="301" r:id="rId50"/>
  </p:sldIdLst>
  <p:sldSz cy="6858000" cx="12192000"/>
  <p:notesSz cx="6858000" cy="12192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slide" Target="slides/slide36.xml"/><Relationship Id="rId42" Type="http://schemas.openxmlformats.org/officeDocument/2006/relationships/slide" Target="slides/slide38.xml"/><Relationship Id="rId41" Type="http://schemas.openxmlformats.org/officeDocument/2006/relationships/slide" Target="slides/slide37.xml"/><Relationship Id="rId44" Type="http://schemas.openxmlformats.org/officeDocument/2006/relationships/slide" Target="slides/slide40.xml"/><Relationship Id="rId43" Type="http://schemas.openxmlformats.org/officeDocument/2006/relationships/slide" Target="slides/slide39.xml"/><Relationship Id="rId46" Type="http://schemas.openxmlformats.org/officeDocument/2006/relationships/slide" Target="slides/slide42.xml"/><Relationship Id="rId45" Type="http://schemas.openxmlformats.org/officeDocument/2006/relationships/slide" Target="slides/slide41.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48" Type="http://schemas.openxmlformats.org/officeDocument/2006/relationships/slide" Target="slides/slide44.xml"/><Relationship Id="rId47" Type="http://schemas.openxmlformats.org/officeDocument/2006/relationships/slide" Target="slides/slide43.xml"/><Relationship Id="rId49" Type="http://schemas.openxmlformats.org/officeDocument/2006/relationships/slide" Target="slides/slide45.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31" Type="http://schemas.openxmlformats.org/officeDocument/2006/relationships/slide" Target="slides/slide27.xml"/><Relationship Id="rId30" Type="http://schemas.openxmlformats.org/officeDocument/2006/relationships/slide" Target="slides/slide26.xml"/><Relationship Id="rId33" Type="http://schemas.openxmlformats.org/officeDocument/2006/relationships/slide" Target="slides/slide29.xml"/><Relationship Id="rId32" Type="http://schemas.openxmlformats.org/officeDocument/2006/relationships/slide" Target="slides/slide28.xml"/><Relationship Id="rId35" Type="http://schemas.openxmlformats.org/officeDocument/2006/relationships/slide" Target="slides/slide31.xml"/><Relationship Id="rId34" Type="http://schemas.openxmlformats.org/officeDocument/2006/relationships/slide" Target="slides/slide30.xml"/><Relationship Id="rId37" Type="http://schemas.openxmlformats.org/officeDocument/2006/relationships/slide" Target="slides/slide33.xml"/><Relationship Id="rId36" Type="http://schemas.openxmlformats.org/officeDocument/2006/relationships/slide" Target="slides/slide32.xml"/><Relationship Id="rId39" Type="http://schemas.openxmlformats.org/officeDocument/2006/relationships/slide" Target="slides/slide35.xml"/><Relationship Id="rId38" Type="http://schemas.openxmlformats.org/officeDocument/2006/relationships/slide" Target="slides/slide34.xml"/><Relationship Id="rId20" Type="http://schemas.openxmlformats.org/officeDocument/2006/relationships/slide" Target="slides/slide16.xml"/><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slide" Target="slides/slide20.xml"/><Relationship Id="rId23" Type="http://schemas.openxmlformats.org/officeDocument/2006/relationships/slide" Target="slides/slide19.xml"/><Relationship Id="rId26" Type="http://schemas.openxmlformats.org/officeDocument/2006/relationships/slide" Target="slides/slide22.xml"/><Relationship Id="rId25" Type="http://schemas.openxmlformats.org/officeDocument/2006/relationships/slide" Target="slides/slide21.xml"/><Relationship Id="rId28" Type="http://schemas.openxmlformats.org/officeDocument/2006/relationships/slide" Target="slides/slide24.xml"/><Relationship Id="rId27" Type="http://schemas.openxmlformats.org/officeDocument/2006/relationships/slide" Target="slides/slide23.xml"/><Relationship Id="rId29" Type="http://schemas.openxmlformats.org/officeDocument/2006/relationships/slide" Target="slides/slide25.xml"/><Relationship Id="rId50" Type="http://schemas.openxmlformats.org/officeDocument/2006/relationships/slide" Target="slides/slide46.xml"/><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slide" Target="slides/slide9.xml"/><Relationship Id="rId12" Type="http://schemas.openxmlformats.org/officeDocument/2006/relationships/slide" Target="slides/slide8.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 name="Shape 11"/>
        <p:cNvGrpSpPr/>
        <p:nvPr/>
      </p:nvGrpSpPr>
      <p:grpSpPr>
        <a:xfrm>
          <a:off x="0" y="0"/>
          <a:ext cx="0" cy="0"/>
          <a:chOff x="0" y="0"/>
          <a:chExt cx="0" cy="0"/>
        </a:xfrm>
      </p:grpSpPr>
      <p:sp>
        <p:nvSpPr>
          <p:cNvPr id="12" name="Google Shape;12;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 name="Google Shape;13;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Browsing deck: students flip through the 42 thinkers and shortlist three. Every quote in this deck is primary-source verified and matches the interactive guide and the printable PDF.</a:t>
            </a:r>
            <a:endParaRPr/>
          </a:p>
        </p:txBody>
      </p:sp>
      <p:sp>
        <p:nvSpPr>
          <p:cNvPr id="14" name="Google Shape;14;p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 name="Shape 34"/>
        <p:cNvGrpSpPr/>
        <p:nvPr/>
      </p:nvGrpSpPr>
      <p:grpSpPr>
        <a:xfrm>
          <a:off x="0" y="0"/>
          <a:ext cx="0" cy="0"/>
          <a:chOff x="0" y="0"/>
          <a:chExt cx="0" cy="0"/>
        </a:xfrm>
      </p:grpSpPr>
      <p:sp>
        <p:nvSpPr>
          <p:cNvPr id="35" name="Google Shape;35;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6" name="Google Shape;36;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Eighteen thinkers from the ancient world through the early modern period.</a:t>
            </a:r>
            <a:endParaRPr/>
          </a:p>
        </p:txBody>
      </p:sp>
      <p:sp>
        <p:nvSpPr>
          <p:cNvPr id="37" name="Google Shape;37;p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6" name="Google Shape;86;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Twenty-four thinkers from Hegel to Krenak. The 20th century is the biggest field — split across two columns.</a:t>
            </a:r>
            <a:endParaRPr/>
          </a:p>
        </p:txBody>
      </p:sp>
      <p:sp>
        <p:nvSpPr>
          <p:cNvPr id="87" name="Google Shape;87;p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 name="Shape 146"/>
        <p:cNvGrpSpPr/>
        <p:nvPr/>
      </p:nvGrpSpPr>
      <p:grpSpPr>
        <a:xfrm>
          <a:off x="0" y="0"/>
          <a:ext cx="0" cy="0"/>
          <a:chOff x="0" y="0"/>
          <a:chExt cx="0" cy="0"/>
        </a:xfrm>
      </p:grpSpPr>
      <p:sp>
        <p:nvSpPr>
          <p:cNvPr id="147" name="Google Shape;147;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8" name="Google Shape;148;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Laozi (c. 6th century BCE (traditional)). A semi-legendary figure — by tradition, a royal archivist who grew weary of civilization, rode west on an ox, and wrote the Daodejing (roughly 5,000 characters) at a gatekeeper's request before vanishing. Scholars suspect the text was compiled over centuries by many hands, which is itself a lovely TOK problem. Its opening move is a direct challenge to everything Socrates stands for: the deepest reality — the Dao, the Way — cannot be captured in words at all.</a:t>
            </a:r>
            <a:endParaRPr/>
          </a:p>
        </p:txBody>
      </p:sp>
      <p:sp>
        <p:nvSpPr>
          <p:cNvPr id="149" name="Google Shape;149;p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 name="Shape 170"/>
        <p:cNvGrpSpPr/>
        <p:nvPr/>
      </p:nvGrpSpPr>
      <p:grpSpPr>
        <a:xfrm>
          <a:off x="0" y="0"/>
          <a:ext cx="0" cy="0"/>
          <a:chOff x="0" y="0"/>
          <a:chExt cx="0" cy="0"/>
        </a:xfrm>
      </p:grpSpPr>
      <p:sp>
        <p:nvSpPr>
          <p:cNvPr id="171" name="Google Shape;171;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2" name="Google Shape;172;p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Confucius (551 – 479 BCE). Born into modest circumstances in the state of Lu (modern Shandong, China), Confucius spent years wandering between courts, mostly failing to convince rulers to govern virtuously — and succeeding instead as a teacher. His students compiled his sayings into the Analects. His radical idea: a person becomes fully human not through solitary reasoning but through cultivation — learning, ritual, and relationships practiced over a lifetime.</a:t>
            </a:r>
            <a:endParaRPr/>
          </a:p>
        </p:txBody>
      </p:sp>
      <p:sp>
        <p:nvSpPr>
          <p:cNvPr id="173" name="Google Shape;173;p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4" name="Shape 194"/>
        <p:cNvGrpSpPr/>
        <p:nvPr/>
      </p:nvGrpSpPr>
      <p:grpSpPr>
        <a:xfrm>
          <a:off x="0" y="0"/>
          <a:ext cx="0" cy="0"/>
          <a:chOff x="0" y="0"/>
          <a:chExt cx="0" cy="0"/>
        </a:xfrm>
      </p:grpSpPr>
      <p:sp>
        <p:nvSpPr>
          <p:cNvPr id="195" name="Google Shape;195;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6" name="Google Shape;196;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Heraclitus (c. 535 – c. 475 BCE). A famously cryptic aristocrat from Ephesus (modern Turkey), Heraclitus wrote in riddling fragments and earned the nickname "the Obscure." He claimed that everything is in constant change — fire was his image for reality — yet beneath the change runs a hidden order he called the logos. He is where Western philosophy's argument about change and stability begins.</a:t>
            </a:r>
            <a:endParaRPr/>
          </a:p>
        </p:txBody>
      </p:sp>
      <p:sp>
        <p:nvSpPr>
          <p:cNvPr id="197" name="Google Shape;197;p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8" name="Shape 218"/>
        <p:cNvGrpSpPr/>
        <p:nvPr/>
      </p:nvGrpSpPr>
      <p:grpSpPr>
        <a:xfrm>
          <a:off x="0" y="0"/>
          <a:ext cx="0" cy="0"/>
          <a:chOff x="0" y="0"/>
          <a:chExt cx="0" cy="0"/>
        </a:xfrm>
      </p:grpSpPr>
      <p:sp>
        <p:nvSpPr>
          <p:cNvPr id="219" name="Google Shape;219;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20" name="Google Shape;220;p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The Buddha (c. 5th century BCE). Siddhartha Gautama, a prince from the foothills of the Himalayas, sheltered from all suffering — until, tradition says, he saw an old man, a sick man, a corpse, and a wandering ascetic. He abandoned the palace, nearly starved himself pursuing extreme austerity, rejected that too, and awakened while meditating under a fig tree. He then taught for forty-five years — not a god or a prophet, but, as he framed it, a doctor offering a diagnosis and a cure for the human condition.</a:t>
            </a:r>
            <a:endParaRPr/>
          </a:p>
        </p:txBody>
      </p:sp>
      <p:sp>
        <p:nvSpPr>
          <p:cNvPr id="221" name="Google Shape;221;p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2" name="Shape 242"/>
        <p:cNvGrpSpPr/>
        <p:nvPr/>
      </p:nvGrpSpPr>
      <p:grpSpPr>
        <a:xfrm>
          <a:off x="0" y="0"/>
          <a:ext cx="0" cy="0"/>
          <a:chOff x="0" y="0"/>
          <a:chExt cx="0" cy="0"/>
        </a:xfrm>
      </p:grpSpPr>
      <p:sp>
        <p:nvSpPr>
          <p:cNvPr id="243" name="Google Shape;243;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44" name="Google Shape;244;p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Socrates (470 – 399 BCE). A stonemason's son who wrote nothing — everything we know comes through his students, especially Plato. Socrates spent his life in the Athenian marketplace asking people to define the things they claimed to know (justice, courage, piety) and showing them they couldn't. Athens eventually tried him for corrupting the youth and impiety; he accepted the death sentence and drank the hemlock rather than abandon the examined life.</a:t>
            </a:r>
            <a:endParaRPr/>
          </a:p>
        </p:txBody>
      </p:sp>
      <p:sp>
        <p:nvSpPr>
          <p:cNvPr id="245" name="Google Shape;245;p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6" name="Shape 266"/>
        <p:cNvGrpSpPr/>
        <p:nvPr/>
      </p:nvGrpSpPr>
      <p:grpSpPr>
        <a:xfrm>
          <a:off x="0" y="0"/>
          <a:ext cx="0" cy="0"/>
          <a:chOff x="0" y="0"/>
          <a:chExt cx="0" cy="0"/>
        </a:xfrm>
      </p:grpSpPr>
      <p:sp>
        <p:nvSpPr>
          <p:cNvPr id="267" name="Google Shape;267;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68" name="Google Shape;268;p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Plato (c. 428 – 348 BCE). Socrates' most brilliant student, shattered by his teacher's execution. Plato founded the Academy — arguably the first university — and wrote philosophy as dramatic dialogues starring Socrates. His answer to Heraclitus' flux: the changing physical world is only a shadow of a perfect, eternal realm of Forms, which true knowledge grasps through reason.</a:t>
            </a:r>
            <a:endParaRPr/>
          </a:p>
        </p:txBody>
      </p:sp>
      <p:sp>
        <p:nvSpPr>
          <p:cNvPr id="269" name="Google Shape;269;p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0" name="Shape 290"/>
        <p:cNvGrpSpPr/>
        <p:nvPr/>
      </p:nvGrpSpPr>
      <p:grpSpPr>
        <a:xfrm>
          <a:off x="0" y="0"/>
          <a:ext cx="0" cy="0"/>
          <a:chOff x="0" y="0"/>
          <a:chExt cx="0" cy="0"/>
        </a:xfrm>
      </p:grpSpPr>
      <p:sp>
        <p:nvSpPr>
          <p:cNvPr id="291" name="Google Shape;291;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92" name="Google Shape;292;p1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Aristotle (384 – 322 BCE). Plato's student for twenty years, tutor to Alexander the Great, founder of his own school (the Lyceum). Where Plato looked up to the Forms, Aristotle looked down at the world — dissecting animals, cataloguing constitutions, inventing formal logic. In Raphael's School of Athens, Plato points to the sky and Aristotle gestures at the earth. That's the whole disagreement in one image.</a:t>
            </a:r>
            <a:endParaRPr/>
          </a:p>
        </p:txBody>
      </p:sp>
      <p:sp>
        <p:nvSpPr>
          <p:cNvPr id="293" name="Google Shape;293;p1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4" name="Shape 314"/>
        <p:cNvGrpSpPr/>
        <p:nvPr/>
      </p:nvGrpSpPr>
      <p:grpSpPr>
        <a:xfrm>
          <a:off x="0" y="0"/>
          <a:ext cx="0" cy="0"/>
          <a:chOff x="0" y="0"/>
          <a:chExt cx="0" cy="0"/>
        </a:xfrm>
      </p:grpSpPr>
      <p:sp>
        <p:nvSpPr>
          <p:cNvPr id="315" name="Google Shape;315;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16" name="Google Shape;316;p1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Zhuangzi (c. 369 – 286 BCE). Laozi's greatest heir — and the funniest philosopher in this guide. A minor official who turned down a prime ministership (he preferred, he said, to drag his tail in the mud like a turtle), Zhuangzi wrote parables, jokes, and dream-riddles that quietly dismantle human confidence. His most famous: he dreamed he was a butterfly, fluttering happily — then woke, and could not say whether he was a man who had dreamed of being a butterfly, or a butterfly now dreaming he was a man.</a:t>
            </a:r>
            <a:endParaRPr/>
          </a:p>
        </p:txBody>
      </p:sp>
      <p:sp>
        <p:nvSpPr>
          <p:cNvPr id="317" name="Google Shape;317;p1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8" name="Shape 338"/>
        <p:cNvGrpSpPr/>
        <p:nvPr/>
      </p:nvGrpSpPr>
      <p:grpSpPr>
        <a:xfrm>
          <a:off x="0" y="0"/>
          <a:ext cx="0" cy="0"/>
          <a:chOff x="0" y="0"/>
          <a:chExt cx="0" cy="0"/>
        </a:xfrm>
      </p:grpSpPr>
      <p:sp>
        <p:nvSpPr>
          <p:cNvPr id="339" name="Google Shape;339;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40" name="Google Shape;340;p1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Averroes (Ibn Rushd) (1126 – 1198). A judge, physician, and philosopher of Córdoba in Muslim Spain, Ibn Rushd wrote commentaries on Aristotle so thorough that Latin Europe knew him simply as “the Commentator” — Dante placed him among the virtuous pagans and sages. Against theologians who declared philosophy a threat to faith, he argued that reason and revelation are two routes to a single truth. It was largely through his work, translated from Arabic, that Aristotle re-entered Christian Europe and reached Aquinas.</a:t>
            </a:r>
            <a:endParaRPr/>
          </a:p>
        </p:txBody>
      </p:sp>
      <p:sp>
        <p:nvSpPr>
          <p:cNvPr id="341" name="Google Shape;341;p1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2" name="Shape 362"/>
        <p:cNvGrpSpPr/>
        <p:nvPr/>
      </p:nvGrpSpPr>
      <p:grpSpPr>
        <a:xfrm>
          <a:off x="0" y="0"/>
          <a:ext cx="0" cy="0"/>
          <a:chOff x="0" y="0"/>
          <a:chExt cx="0" cy="0"/>
        </a:xfrm>
      </p:grpSpPr>
      <p:sp>
        <p:nvSpPr>
          <p:cNvPr id="363" name="Google Shape;363;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64" name="Google Shape;364;p1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Thomas Aquinas (1225 – 1274). Born to Italian nobility who so opposed his joining the poor Dominican order that his brothers kidnapped and imprisoned him for a year — he joined anyway. Classmates called the quiet giant "the dumb ox"; his teacher predicted the ox's bellowing would fill the world. It did: his Summa Theologiae undertook the most ambitious synthesis in Western thought — proving that Aristotle's newly rediscovered philosophy (arriving in Europe via Muslim scholars) and Christian faith were partners, not enemies.</a:t>
            </a:r>
            <a:endParaRPr/>
          </a:p>
        </p:txBody>
      </p:sp>
      <p:sp>
        <p:nvSpPr>
          <p:cNvPr id="365" name="Google Shape;365;p1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6" name="Shape 386"/>
        <p:cNvGrpSpPr/>
        <p:nvPr/>
      </p:nvGrpSpPr>
      <p:grpSpPr>
        <a:xfrm>
          <a:off x="0" y="0"/>
          <a:ext cx="0" cy="0"/>
          <a:chOff x="0" y="0"/>
          <a:chExt cx="0" cy="0"/>
        </a:xfrm>
      </p:grpSpPr>
      <p:sp>
        <p:nvSpPr>
          <p:cNvPr id="387" name="Google Shape;387;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88" name="Google Shape;388;p1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Niccolò Machiavelli (1469 – 1527). A Florentine diplomat who spent fourteen years watching princes, popes, and mercenaries up close — then lost everything when the Medici returned to power. Arrested, tortured, and exiled to his farm, he wrote The Prince partly as a job application (it failed). His scandalous move: to study politics as it actually is, not as moralists wish it were — founding political analysis as a field with its own kind of knowledge.</a:t>
            </a:r>
            <a:endParaRPr/>
          </a:p>
        </p:txBody>
      </p:sp>
      <p:sp>
        <p:nvSpPr>
          <p:cNvPr id="389" name="Google Shape;389;p1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0" name="Shape 410"/>
        <p:cNvGrpSpPr/>
        <p:nvPr/>
      </p:nvGrpSpPr>
      <p:grpSpPr>
        <a:xfrm>
          <a:off x="0" y="0"/>
          <a:ext cx="0" cy="0"/>
          <a:chOff x="0" y="0"/>
          <a:chExt cx="0" cy="0"/>
        </a:xfrm>
      </p:grpSpPr>
      <p:sp>
        <p:nvSpPr>
          <p:cNvPr id="411" name="Google Shape;411;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12" name="Google Shape;412;p1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Michel de Montaigne (1533 – 1592). A French nobleman who retired at thirty-eight to a tower library, painted his ceiling beams with skeptical maxims, and invented a new genre for a new question: the essai — an “attempt” — to study the one subject nearest at hand, himself. His motto, struck on a medal: “Que sais-je?” — What do I know? Writing amid France’s savage wars of religion, where people slaughtered each other over certainties, Montaigne made doubt a form of humanity.</a:t>
            </a:r>
            <a:endParaRPr/>
          </a:p>
        </p:txBody>
      </p:sp>
      <p:sp>
        <p:nvSpPr>
          <p:cNvPr id="413" name="Google Shape;413;p1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4" name="Shape 434"/>
        <p:cNvGrpSpPr/>
        <p:nvPr/>
      </p:nvGrpSpPr>
      <p:grpSpPr>
        <a:xfrm>
          <a:off x="0" y="0"/>
          <a:ext cx="0" cy="0"/>
          <a:chOff x="0" y="0"/>
          <a:chExt cx="0" cy="0"/>
        </a:xfrm>
      </p:grpSpPr>
      <p:sp>
        <p:nvSpPr>
          <p:cNvPr id="435" name="Google Shape;435;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36" name="Google Shape;436;p1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Galileo Galilei (1564 – 1642). A Pisan mathematician who pointed a new Dutch invention at the night sky and saw what no human had seen: mountains on the moon, moons around Jupiter, phases of Venus — cracks in the ancient cosmos. His Sidereus Nuncius (1610) made him famous; his insistence that Copernicus was physically true made him dangerous. Tried by the Inquisition in 1633, he spent his last years under house arrest — still writing, now about how things move.</a:t>
            </a:r>
            <a:endParaRPr/>
          </a:p>
        </p:txBody>
      </p:sp>
      <p:sp>
        <p:nvSpPr>
          <p:cNvPr id="437" name="Google Shape;437;p1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8" name="Shape 458"/>
        <p:cNvGrpSpPr/>
        <p:nvPr/>
      </p:nvGrpSpPr>
      <p:grpSpPr>
        <a:xfrm>
          <a:off x="0" y="0"/>
          <a:ext cx="0" cy="0"/>
          <a:chOff x="0" y="0"/>
          <a:chExt cx="0" cy="0"/>
        </a:xfrm>
      </p:grpSpPr>
      <p:sp>
        <p:nvSpPr>
          <p:cNvPr id="459" name="Google Shape;459;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60" name="Google Shape;460;p1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Francis Bacon (1561 – 1626). Lawyer, essayist, and Lord Chancellor of England — until a bribery scandal ended his political career and freed him for his real ambition: the total reconstruction of human knowledge. His Novum Organum (1620) — the “new instrument,” a direct shot at Aristotle’s Organon — argued that learning had stagnated for two thousand years because scholars debated books instead of interrogating nature. He died, fittingly, of a chill caught while stuffing a chicken with snow to test refrigeration.</a:t>
            </a:r>
            <a:endParaRPr/>
          </a:p>
        </p:txBody>
      </p:sp>
      <p:sp>
        <p:nvSpPr>
          <p:cNvPr id="461" name="Google Shape;461;p1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2" name="Shape 482"/>
        <p:cNvGrpSpPr/>
        <p:nvPr/>
      </p:nvGrpSpPr>
      <p:grpSpPr>
        <a:xfrm>
          <a:off x="0" y="0"/>
          <a:ext cx="0" cy="0"/>
          <a:chOff x="0" y="0"/>
          <a:chExt cx="0" cy="0"/>
        </a:xfrm>
      </p:grpSpPr>
      <p:sp>
        <p:nvSpPr>
          <p:cNvPr id="483" name="Google Shape;483;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84" name="Google Shape;484;p1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René Descartes (1596 – 1650). A French mathematician (Cartesian coordinates — that's him) writing as the Scientific Revolution shook every inherited certainty. Descartes' project: demolish everything he believed, doubt anything that could be false — the senses, mathematics, even whether he was dreaming — and see what survived. One thing did: even to be deceived, I must exist as a thinking thing. Cogito, ergo sum.</a:t>
            </a:r>
            <a:endParaRPr/>
          </a:p>
        </p:txBody>
      </p:sp>
      <p:sp>
        <p:nvSpPr>
          <p:cNvPr id="485" name="Google Shape;485;p1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6" name="Shape 506"/>
        <p:cNvGrpSpPr/>
        <p:nvPr/>
      </p:nvGrpSpPr>
      <p:grpSpPr>
        <a:xfrm>
          <a:off x="0" y="0"/>
          <a:ext cx="0" cy="0"/>
          <a:chOff x="0" y="0"/>
          <a:chExt cx="0" cy="0"/>
        </a:xfrm>
      </p:grpSpPr>
      <p:sp>
        <p:nvSpPr>
          <p:cNvPr id="507" name="Google Shape;507;p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08" name="Google Shape;508;p1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Thomas Hobbes (1588 – 1679). Born prematurely when his mother panicked at news of the Spanish Armada — "fear and I were born twins," he later joked — Hobbes lived through the English Civil War and made fear the foundation of his political science. Discovering Euclid at forty, he fell in love with geometry's certainty and set out to do for politics what geometry did for space: derive, step by rigorous step, why humans need a sovereign — his Leviathan.</a:t>
            </a:r>
            <a:endParaRPr/>
          </a:p>
        </p:txBody>
      </p:sp>
      <p:sp>
        <p:nvSpPr>
          <p:cNvPr id="509" name="Google Shape;509;p1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0" name="Shape 530"/>
        <p:cNvGrpSpPr/>
        <p:nvPr/>
      </p:nvGrpSpPr>
      <p:grpSpPr>
        <a:xfrm>
          <a:off x="0" y="0"/>
          <a:ext cx="0" cy="0"/>
          <a:chOff x="0" y="0"/>
          <a:chExt cx="0" cy="0"/>
        </a:xfrm>
      </p:grpSpPr>
      <p:sp>
        <p:nvSpPr>
          <p:cNvPr id="531" name="Google Shape;531;p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32" name="Google Shape;532;p2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David Hume (1711 – 1776). A cheerful Scot — beloved dinner guest, best-selling historian — with the most quietly devastating mind of the Enlightenment. Hume pushed empiricism to its limit: if all knowledge comes from experience, then some of our most confident beliefs (cause and effect, the future resembling the past) turn out to rest on habit, not reason. He never said stop believing them. He said: notice what your believing is actually built on.</a:t>
            </a:r>
            <a:endParaRPr/>
          </a:p>
        </p:txBody>
      </p:sp>
      <p:sp>
        <p:nvSpPr>
          <p:cNvPr id="533" name="Google Shape;533;p2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4" name="Shape 554"/>
        <p:cNvGrpSpPr/>
        <p:nvPr/>
      </p:nvGrpSpPr>
      <p:grpSpPr>
        <a:xfrm>
          <a:off x="0" y="0"/>
          <a:ext cx="0" cy="0"/>
          <a:chOff x="0" y="0"/>
          <a:chExt cx="0" cy="0"/>
        </a:xfrm>
      </p:grpSpPr>
      <p:sp>
        <p:nvSpPr>
          <p:cNvPr id="555" name="Google Shape;555;p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56" name="Google Shape;556;p2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Immanuel Kant (1724 – 1804). A professor in Königsberg, Prussia, so punctual that neighbors reportedly set their clocks by his walks. Hume's skepticism jolted him "from dogmatic slumber," and his response was a Copernican revolution in reverse: instead of asking how the mind conforms to reality, ask how reality-as-experienced conforms to the mind. We never know the world raw — space, time, and causality are the mind's own formatting.</a:t>
            </a:r>
            <a:endParaRPr/>
          </a:p>
        </p:txBody>
      </p:sp>
      <p:sp>
        <p:nvSpPr>
          <p:cNvPr id="557" name="Google Shape;557;p2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8" name="Shape 578"/>
        <p:cNvGrpSpPr/>
        <p:nvPr/>
      </p:nvGrpSpPr>
      <p:grpSpPr>
        <a:xfrm>
          <a:off x="0" y="0"/>
          <a:ext cx="0" cy="0"/>
          <a:chOff x="0" y="0"/>
          <a:chExt cx="0" cy="0"/>
        </a:xfrm>
      </p:grpSpPr>
      <p:sp>
        <p:nvSpPr>
          <p:cNvPr id="579" name="Google Shape;579;p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80" name="Google Shape;580;p2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G.W.F. Hegel (1770 – 1831). Writing in the shockwaves of the French Revolution and Napoleon, Hegel proposed something audacious: ideas, cultures, and freedom itself develop through history, driven by contradiction. Truth isn't a fixed answer you find; it's a process that unfolds — each stage of thought generating its own opposition and being absorbed into something richer. History, for Hegel, is "the progress of the consciousness of freedom."</a:t>
            </a:r>
            <a:endParaRPr/>
          </a:p>
        </p:txBody>
      </p:sp>
      <p:sp>
        <p:nvSpPr>
          <p:cNvPr id="581" name="Google Shape;581;p2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2" name="Shape 602"/>
        <p:cNvGrpSpPr/>
        <p:nvPr/>
      </p:nvGrpSpPr>
      <p:grpSpPr>
        <a:xfrm>
          <a:off x="0" y="0"/>
          <a:ext cx="0" cy="0"/>
          <a:chOff x="0" y="0"/>
          <a:chExt cx="0" cy="0"/>
        </a:xfrm>
      </p:grpSpPr>
      <p:sp>
        <p:nvSpPr>
          <p:cNvPr id="603" name="Google Shape;603;p2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04" name="Google Shape;604;p2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Søren Kierkegaard (1813 – 1855). A melancholy Dane who spent his short life walking Copenhagen, publishing under a swarm of pseudonyms, and picking fights — with the established church, with polite society, and above all with Hegel. Where Hegel built a vast System explaining everything, Kierkegaard asked the question the System forgot: what is it like to be a single, existing human being who must actually choose how to live? He is widely considered the father of existentialism.</a:t>
            </a:r>
            <a:endParaRPr/>
          </a:p>
        </p:txBody>
      </p:sp>
      <p:sp>
        <p:nvSpPr>
          <p:cNvPr id="605" name="Google Shape;605;p2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6" name="Shape 626"/>
        <p:cNvGrpSpPr/>
        <p:nvPr/>
      </p:nvGrpSpPr>
      <p:grpSpPr>
        <a:xfrm>
          <a:off x="0" y="0"/>
          <a:ext cx="0" cy="0"/>
          <a:chOff x="0" y="0"/>
          <a:chExt cx="0" cy="0"/>
        </a:xfrm>
      </p:grpSpPr>
      <p:sp>
        <p:nvSpPr>
          <p:cNvPr id="627" name="Google Shape;627;p2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28" name="Google Shape;628;p2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Karl Marx (1818 – 1883). A German philosopher-economist who spent his exile years in the British Museum reading room, dissecting capitalism and organizing revolution. Marx took Hegel’s engine of history and, in his words, turned it right side up: the motor of change isn’t Spirit developing through ideas but real human beings producing their material life. His most disruptive claim for TOK: much of what a society “knows” — its common sense, morality, even its philosophy — quietly serves the interests of whoever holds economic power.</a:t>
            </a:r>
            <a:endParaRPr/>
          </a:p>
        </p:txBody>
      </p:sp>
      <p:sp>
        <p:nvSpPr>
          <p:cNvPr id="629" name="Google Shape;629;p2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0" name="Shape 650"/>
        <p:cNvGrpSpPr/>
        <p:nvPr/>
      </p:nvGrpSpPr>
      <p:grpSpPr>
        <a:xfrm>
          <a:off x="0" y="0"/>
          <a:ext cx="0" cy="0"/>
          <a:chOff x="0" y="0"/>
          <a:chExt cx="0" cy="0"/>
        </a:xfrm>
      </p:grpSpPr>
      <p:sp>
        <p:nvSpPr>
          <p:cNvPr id="651" name="Google Shape;651;p2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52" name="Google Shape;652;p2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Friedrich Nietzsche (1844 – 1900). A philology prodigy made full professor at twenty-four, Nietzsche resigned in chronic illness and spent a decade wandering the Alps and Italian coast, writing electric, aphoristic books almost nobody bought. In 1889 he collapsed into madness; his sister then edited his unpublished notes to court German nationalists — a distortion that took scholars decades to undo. His question haunts every later thinker in this guide: when the old foundations of truth and value collapse, what happens to knowledge?</a:t>
            </a:r>
            <a:endParaRPr/>
          </a:p>
        </p:txBody>
      </p:sp>
      <p:sp>
        <p:nvSpPr>
          <p:cNvPr id="653" name="Google Shape;653;p2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4" name="Shape 674"/>
        <p:cNvGrpSpPr/>
        <p:nvPr/>
      </p:nvGrpSpPr>
      <p:grpSpPr>
        <a:xfrm>
          <a:off x="0" y="0"/>
          <a:ext cx="0" cy="0"/>
          <a:chOff x="0" y="0"/>
          <a:chExt cx="0" cy="0"/>
        </a:xfrm>
      </p:grpSpPr>
      <p:sp>
        <p:nvSpPr>
          <p:cNvPr id="675" name="Google Shape;675;p2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76" name="Google Shape;676;p2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William James (1842 – 1910). Harvard's restless polymath — trained as a doctor, founded American psychology, wrote philosophy in prose people actually enjoyed. James asked a disarmingly practical question: what difference does a belief make in lived experience? Truth, for him, isn't a static mirror of reality; it's what proves itself in the long run of experience. He also gave us the phrase "stream of consciousness" — thought flows; it doesn't march in discrete steps.</a:t>
            </a:r>
            <a:endParaRPr/>
          </a:p>
        </p:txBody>
      </p:sp>
      <p:sp>
        <p:nvSpPr>
          <p:cNvPr id="677" name="Google Shape;677;p2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8" name="Shape 698"/>
        <p:cNvGrpSpPr/>
        <p:nvPr/>
      </p:nvGrpSpPr>
      <p:grpSpPr>
        <a:xfrm>
          <a:off x="0" y="0"/>
          <a:ext cx="0" cy="0"/>
          <a:chOff x="0" y="0"/>
          <a:chExt cx="0" cy="0"/>
        </a:xfrm>
      </p:grpSpPr>
      <p:sp>
        <p:nvSpPr>
          <p:cNvPr id="699" name="Google Shape;699;p2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00" name="Google Shape;700;p2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John Dewey (1859 – 1952). America’s most influential philosopher of education, and a pragmatist heir to William James. Dewey resisted putting art on a pedestal in a museum, sealed off from ordinary life. In Art as Experience (1934) he argued that the aesthetic isn’t a property locked inside precious objects — it’s a quality of lived experience, the heightened, unified engagement you can feel before a painting, in a garden, or watching a craftsman work. Knowing, for Dewey, is something we do, not something we passively receive.</a:t>
            </a:r>
            <a:endParaRPr/>
          </a:p>
        </p:txBody>
      </p:sp>
      <p:sp>
        <p:nvSpPr>
          <p:cNvPr id="701" name="Google Shape;701;p2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2" name="Shape 722"/>
        <p:cNvGrpSpPr/>
        <p:nvPr/>
      </p:nvGrpSpPr>
      <p:grpSpPr>
        <a:xfrm>
          <a:off x="0" y="0"/>
          <a:ext cx="0" cy="0"/>
          <a:chOff x="0" y="0"/>
          <a:chExt cx="0" cy="0"/>
        </a:xfrm>
      </p:grpSpPr>
      <p:sp>
        <p:nvSpPr>
          <p:cNvPr id="723" name="Google Shape;723;p2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24" name="Google Shape;724;p2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Bertrand Russell (1872 – 1970). An aristocrat orphaned young (his secular godfather was John Stuart Mill), Russell co-wrote Principia Mathematica — a heroic attempt to derive all of mathematics from pure logic that takes hundreds of pages to reach 1 + 1 = 2. He discovered the paradox that cracked those very foundations, went to prison for opposing World War I, won the Nobel Prize in Literature, and campaigned against nuclear weapons into his nineties. His faith: careful logical analysis of language can dissolve philosophy's oldest puzzles.</a:t>
            </a:r>
            <a:endParaRPr/>
          </a:p>
        </p:txBody>
      </p:sp>
      <p:sp>
        <p:nvSpPr>
          <p:cNvPr id="725" name="Google Shape;725;p2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6" name="Shape 746"/>
        <p:cNvGrpSpPr/>
        <p:nvPr/>
      </p:nvGrpSpPr>
      <p:grpSpPr>
        <a:xfrm>
          <a:off x="0" y="0"/>
          <a:ext cx="0" cy="0"/>
          <a:chOff x="0" y="0"/>
          <a:chExt cx="0" cy="0"/>
        </a:xfrm>
      </p:grpSpPr>
      <p:sp>
        <p:nvSpPr>
          <p:cNvPr id="747" name="Google Shape;747;p2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48" name="Google Shape;748;p2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Ludwig Wittgenstein (1889 – 1951). Heir to one of Europe's great steel fortunes — he gave the money away — Wittgenstein stormed into Russell's Cambridge rooms, wrote his first masterpiece in the trenches of World War I, declared philosophy's problems solved, and quit to teach elementary school. Then he came back and spent his remaining decades demolishing his own earlier system. He is the rare thinker who appears in the history of philosophy twice, on opposite sides.</a:t>
            </a:r>
            <a:endParaRPr/>
          </a:p>
        </p:txBody>
      </p:sp>
      <p:sp>
        <p:nvSpPr>
          <p:cNvPr id="749" name="Google Shape;749;p2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0" name="Shape 770"/>
        <p:cNvGrpSpPr/>
        <p:nvPr/>
      </p:nvGrpSpPr>
      <p:grpSpPr>
        <a:xfrm>
          <a:off x="0" y="0"/>
          <a:ext cx="0" cy="0"/>
          <a:chOff x="0" y="0"/>
          <a:chExt cx="0" cy="0"/>
        </a:xfrm>
      </p:grpSpPr>
      <p:sp>
        <p:nvSpPr>
          <p:cNvPr id="771" name="Google Shape;771;p3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72" name="Google Shape;772;p3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Susanne Langer (1895 – 1985). One of the first American women to build a major career in philosophy, Langer argued that the human mind runs on symbols — and that we have badly misunderstood art by holding it to the standards of language. In Philosophy in a New Key (1942) she distinguished two ways of symbolizing the world, and used the distinction to explain something stubborn: why music and art seem to “say” something real that no sentence can translate.</a:t>
            </a:r>
            <a:endParaRPr/>
          </a:p>
        </p:txBody>
      </p:sp>
      <p:sp>
        <p:nvSpPr>
          <p:cNvPr id="773" name="Google Shape;773;p3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4" name="Shape 794"/>
        <p:cNvGrpSpPr/>
        <p:nvPr/>
      </p:nvGrpSpPr>
      <p:grpSpPr>
        <a:xfrm>
          <a:off x="0" y="0"/>
          <a:ext cx="0" cy="0"/>
          <a:chOff x="0" y="0"/>
          <a:chExt cx="0" cy="0"/>
        </a:xfrm>
      </p:grpSpPr>
      <p:sp>
        <p:nvSpPr>
          <p:cNvPr id="795" name="Google Shape;795;p3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96" name="Google Shape;796;p3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Karl Popper (1902 – 1994). In 1919 Vienna, young Popper noticed something odd: Marxists and Freudians saw confirmation everywhere — no event could possibly contradict their theories — while Einstein staked general relativity on a single risky prediction that the 1919 eclipse could have destroyed. That contrast became his life's work. Fleeing Nazism to New Zealand and then London, he argued that science grows not by proving theories right, but by honestly trying to prove them wrong.</a:t>
            </a:r>
            <a:endParaRPr/>
          </a:p>
        </p:txBody>
      </p:sp>
      <p:sp>
        <p:nvSpPr>
          <p:cNvPr id="797" name="Google Shape;797;p3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8" name="Shape 818"/>
        <p:cNvGrpSpPr/>
        <p:nvPr/>
      </p:nvGrpSpPr>
      <p:grpSpPr>
        <a:xfrm>
          <a:off x="0" y="0"/>
          <a:ext cx="0" cy="0"/>
          <a:chOff x="0" y="0"/>
          <a:chExt cx="0" cy="0"/>
        </a:xfrm>
      </p:grpSpPr>
      <p:sp>
        <p:nvSpPr>
          <p:cNvPr id="819" name="Google Shape;819;p3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20" name="Google Shape;820;p3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Alan Turing (1912 – 1954). In 1936, a 23-year-old Cambridge mathematician imagined a simple device reading and writing symbols on a tape — and proved one such universal machine could perform any computation whatsoever. That thought experiment became the computer. Turing then helped break the Nazi Enigma cipher at Bletchley Park, shortening the war — and in 1950 asked the question that still shadows every chatbot: can machines think? Prosecuted in 1952 for homosexuality and chemically castrated by the state he had helped save, he died two years later; Britain’s formal pardon came in 2013.</a:t>
            </a:r>
            <a:endParaRPr/>
          </a:p>
        </p:txBody>
      </p:sp>
      <p:sp>
        <p:nvSpPr>
          <p:cNvPr id="821" name="Google Shape;821;p3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2" name="Shape 842"/>
        <p:cNvGrpSpPr/>
        <p:nvPr/>
      </p:nvGrpSpPr>
      <p:grpSpPr>
        <a:xfrm>
          <a:off x="0" y="0"/>
          <a:ext cx="0" cy="0"/>
          <a:chOff x="0" y="0"/>
          <a:chExt cx="0" cy="0"/>
        </a:xfrm>
      </p:grpSpPr>
      <p:sp>
        <p:nvSpPr>
          <p:cNvPr id="843" name="Google Shape;843;p3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44" name="Google Shape;844;p3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António Damásio (b. 1944). A Portuguese-American neuroscientist who studied patients with damage to the brain’s emotional centres and found something that overturned 400 years of dogma: they could still reason abstractly and score well on IQ tests — yet made catastrophic real-life decisions, unable to choose a lunch spot or keep a job. His conclusion, and the title of his most famous book, names the thinker he set out to correct: Descartes’ Error. Reason without emotion isn’t pure; it’s broken.</a:t>
            </a:r>
            <a:endParaRPr/>
          </a:p>
        </p:txBody>
      </p:sp>
      <p:sp>
        <p:nvSpPr>
          <p:cNvPr id="845" name="Google Shape;845;p3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6" name="Shape 866"/>
        <p:cNvGrpSpPr/>
        <p:nvPr/>
      </p:nvGrpSpPr>
      <p:grpSpPr>
        <a:xfrm>
          <a:off x="0" y="0"/>
          <a:ext cx="0" cy="0"/>
          <a:chOff x="0" y="0"/>
          <a:chExt cx="0" cy="0"/>
        </a:xfrm>
      </p:grpSpPr>
      <p:sp>
        <p:nvSpPr>
          <p:cNvPr id="867" name="Google Shape;867;p3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68" name="Google Shape;868;p3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Christof Koch (b. 1956). A German-American neuroscientist who spent decades — first with Nobel laureate Francis Crick — chasing the “neural correlates of consciousness”: the specific brain activity that turns electrochemistry into felt experience. Once confident the brain would explain consciousness outright, Koch has become the field’s most prominent champion of integrated information theory, a view so bold it edges toward the idea that consciousness may be far more widespread in nature than we assumed. He even famously lost a 25-year bet to philosopher David Chalmers about whether the mechanism would be found by 2023.</a:t>
            </a:r>
            <a:endParaRPr/>
          </a:p>
        </p:txBody>
      </p:sp>
      <p:sp>
        <p:nvSpPr>
          <p:cNvPr id="869" name="Google Shape;869;p3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0" name="Shape 890"/>
        <p:cNvGrpSpPr/>
        <p:nvPr/>
      </p:nvGrpSpPr>
      <p:grpSpPr>
        <a:xfrm>
          <a:off x="0" y="0"/>
          <a:ext cx="0" cy="0"/>
          <a:chOff x="0" y="0"/>
          <a:chExt cx="0" cy="0"/>
        </a:xfrm>
      </p:grpSpPr>
      <p:sp>
        <p:nvSpPr>
          <p:cNvPr id="891" name="Google Shape;891;p3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92" name="Google Shape;892;p3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Thomas Kuhn (1922 – 1996). A Harvard physicist who, preparing a history course, actually read Aristotle's physics — and realized it wasn't bad science but a different world of thought with its own coherence. His 1962 book The Structure of Scientific Revolutions became one of the most cited academic works of the century and gave the culture a phrase it now uses daily (and usually incorrectly): the paradigm shift.</a:t>
            </a:r>
            <a:endParaRPr/>
          </a:p>
        </p:txBody>
      </p:sp>
      <p:sp>
        <p:nvSpPr>
          <p:cNvPr id="893" name="Google Shape;893;p3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4" name="Shape 914"/>
        <p:cNvGrpSpPr/>
        <p:nvPr/>
      </p:nvGrpSpPr>
      <p:grpSpPr>
        <a:xfrm>
          <a:off x="0" y="0"/>
          <a:ext cx="0" cy="0"/>
          <a:chOff x="0" y="0"/>
          <a:chExt cx="0" cy="0"/>
        </a:xfrm>
      </p:grpSpPr>
      <p:sp>
        <p:nvSpPr>
          <p:cNvPr id="915" name="Google Shape;915;p3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16" name="Google Shape;916;p3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R.G. Collingwood (1889 – 1943). An Oxford philosopher who was also a practicing archaeologist of Roman Britain — so he thought about historical knowledge with dirt under his fingernails. His central question: how can we know the past at all, when it no longer exists to be observed? His answer, laid out in The Idea of History (1946), reframed the whole discipline: to understand a past action, the historian must re-enact the thought behind it in their own mind.</a:t>
            </a:r>
            <a:endParaRPr/>
          </a:p>
        </p:txBody>
      </p:sp>
      <p:sp>
        <p:nvSpPr>
          <p:cNvPr id="917" name="Google Shape;917;p3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8" name="Shape 938"/>
        <p:cNvGrpSpPr/>
        <p:nvPr/>
      </p:nvGrpSpPr>
      <p:grpSpPr>
        <a:xfrm>
          <a:off x="0" y="0"/>
          <a:ext cx="0" cy="0"/>
          <a:chOff x="0" y="0"/>
          <a:chExt cx="0" cy="0"/>
        </a:xfrm>
      </p:grpSpPr>
      <p:sp>
        <p:nvSpPr>
          <p:cNvPr id="939" name="Google Shape;939;p3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40" name="Google Shape;940;p3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Simone de Beauvoir (1908 – 1986). A French existentialist philosopher, novelist, and public intellectual whose The Second Sex (1949) became one of the most consequential books of the century. Her most quoted line — “One is not born, but rather becomes, a woman” — carries a radical epistemological claim: knowledge and identity are situated, shaped by a body and a social position the knower did not choose. She insisted that the supposedly universal, neutral knower has, historically, quietly been a man.</a:t>
            </a:r>
            <a:endParaRPr/>
          </a:p>
        </p:txBody>
      </p:sp>
      <p:sp>
        <p:nvSpPr>
          <p:cNvPr id="941" name="Google Shape;941;p3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2" name="Shape 962"/>
        <p:cNvGrpSpPr/>
        <p:nvPr/>
      </p:nvGrpSpPr>
      <p:grpSpPr>
        <a:xfrm>
          <a:off x="0" y="0"/>
          <a:ext cx="0" cy="0"/>
          <a:chOff x="0" y="0"/>
          <a:chExt cx="0" cy="0"/>
        </a:xfrm>
      </p:grpSpPr>
      <p:sp>
        <p:nvSpPr>
          <p:cNvPr id="963" name="Google Shape;963;p3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64" name="Google Shape;964;p3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Hannah Arendt (1906 – 1975). A German-Jewish philosopher who fled the Nazis, was briefly interned, and escaped to New York — then spent her life asking how civilized nations manufacture atrocity. Covering the trial of Adolf Eichmann, a chief organizer of the Holocaust, she expected a monster and found a bureaucrat of clichés. Her verdict — the "banality of evil" — remains one of the most misunderstood and important ideas of the twentieth century.</a:t>
            </a:r>
            <a:endParaRPr/>
          </a:p>
        </p:txBody>
      </p:sp>
      <p:sp>
        <p:nvSpPr>
          <p:cNvPr id="965" name="Google Shape;965;p3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6" name="Shape 986"/>
        <p:cNvGrpSpPr/>
        <p:nvPr/>
      </p:nvGrpSpPr>
      <p:grpSpPr>
        <a:xfrm>
          <a:off x="0" y="0"/>
          <a:ext cx="0" cy="0"/>
          <a:chOff x="0" y="0"/>
          <a:chExt cx="0" cy="0"/>
        </a:xfrm>
      </p:grpSpPr>
      <p:sp>
        <p:nvSpPr>
          <p:cNvPr id="987" name="Google Shape;987;p3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88" name="Google Shape;988;p3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Marshall McLuhan (1911 – 1980). A Canadian literature professor who noticed something everyone else looked straight through: we obsess over what media say and ignore what media do. His Understanding Media (1964) made him a global celebrity — on talk shows, in Woody Allen cameos — announcing that the medium is the message: each new technology of communication rewires perception, thought, and society regardless of its content. He predicted a “global village” of instant electric connection decades before the internet arrived to prove him right — and wrong in instructive ways.</a:t>
            </a:r>
            <a:endParaRPr/>
          </a:p>
        </p:txBody>
      </p:sp>
      <p:sp>
        <p:nvSpPr>
          <p:cNvPr id="989" name="Google Shape;989;p3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0" name="Shape 1010"/>
        <p:cNvGrpSpPr/>
        <p:nvPr/>
      </p:nvGrpSpPr>
      <p:grpSpPr>
        <a:xfrm>
          <a:off x="0" y="0"/>
          <a:ext cx="0" cy="0"/>
          <a:chOff x="0" y="0"/>
          <a:chExt cx="0" cy="0"/>
        </a:xfrm>
      </p:grpSpPr>
      <p:sp>
        <p:nvSpPr>
          <p:cNvPr id="1011" name="Google Shape;1011;p4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12" name="Google Shape;1012;p4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Ernest Becker (1924 – 1974). A restless cultural anthropologist who was pushed out of several universities for refusing to stay in his disciplinary lane, Becker synthesized psychology, anthropology, and theology into one unsettling thesis: human culture is largely a defense against the knowledge that we will die. His masterpiece, The Denial of Death, won the Pulitzer Prize two months after cancer killed him at forty-nine — an irony he faced with startling composure in a famous deathbed interview.</a:t>
            </a:r>
            <a:endParaRPr/>
          </a:p>
        </p:txBody>
      </p:sp>
      <p:sp>
        <p:nvSpPr>
          <p:cNvPr id="1013" name="Google Shape;1013;p4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4" name="Shape 1034"/>
        <p:cNvGrpSpPr/>
        <p:nvPr/>
      </p:nvGrpSpPr>
      <p:grpSpPr>
        <a:xfrm>
          <a:off x="0" y="0"/>
          <a:ext cx="0" cy="0"/>
          <a:chOff x="0" y="0"/>
          <a:chExt cx="0" cy="0"/>
        </a:xfrm>
      </p:grpSpPr>
      <p:sp>
        <p:nvSpPr>
          <p:cNvPr id="1035" name="Google Shape;1035;p4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36" name="Google Shape;1036;p4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Arthur Danto (1924 – 2013). An American philosopher and art critic who walked into a 1964 gallery, saw Andy Warhol’s Brillo Boxes — plywood replicas indistinguishable from supermarket cartons — and found a philosophical bomb. If an artwork can look exactly like an ordinary object, then what makes one art and the other not cannot be anything you see. His answer launched a whole theory of art: the difference lies in an invisible atmosphere of interpretation he named “the artworld.”</a:t>
            </a:r>
            <a:endParaRPr/>
          </a:p>
        </p:txBody>
      </p:sp>
      <p:sp>
        <p:nvSpPr>
          <p:cNvPr id="1037" name="Google Shape;1037;p4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8" name="Shape 1058"/>
        <p:cNvGrpSpPr/>
        <p:nvPr/>
      </p:nvGrpSpPr>
      <p:grpSpPr>
        <a:xfrm>
          <a:off x="0" y="0"/>
          <a:ext cx="0" cy="0"/>
          <a:chOff x="0" y="0"/>
          <a:chExt cx="0" cy="0"/>
        </a:xfrm>
      </p:grpSpPr>
      <p:sp>
        <p:nvSpPr>
          <p:cNvPr id="1059" name="Google Shape;1059;p4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60" name="Google Shape;1060;p4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Robin Wall Kimmerer (b. 1953). A plant ecologist, university professor, and enrolled member of the Citizen Potawatomi Nation, Kimmerer was trained to see plants as objects of data — and spent her career discovering that the traditional ecological knowledge of her ancestors saw things her instruments missed. Her book Braiding Sweetgrass (2013) became an unlikely long-running bestseller by arguing that Western science and Indigenous knowledge are not rivals but two complementary ways of knowing the same living world.</a:t>
            </a:r>
            <a:endParaRPr/>
          </a:p>
        </p:txBody>
      </p:sp>
      <p:sp>
        <p:nvSpPr>
          <p:cNvPr id="1061" name="Google Shape;1061;p4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2" name="Shape 1082"/>
        <p:cNvGrpSpPr/>
        <p:nvPr/>
      </p:nvGrpSpPr>
      <p:grpSpPr>
        <a:xfrm>
          <a:off x="0" y="0"/>
          <a:ext cx="0" cy="0"/>
          <a:chOff x="0" y="0"/>
          <a:chExt cx="0" cy="0"/>
        </a:xfrm>
      </p:grpSpPr>
      <p:sp>
        <p:nvSpPr>
          <p:cNvPr id="1083" name="Google Shape;1083;p4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84" name="Google Shape;1084;p4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Linda Tuhiwai Smith (b. 1950). A Māori scholar from Aotearoa New Zealand (of Ngāti Awa and Ngāti Porou) whose Decolonizing Methodologies (1999) reframed a word many take as neutral: “research.” For colonized peoples, she argued, research has been an instrument of empire — outsiders extracting knowledge about Indigenous communities, defining them, and profiting, while the communities themselves were treated as objects rather than knowers. Her work launched a global movement to put Indigenous peoples in charge of knowledge about themselves.</a:t>
            </a:r>
            <a:endParaRPr/>
          </a:p>
        </p:txBody>
      </p:sp>
      <p:sp>
        <p:nvSpPr>
          <p:cNvPr id="1085" name="Google Shape;1085;p4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6" name="Shape 1106"/>
        <p:cNvGrpSpPr/>
        <p:nvPr/>
      </p:nvGrpSpPr>
      <p:grpSpPr>
        <a:xfrm>
          <a:off x="0" y="0"/>
          <a:ext cx="0" cy="0"/>
          <a:chOff x="0" y="0"/>
          <a:chExt cx="0" cy="0"/>
        </a:xfrm>
      </p:grpSpPr>
      <p:sp>
        <p:nvSpPr>
          <p:cNvPr id="1107" name="Google Shape;1107;p4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08" name="Google Shape;1108;p4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Ailton Krenak (b. 1953). An Indigenous leader, writer, and philosopher of the Krenak people of the Rio Doce valley in Brazil — and one of the most influential Indigenous voices in the Portuguese-speaking world. A key figure in winning Indigenous rights in Brazil’s 1988 constitution, he became in 2023 the first Indigenous person elected to the Brazilian Academy of Letters. His slim, piercing book Ideas to Postpone the End of the World (2019) challenges the modern West’s deepest assumptions about who counts as a knower and what the world is for.</a:t>
            </a:r>
            <a:endParaRPr/>
          </a:p>
        </p:txBody>
      </p:sp>
      <p:sp>
        <p:nvSpPr>
          <p:cNvPr id="1109" name="Google Shape;1109;p4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0" name="Shape 1130"/>
        <p:cNvGrpSpPr/>
        <p:nvPr/>
      </p:nvGrpSpPr>
      <p:grpSpPr>
        <a:xfrm>
          <a:off x="0" y="0"/>
          <a:ext cx="0" cy="0"/>
          <a:chOff x="0" y="0"/>
          <a:chExt cx="0" cy="0"/>
        </a:xfrm>
      </p:grpSpPr>
      <p:sp>
        <p:nvSpPr>
          <p:cNvPr id="1131" name="Google Shape;1131;p4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32" name="Google Shape;1132;p4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Michel Foucault (1926 – 1984). A French historian-philosopher who studied the institutions everyone else took for granted — asylums, clinics, prisons, schools — and asked an unsettling question: who decided what counts as sane, sick, criminal, or normal, and what power did that decision serve? His answer bound the two together: knowledge and power produce each other. Every system that classifies people also governs them.</a:t>
            </a:r>
            <a:endParaRPr/>
          </a:p>
        </p:txBody>
      </p:sp>
      <p:sp>
        <p:nvSpPr>
          <p:cNvPr id="1133" name="Google Shape;1133;p4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4" name="Shape 1154"/>
        <p:cNvGrpSpPr/>
        <p:nvPr/>
      </p:nvGrpSpPr>
      <p:grpSpPr>
        <a:xfrm>
          <a:off x="0" y="0"/>
          <a:ext cx="0" cy="0"/>
          <a:chOff x="0" y="0"/>
          <a:chExt cx="0" cy="0"/>
        </a:xfrm>
      </p:grpSpPr>
      <p:sp>
        <p:nvSpPr>
          <p:cNvPr id="1155" name="Google Shape;1155;p4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56" name="Google Shape;1156;p4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Close by having students submit a ranked top three.</a:t>
            </a:r>
            <a:endParaRPr/>
          </a:p>
        </p:txBody>
      </p:sp>
      <p:sp>
        <p:nvSpPr>
          <p:cNvPr id="1157" name="Google Shape;1157;p4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FAULT">
  <p:cSld name="DEFAULT">
    <p:bg>
      <p:bgPr>
        <a:solidFill>
          <a:schemeClr val="lt1"/>
        </a:solidFill>
      </p:bgPr>
    </p:bg>
    <p:spTree>
      <p:nvGrpSpPr>
        <p:cNvPr id="10" name="Shape 10"/>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 name="Shape 9"/>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3648"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6.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C1B19"/>
        </a:solidFill>
      </p:bgPr>
    </p:bg>
    <p:spTree>
      <p:nvGrpSpPr>
        <p:cNvPr id="15" name="Shape 15"/>
        <p:cNvGrpSpPr/>
        <p:nvPr/>
      </p:nvGrpSpPr>
      <p:grpSpPr>
        <a:xfrm>
          <a:off x="0" y="0"/>
          <a:ext cx="0" cy="0"/>
          <a:chOff x="0" y="0"/>
          <a:chExt cx="0" cy="0"/>
        </a:xfrm>
      </p:grpSpPr>
      <p:sp>
        <p:nvSpPr>
          <p:cNvPr id="16" name="Google Shape;16;p3"/>
          <p:cNvSpPr/>
          <p:nvPr/>
        </p:nvSpPr>
        <p:spPr>
          <a:xfrm>
            <a:off x="822960" y="1828800"/>
            <a:ext cx="7863840" cy="9144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4600"/>
              <a:buFont typeface="Cambria"/>
              <a:buNone/>
            </a:pPr>
            <a:r>
              <a:rPr b="1" i="0" lang="en-US" sz="4600" u="none" cap="none" strike="noStrike">
                <a:solidFill>
                  <a:srgbClr val="FFFFFF"/>
                </a:solidFill>
                <a:latin typeface="Cambria"/>
                <a:ea typeface="Cambria"/>
                <a:cs typeface="Cambria"/>
                <a:sym typeface="Cambria"/>
              </a:rPr>
              <a:t>Choose Your Thinker</a:t>
            </a:r>
            <a:endParaRPr b="0" i="0" sz="4600" u="none" cap="none" strike="noStrike">
              <a:solidFill>
                <a:schemeClr val="dk1"/>
              </a:solidFill>
              <a:latin typeface="Calibri"/>
              <a:ea typeface="Calibri"/>
              <a:cs typeface="Calibri"/>
              <a:sym typeface="Calibri"/>
            </a:endParaRPr>
          </a:p>
        </p:txBody>
      </p:sp>
      <p:sp>
        <p:nvSpPr>
          <p:cNvPr id="17" name="Google Shape;17;p3"/>
          <p:cNvSpPr/>
          <p:nvPr/>
        </p:nvSpPr>
        <p:spPr>
          <a:xfrm>
            <a:off x="822960" y="2788920"/>
            <a:ext cx="8229600" cy="4572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C9C4BC"/>
              </a:buClr>
              <a:buSzPts val="1900"/>
              <a:buFont typeface="Cambria"/>
              <a:buNone/>
            </a:pPr>
            <a:r>
              <a:rPr b="0" i="1" lang="en-US" sz="1900" u="none" cap="none" strike="noStrike">
                <a:solidFill>
                  <a:srgbClr val="C9C4BC"/>
                </a:solidFill>
                <a:latin typeface="Cambria"/>
                <a:ea typeface="Cambria"/>
                <a:cs typeface="Cambria"/>
                <a:sym typeface="Cambria"/>
              </a:rPr>
              <a:t>42 pillars of thought — one is going to be yours for the year.</a:t>
            </a:r>
            <a:endParaRPr b="0" i="0" sz="1900" u="none" cap="none" strike="noStrike">
              <a:solidFill>
                <a:schemeClr val="dk1"/>
              </a:solidFill>
              <a:latin typeface="Calibri"/>
              <a:ea typeface="Calibri"/>
              <a:cs typeface="Calibri"/>
              <a:sym typeface="Calibri"/>
            </a:endParaRPr>
          </a:p>
        </p:txBody>
      </p:sp>
      <p:sp>
        <p:nvSpPr>
          <p:cNvPr id="18" name="Google Shape;18;p3"/>
          <p:cNvSpPr/>
          <p:nvPr/>
        </p:nvSpPr>
        <p:spPr>
          <a:xfrm>
            <a:off x="822960" y="3429000"/>
            <a:ext cx="7680960" cy="548640"/>
          </a:xfrm>
          <a:prstGeom prst="rect">
            <a:avLst/>
          </a:prstGeom>
          <a:noFill/>
          <a:ln>
            <a:noFill/>
          </a:ln>
        </p:spPr>
        <p:txBody>
          <a:bodyPr anchorCtr="0" anchor="ctr" bIns="45700" lIns="91425" spcFirstLastPara="1" rIns="91425" wrap="square" tIns="45700">
            <a:noAutofit/>
          </a:bodyPr>
          <a:lstStyle/>
          <a:p>
            <a:pPr indent="0" lvl="0" marL="0" marR="0" rtl="0" algn="l">
              <a:lnSpc>
                <a:spcPct val="142857"/>
              </a:lnSpc>
              <a:spcBef>
                <a:spcPts val="0"/>
              </a:spcBef>
              <a:spcAft>
                <a:spcPts val="0"/>
              </a:spcAft>
              <a:buClr>
                <a:srgbClr val="9A948C"/>
              </a:buClr>
              <a:buSzPts val="1400"/>
              <a:buFont typeface="Calibri"/>
              <a:buNone/>
            </a:pPr>
            <a:r>
              <a:rPr b="0" i="0" lang="en-US" sz="1400" u="none" cap="none" strike="noStrike">
                <a:solidFill>
                  <a:srgbClr val="9A948C"/>
                </a:solidFill>
                <a:latin typeface="Calibri"/>
                <a:ea typeface="Calibri"/>
                <a:cs typeface="Calibri"/>
                <a:sym typeface="Calibri"/>
              </a:rPr>
              <a:t>Flip through. Look for the one whose question annoys you, delights you, or won’t leave you alone.</a:t>
            </a:r>
            <a:endParaRPr b="0" i="0" sz="1400" u="none" cap="none" strike="noStrike">
              <a:solidFill>
                <a:schemeClr val="dk1"/>
              </a:solidFill>
              <a:latin typeface="Calibri"/>
              <a:ea typeface="Calibri"/>
              <a:cs typeface="Calibri"/>
              <a:sym typeface="Calibri"/>
            </a:endParaRPr>
          </a:p>
        </p:txBody>
      </p:sp>
      <p:sp>
        <p:nvSpPr>
          <p:cNvPr id="19" name="Google Shape;19;p3"/>
          <p:cNvSpPr/>
          <p:nvPr/>
        </p:nvSpPr>
        <p:spPr>
          <a:xfrm>
            <a:off x="822960" y="4754880"/>
            <a:ext cx="128016" cy="128016"/>
          </a:xfrm>
          <a:prstGeom prst="ellipse">
            <a:avLst/>
          </a:prstGeom>
          <a:solidFill>
            <a:srgbClr val="97742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 name="Google Shape;20;p3"/>
          <p:cNvSpPr/>
          <p:nvPr/>
        </p:nvSpPr>
        <p:spPr>
          <a:xfrm>
            <a:off x="1005840" y="4654296"/>
            <a:ext cx="1737360" cy="3200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B9B3AA"/>
              </a:buClr>
              <a:buSzPts val="900"/>
              <a:buFont typeface="Calibri"/>
              <a:buNone/>
            </a:pPr>
            <a:r>
              <a:rPr b="0" i="0" lang="en-US" sz="900" u="none" cap="none" strike="noStrike">
                <a:solidFill>
                  <a:srgbClr val="B9B3AA"/>
                </a:solidFill>
                <a:latin typeface="Calibri"/>
                <a:ea typeface="Calibri"/>
                <a:cs typeface="Calibri"/>
                <a:sym typeface="Calibri"/>
              </a:rPr>
              <a:t>Ancient Greece</a:t>
            </a:r>
            <a:endParaRPr b="0" i="0" sz="900" u="none" cap="none" strike="noStrike">
              <a:solidFill>
                <a:schemeClr val="dk1"/>
              </a:solidFill>
              <a:latin typeface="Calibri"/>
              <a:ea typeface="Calibri"/>
              <a:cs typeface="Calibri"/>
              <a:sym typeface="Calibri"/>
            </a:endParaRPr>
          </a:p>
        </p:txBody>
      </p:sp>
      <p:sp>
        <p:nvSpPr>
          <p:cNvPr id="21" name="Google Shape;21;p3"/>
          <p:cNvSpPr/>
          <p:nvPr/>
        </p:nvSpPr>
        <p:spPr>
          <a:xfrm>
            <a:off x="2286000" y="4754880"/>
            <a:ext cx="128016" cy="128016"/>
          </a:xfrm>
          <a:prstGeom prst="ellipse">
            <a:avLst/>
          </a:prstGeom>
          <a:solidFill>
            <a:srgbClr val="3E7C5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 name="Google Shape;22;p3"/>
          <p:cNvSpPr/>
          <p:nvPr/>
        </p:nvSpPr>
        <p:spPr>
          <a:xfrm>
            <a:off x="2468880" y="4654296"/>
            <a:ext cx="1737360" cy="3200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B9B3AA"/>
              </a:buClr>
              <a:buSzPts val="900"/>
              <a:buFont typeface="Calibri"/>
              <a:buNone/>
            </a:pPr>
            <a:r>
              <a:rPr b="0" i="0" lang="en-US" sz="900" u="none" cap="none" strike="noStrike">
                <a:solidFill>
                  <a:srgbClr val="B9B3AA"/>
                </a:solidFill>
                <a:latin typeface="Calibri"/>
                <a:ea typeface="Calibri"/>
                <a:cs typeface="Calibri"/>
                <a:sym typeface="Calibri"/>
              </a:rPr>
              <a:t>Eastern Counterpoint</a:t>
            </a:r>
            <a:endParaRPr b="0" i="0" sz="900" u="none" cap="none" strike="noStrike">
              <a:solidFill>
                <a:schemeClr val="dk1"/>
              </a:solidFill>
              <a:latin typeface="Calibri"/>
              <a:ea typeface="Calibri"/>
              <a:cs typeface="Calibri"/>
              <a:sym typeface="Calibri"/>
            </a:endParaRPr>
          </a:p>
        </p:txBody>
      </p:sp>
      <p:sp>
        <p:nvSpPr>
          <p:cNvPr id="23" name="Google Shape;23;p3"/>
          <p:cNvSpPr/>
          <p:nvPr/>
        </p:nvSpPr>
        <p:spPr>
          <a:xfrm>
            <a:off x="3749040" y="4754880"/>
            <a:ext cx="128016" cy="128016"/>
          </a:xfrm>
          <a:prstGeom prst="ellipse">
            <a:avLst/>
          </a:prstGeom>
          <a:solidFill>
            <a:srgbClr val="7B4B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 name="Google Shape;24;p3"/>
          <p:cNvSpPr/>
          <p:nvPr/>
        </p:nvSpPr>
        <p:spPr>
          <a:xfrm>
            <a:off x="3931920" y="4654296"/>
            <a:ext cx="1737360" cy="3200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B9B3AA"/>
              </a:buClr>
              <a:buSzPts val="900"/>
              <a:buFont typeface="Calibri"/>
              <a:buNone/>
            </a:pPr>
            <a:r>
              <a:rPr b="0" i="0" lang="en-US" sz="900" u="none" cap="none" strike="noStrike">
                <a:solidFill>
                  <a:srgbClr val="B9B3AA"/>
                </a:solidFill>
                <a:latin typeface="Calibri"/>
                <a:ea typeface="Calibri"/>
                <a:cs typeface="Calibri"/>
                <a:sym typeface="Calibri"/>
              </a:rPr>
              <a:t>Medieval &amp; Renaissance</a:t>
            </a:r>
            <a:endParaRPr b="0" i="0" sz="900" u="none" cap="none" strike="noStrike">
              <a:solidFill>
                <a:schemeClr val="dk1"/>
              </a:solidFill>
              <a:latin typeface="Calibri"/>
              <a:ea typeface="Calibri"/>
              <a:cs typeface="Calibri"/>
              <a:sym typeface="Calibri"/>
            </a:endParaRPr>
          </a:p>
        </p:txBody>
      </p:sp>
      <p:sp>
        <p:nvSpPr>
          <p:cNvPr id="25" name="Google Shape;25;p3"/>
          <p:cNvSpPr/>
          <p:nvPr/>
        </p:nvSpPr>
        <p:spPr>
          <a:xfrm>
            <a:off x="5212080" y="4754880"/>
            <a:ext cx="128016" cy="128016"/>
          </a:xfrm>
          <a:prstGeom prst="ellipse">
            <a:avLst/>
          </a:prstGeom>
          <a:solidFill>
            <a:srgbClr val="2D5B7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 name="Google Shape;26;p3"/>
          <p:cNvSpPr/>
          <p:nvPr/>
        </p:nvSpPr>
        <p:spPr>
          <a:xfrm>
            <a:off x="5394960" y="4654296"/>
            <a:ext cx="1737360" cy="3200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B9B3AA"/>
              </a:buClr>
              <a:buSzPts val="900"/>
              <a:buFont typeface="Calibri"/>
              <a:buNone/>
            </a:pPr>
            <a:r>
              <a:rPr b="0" i="0" lang="en-US" sz="900" u="none" cap="none" strike="noStrike">
                <a:solidFill>
                  <a:srgbClr val="B9B3AA"/>
                </a:solidFill>
                <a:latin typeface="Calibri"/>
                <a:ea typeface="Calibri"/>
                <a:cs typeface="Calibri"/>
                <a:sym typeface="Calibri"/>
              </a:rPr>
              <a:t>Early Modern</a:t>
            </a:r>
            <a:endParaRPr b="0" i="0" sz="900" u="none" cap="none" strike="noStrike">
              <a:solidFill>
                <a:schemeClr val="dk1"/>
              </a:solidFill>
              <a:latin typeface="Calibri"/>
              <a:ea typeface="Calibri"/>
              <a:cs typeface="Calibri"/>
              <a:sym typeface="Calibri"/>
            </a:endParaRPr>
          </a:p>
        </p:txBody>
      </p:sp>
      <p:sp>
        <p:nvSpPr>
          <p:cNvPr id="27" name="Google Shape;27;p3"/>
          <p:cNvSpPr/>
          <p:nvPr/>
        </p:nvSpPr>
        <p:spPr>
          <a:xfrm>
            <a:off x="6675120" y="4754880"/>
            <a:ext cx="128016" cy="128016"/>
          </a:xfrm>
          <a:prstGeom prst="ellipse">
            <a:avLst/>
          </a:prstGeom>
          <a:solidFill>
            <a:srgbClr val="7C3A4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 name="Google Shape;28;p3"/>
          <p:cNvSpPr/>
          <p:nvPr/>
        </p:nvSpPr>
        <p:spPr>
          <a:xfrm>
            <a:off x="6858000" y="4654296"/>
            <a:ext cx="1737360" cy="3200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B9B3AA"/>
              </a:buClr>
              <a:buSzPts val="900"/>
              <a:buFont typeface="Calibri"/>
              <a:buNone/>
            </a:pPr>
            <a:r>
              <a:rPr b="0" i="0" lang="en-US" sz="900" u="none" cap="none" strike="noStrike">
                <a:solidFill>
                  <a:srgbClr val="B9B3AA"/>
                </a:solidFill>
                <a:latin typeface="Calibri"/>
                <a:ea typeface="Calibri"/>
                <a:cs typeface="Calibri"/>
                <a:sym typeface="Calibri"/>
              </a:rPr>
              <a:t>19th Century</a:t>
            </a:r>
            <a:endParaRPr b="0" i="0" sz="900" u="none" cap="none" strike="noStrike">
              <a:solidFill>
                <a:schemeClr val="dk1"/>
              </a:solidFill>
              <a:latin typeface="Calibri"/>
              <a:ea typeface="Calibri"/>
              <a:cs typeface="Calibri"/>
              <a:sym typeface="Calibri"/>
            </a:endParaRPr>
          </a:p>
        </p:txBody>
      </p:sp>
      <p:sp>
        <p:nvSpPr>
          <p:cNvPr id="29" name="Google Shape;29;p3"/>
          <p:cNvSpPr/>
          <p:nvPr/>
        </p:nvSpPr>
        <p:spPr>
          <a:xfrm>
            <a:off x="8138160" y="4754880"/>
            <a:ext cx="128016" cy="128016"/>
          </a:xfrm>
          <a:prstGeom prst="ellipse">
            <a:avLst/>
          </a:prstGeom>
          <a:solidFill>
            <a:srgbClr val="44546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 name="Google Shape;30;p3"/>
          <p:cNvSpPr/>
          <p:nvPr/>
        </p:nvSpPr>
        <p:spPr>
          <a:xfrm>
            <a:off x="8321040" y="4654296"/>
            <a:ext cx="1737360" cy="3200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B9B3AA"/>
              </a:buClr>
              <a:buSzPts val="900"/>
              <a:buFont typeface="Calibri"/>
              <a:buNone/>
            </a:pPr>
            <a:r>
              <a:rPr b="0" i="0" lang="en-US" sz="900" u="none" cap="none" strike="noStrike">
                <a:solidFill>
                  <a:srgbClr val="B9B3AA"/>
                </a:solidFill>
                <a:latin typeface="Calibri"/>
                <a:ea typeface="Calibri"/>
                <a:cs typeface="Calibri"/>
                <a:sym typeface="Calibri"/>
              </a:rPr>
              <a:t>20th Century</a:t>
            </a:r>
            <a:endParaRPr b="0" i="0" sz="900" u="none" cap="none" strike="noStrike">
              <a:solidFill>
                <a:schemeClr val="dk1"/>
              </a:solidFill>
              <a:latin typeface="Calibri"/>
              <a:ea typeface="Calibri"/>
              <a:cs typeface="Calibri"/>
              <a:sym typeface="Calibri"/>
            </a:endParaRPr>
          </a:p>
        </p:txBody>
      </p:sp>
      <p:sp>
        <p:nvSpPr>
          <p:cNvPr id="31" name="Google Shape;31;p3"/>
          <p:cNvSpPr/>
          <p:nvPr/>
        </p:nvSpPr>
        <p:spPr>
          <a:xfrm>
            <a:off x="9601200" y="4754880"/>
            <a:ext cx="128016" cy="128016"/>
          </a:xfrm>
          <a:prstGeom prst="ellipse">
            <a:avLst/>
          </a:prstGeom>
          <a:solidFill>
            <a:srgbClr val="9C3D6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 name="Google Shape;32;p3"/>
          <p:cNvSpPr/>
          <p:nvPr/>
        </p:nvSpPr>
        <p:spPr>
          <a:xfrm>
            <a:off x="9784080" y="4654296"/>
            <a:ext cx="1737360" cy="3200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B9B3AA"/>
              </a:buClr>
              <a:buSzPts val="900"/>
              <a:buFont typeface="Calibri"/>
              <a:buNone/>
            </a:pPr>
            <a:r>
              <a:rPr b="0" i="0" lang="en-US" sz="900" u="none" cap="none" strike="noStrike">
                <a:solidFill>
                  <a:srgbClr val="B9B3AA"/>
                </a:solidFill>
                <a:latin typeface="Calibri"/>
                <a:ea typeface="Calibri"/>
                <a:cs typeface="Calibri"/>
                <a:sym typeface="Calibri"/>
              </a:rPr>
              <a:t>Contemporary</a:t>
            </a:r>
            <a:endParaRPr b="0" i="0" sz="900" u="none" cap="none" strike="noStrike">
              <a:solidFill>
                <a:schemeClr val="dk1"/>
              </a:solidFill>
              <a:latin typeface="Calibri"/>
              <a:ea typeface="Calibri"/>
              <a:cs typeface="Calibri"/>
              <a:sym typeface="Calibri"/>
            </a:endParaRPr>
          </a:p>
        </p:txBody>
      </p:sp>
      <p:sp>
        <p:nvSpPr>
          <p:cNvPr id="33" name="Google Shape;33;p3"/>
          <p:cNvSpPr/>
          <p:nvPr/>
        </p:nvSpPr>
        <p:spPr>
          <a:xfrm>
            <a:off x="822960" y="5943600"/>
            <a:ext cx="5486400" cy="27432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6E6961"/>
              </a:buClr>
              <a:buSzPts val="1000"/>
              <a:buFont typeface="Calibri"/>
              <a:buNone/>
            </a:pPr>
            <a:r>
              <a:rPr b="0" i="0" lang="en-US" sz="1000" u="none" cap="none" strike="noStrike">
                <a:solidFill>
                  <a:srgbClr val="6E6961"/>
                </a:solidFill>
                <a:latin typeface="Calibri"/>
                <a:ea typeface="Calibri"/>
                <a:cs typeface="Calibri"/>
                <a:sym typeface="Calibri"/>
              </a:rPr>
              <a:t>IB Theory of Knowledge  ·  Chapel School</a:t>
            </a:r>
            <a:endParaRPr b="0" i="0" sz="1000" u="none" cap="none" strike="noStrike">
              <a:solidFill>
                <a:schemeClr val="dk1"/>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38" name="Shape 38"/>
        <p:cNvGrpSpPr/>
        <p:nvPr/>
      </p:nvGrpSpPr>
      <p:grpSpPr>
        <a:xfrm>
          <a:off x="0" y="0"/>
          <a:ext cx="0" cy="0"/>
          <a:chOff x="0" y="0"/>
          <a:chExt cx="0" cy="0"/>
        </a:xfrm>
      </p:grpSpPr>
      <p:sp>
        <p:nvSpPr>
          <p:cNvPr id="39" name="Google Shape;39;p4"/>
          <p:cNvSpPr/>
          <p:nvPr/>
        </p:nvSpPr>
        <p:spPr>
          <a:xfrm>
            <a:off x="548640" y="384048"/>
            <a:ext cx="8229600" cy="4572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1A1A1A"/>
              </a:buClr>
              <a:buSzPts val="2600"/>
              <a:buFont typeface="Cambria"/>
              <a:buNone/>
            </a:pPr>
            <a:r>
              <a:rPr b="1" i="0" lang="en-US" sz="2600" u="none" cap="none" strike="noStrike">
                <a:solidFill>
                  <a:srgbClr val="1A1A1A"/>
                </a:solidFill>
                <a:latin typeface="Cambria"/>
                <a:ea typeface="Cambria"/>
                <a:cs typeface="Cambria"/>
                <a:sym typeface="Cambria"/>
              </a:rPr>
              <a:t>The whole field — ancient to early modern</a:t>
            </a:r>
            <a:endParaRPr b="0" i="0" sz="2600" u="none" cap="none" strike="noStrike">
              <a:solidFill>
                <a:schemeClr val="dk1"/>
              </a:solidFill>
              <a:latin typeface="Calibri"/>
              <a:ea typeface="Calibri"/>
              <a:cs typeface="Calibri"/>
              <a:sym typeface="Calibri"/>
            </a:endParaRPr>
          </a:p>
        </p:txBody>
      </p:sp>
      <p:sp>
        <p:nvSpPr>
          <p:cNvPr id="40" name="Google Shape;40;p4"/>
          <p:cNvSpPr/>
          <p:nvPr/>
        </p:nvSpPr>
        <p:spPr>
          <a:xfrm>
            <a:off x="548640" y="1060704"/>
            <a:ext cx="118872" cy="118872"/>
          </a:xfrm>
          <a:prstGeom prst="ellipse">
            <a:avLst/>
          </a:prstGeom>
          <a:solidFill>
            <a:srgbClr val="97742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 name="Google Shape;41;p4"/>
          <p:cNvSpPr/>
          <p:nvPr/>
        </p:nvSpPr>
        <p:spPr>
          <a:xfrm>
            <a:off x="722376" y="941832"/>
            <a:ext cx="2478024" cy="31089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97742A"/>
              </a:buClr>
              <a:buSzPts val="950"/>
              <a:buFont typeface="Calibri"/>
              <a:buNone/>
            </a:pPr>
            <a:r>
              <a:rPr b="1" i="0" lang="en-US" sz="950" u="none" cap="none" strike="noStrike">
                <a:solidFill>
                  <a:srgbClr val="97742A"/>
                </a:solidFill>
                <a:latin typeface="Calibri"/>
                <a:ea typeface="Calibri"/>
                <a:cs typeface="Calibri"/>
                <a:sym typeface="Calibri"/>
              </a:rPr>
              <a:t>ANCIENT GREECE</a:t>
            </a:r>
            <a:endParaRPr b="0" i="0" sz="950" u="none" cap="none" strike="noStrike">
              <a:solidFill>
                <a:schemeClr val="dk1"/>
              </a:solidFill>
              <a:latin typeface="Calibri"/>
              <a:ea typeface="Calibri"/>
              <a:cs typeface="Calibri"/>
              <a:sym typeface="Calibri"/>
            </a:endParaRPr>
          </a:p>
        </p:txBody>
      </p:sp>
      <p:sp>
        <p:nvSpPr>
          <p:cNvPr id="42" name="Google Shape;42;p4"/>
          <p:cNvSpPr/>
          <p:nvPr/>
        </p:nvSpPr>
        <p:spPr>
          <a:xfrm>
            <a:off x="548640" y="1371600"/>
            <a:ext cx="2487168" cy="21945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A1A1A"/>
              </a:buClr>
              <a:buSzPts val="1200"/>
              <a:buFont typeface="Calibri"/>
              <a:buNone/>
            </a:pPr>
            <a:r>
              <a:rPr b="1" i="0" lang="en-US" sz="1200" u="none" cap="none" strike="noStrike">
                <a:solidFill>
                  <a:srgbClr val="1A1A1A"/>
                </a:solidFill>
                <a:latin typeface="Calibri"/>
                <a:ea typeface="Calibri"/>
                <a:cs typeface="Calibri"/>
                <a:sym typeface="Calibri"/>
              </a:rPr>
              <a:t>Heraclitus</a:t>
            </a:r>
            <a:endParaRPr b="0" i="0" sz="1200" u="none" cap="none" strike="noStrike">
              <a:solidFill>
                <a:schemeClr val="dk1"/>
              </a:solidFill>
              <a:latin typeface="Calibri"/>
              <a:ea typeface="Calibri"/>
              <a:cs typeface="Calibri"/>
              <a:sym typeface="Calibri"/>
            </a:endParaRPr>
          </a:p>
        </p:txBody>
      </p:sp>
      <p:sp>
        <p:nvSpPr>
          <p:cNvPr id="43" name="Google Shape;43;p4"/>
          <p:cNvSpPr/>
          <p:nvPr/>
        </p:nvSpPr>
        <p:spPr>
          <a:xfrm>
            <a:off x="548640" y="1572768"/>
            <a:ext cx="2487168" cy="29260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6666"/>
              </a:buClr>
              <a:buSzPts val="950"/>
              <a:buFont typeface="Cambria"/>
              <a:buNone/>
            </a:pPr>
            <a:r>
              <a:rPr b="0" i="1" lang="en-US" sz="950" u="none" cap="none" strike="noStrike">
                <a:solidFill>
                  <a:srgbClr val="666666"/>
                </a:solidFill>
                <a:latin typeface="Cambria"/>
                <a:ea typeface="Cambria"/>
                <a:cs typeface="Cambria"/>
                <a:sym typeface="Cambria"/>
              </a:rPr>
              <a:t>The philosopher of flux</a:t>
            </a:r>
            <a:endParaRPr b="0" i="0" sz="950" u="none" cap="none" strike="noStrike">
              <a:solidFill>
                <a:schemeClr val="dk1"/>
              </a:solidFill>
              <a:latin typeface="Calibri"/>
              <a:ea typeface="Calibri"/>
              <a:cs typeface="Calibri"/>
              <a:sym typeface="Calibri"/>
            </a:endParaRPr>
          </a:p>
        </p:txBody>
      </p:sp>
      <p:sp>
        <p:nvSpPr>
          <p:cNvPr id="44" name="Google Shape;44;p4"/>
          <p:cNvSpPr/>
          <p:nvPr/>
        </p:nvSpPr>
        <p:spPr>
          <a:xfrm>
            <a:off x="548640" y="1938528"/>
            <a:ext cx="2487168" cy="21945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A1A1A"/>
              </a:buClr>
              <a:buSzPts val="1200"/>
              <a:buFont typeface="Calibri"/>
              <a:buNone/>
            </a:pPr>
            <a:r>
              <a:rPr b="1" i="0" lang="en-US" sz="1200" u="none" cap="none" strike="noStrike">
                <a:solidFill>
                  <a:srgbClr val="1A1A1A"/>
                </a:solidFill>
                <a:latin typeface="Calibri"/>
                <a:ea typeface="Calibri"/>
                <a:cs typeface="Calibri"/>
                <a:sym typeface="Calibri"/>
              </a:rPr>
              <a:t>Socrates</a:t>
            </a:r>
            <a:endParaRPr b="0" i="0" sz="1200" u="none" cap="none" strike="noStrike">
              <a:solidFill>
                <a:schemeClr val="dk1"/>
              </a:solidFill>
              <a:latin typeface="Calibri"/>
              <a:ea typeface="Calibri"/>
              <a:cs typeface="Calibri"/>
              <a:sym typeface="Calibri"/>
            </a:endParaRPr>
          </a:p>
        </p:txBody>
      </p:sp>
      <p:sp>
        <p:nvSpPr>
          <p:cNvPr id="45" name="Google Shape;45;p4"/>
          <p:cNvSpPr/>
          <p:nvPr/>
        </p:nvSpPr>
        <p:spPr>
          <a:xfrm>
            <a:off x="548640" y="2139696"/>
            <a:ext cx="2487168" cy="29260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6666"/>
              </a:buClr>
              <a:buSzPts val="950"/>
              <a:buFont typeface="Cambria"/>
              <a:buNone/>
            </a:pPr>
            <a:r>
              <a:rPr b="0" i="1" lang="en-US" sz="950" u="none" cap="none" strike="noStrike">
                <a:solidFill>
                  <a:srgbClr val="666666"/>
                </a:solidFill>
                <a:latin typeface="Cambria"/>
                <a:ea typeface="Cambria"/>
                <a:cs typeface="Cambria"/>
                <a:sym typeface="Cambria"/>
              </a:rPr>
              <a:t>The gadfly of Athens</a:t>
            </a:r>
            <a:endParaRPr b="0" i="0" sz="950" u="none" cap="none" strike="noStrike">
              <a:solidFill>
                <a:schemeClr val="dk1"/>
              </a:solidFill>
              <a:latin typeface="Calibri"/>
              <a:ea typeface="Calibri"/>
              <a:cs typeface="Calibri"/>
              <a:sym typeface="Calibri"/>
            </a:endParaRPr>
          </a:p>
        </p:txBody>
      </p:sp>
      <p:sp>
        <p:nvSpPr>
          <p:cNvPr id="46" name="Google Shape;46;p4"/>
          <p:cNvSpPr/>
          <p:nvPr/>
        </p:nvSpPr>
        <p:spPr>
          <a:xfrm>
            <a:off x="548640" y="2505456"/>
            <a:ext cx="2487168" cy="21945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A1A1A"/>
              </a:buClr>
              <a:buSzPts val="1200"/>
              <a:buFont typeface="Calibri"/>
              <a:buNone/>
            </a:pPr>
            <a:r>
              <a:rPr b="1" i="0" lang="en-US" sz="1200" u="none" cap="none" strike="noStrike">
                <a:solidFill>
                  <a:srgbClr val="1A1A1A"/>
                </a:solidFill>
                <a:latin typeface="Calibri"/>
                <a:ea typeface="Calibri"/>
                <a:cs typeface="Calibri"/>
                <a:sym typeface="Calibri"/>
              </a:rPr>
              <a:t>Plato</a:t>
            </a:r>
            <a:endParaRPr b="0" i="0" sz="1200" u="none" cap="none" strike="noStrike">
              <a:solidFill>
                <a:schemeClr val="dk1"/>
              </a:solidFill>
              <a:latin typeface="Calibri"/>
              <a:ea typeface="Calibri"/>
              <a:cs typeface="Calibri"/>
              <a:sym typeface="Calibri"/>
            </a:endParaRPr>
          </a:p>
        </p:txBody>
      </p:sp>
      <p:sp>
        <p:nvSpPr>
          <p:cNvPr id="47" name="Google Shape;47;p4"/>
          <p:cNvSpPr/>
          <p:nvPr/>
        </p:nvSpPr>
        <p:spPr>
          <a:xfrm>
            <a:off x="548640" y="2706624"/>
            <a:ext cx="2487168" cy="29260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6666"/>
              </a:buClr>
              <a:buSzPts val="950"/>
              <a:buFont typeface="Cambria"/>
              <a:buNone/>
            </a:pPr>
            <a:r>
              <a:rPr b="0" i="1" lang="en-US" sz="950" u="none" cap="none" strike="noStrike">
                <a:solidFill>
                  <a:srgbClr val="666666"/>
                </a:solidFill>
                <a:latin typeface="Cambria"/>
                <a:ea typeface="Cambria"/>
                <a:cs typeface="Cambria"/>
                <a:sym typeface="Cambria"/>
              </a:rPr>
              <a:t>The idealist</a:t>
            </a:r>
            <a:endParaRPr b="0" i="0" sz="950" u="none" cap="none" strike="noStrike">
              <a:solidFill>
                <a:schemeClr val="dk1"/>
              </a:solidFill>
              <a:latin typeface="Calibri"/>
              <a:ea typeface="Calibri"/>
              <a:cs typeface="Calibri"/>
              <a:sym typeface="Calibri"/>
            </a:endParaRPr>
          </a:p>
        </p:txBody>
      </p:sp>
      <p:sp>
        <p:nvSpPr>
          <p:cNvPr id="48" name="Google Shape;48;p4"/>
          <p:cNvSpPr/>
          <p:nvPr/>
        </p:nvSpPr>
        <p:spPr>
          <a:xfrm>
            <a:off x="548640" y="3072384"/>
            <a:ext cx="2487168" cy="21945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A1A1A"/>
              </a:buClr>
              <a:buSzPts val="1200"/>
              <a:buFont typeface="Calibri"/>
              <a:buNone/>
            </a:pPr>
            <a:r>
              <a:rPr b="1" i="0" lang="en-US" sz="1200" u="none" cap="none" strike="noStrike">
                <a:solidFill>
                  <a:srgbClr val="1A1A1A"/>
                </a:solidFill>
                <a:latin typeface="Calibri"/>
                <a:ea typeface="Calibri"/>
                <a:cs typeface="Calibri"/>
                <a:sym typeface="Calibri"/>
              </a:rPr>
              <a:t>Aristotle</a:t>
            </a:r>
            <a:endParaRPr b="0" i="0" sz="1200" u="none" cap="none" strike="noStrike">
              <a:solidFill>
                <a:schemeClr val="dk1"/>
              </a:solidFill>
              <a:latin typeface="Calibri"/>
              <a:ea typeface="Calibri"/>
              <a:cs typeface="Calibri"/>
              <a:sym typeface="Calibri"/>
            </a:endParaRPr>
          </a:p>
        </p:txBody>
      </p:sp>
      <p:sp>
        <p:nvSpPr>
          <p:cNvPr id="49" name="Google Shape;49;p4"/>
          <p:cNvSpPr/>
          <p:nvPr/>
        </p:nvSpPr>
        <p:spPr>
          <a:xfrm>
            <a:off x="548640" y="3273552"/>
            <a:ext cx="2487168" cy="29260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6666"/>
              </a:buClr>
              <a:buSzPts val="950"/>
              <a:buFont typeface="Cambria"/>
              <a:buNone/>
            </a:pPr>
            <a:r>
              <a:rPr b="0" i="1" lang="en-US" sz="950" u="none" cap="none" strike="noStrike">
                <a:solidFill>
                  <a:srgbClr val="666666"/>
                </a:solidFill>
                <a:latin typeface="Cambria"/>
                <a:ea typeface="Cambria"/>
                <a:cs typeface="Cambria"/>
                <a:sym typeface="Cambria"/>
              </a:rPr>
              <a:t>The great observer</a:t>
            </a:r>
            <a:endParaRPr b="0" i="0" sz="950" u="none" cap="none" strike="noStrike">
              <a:solidFill>
                <a:schemeClr val="dk1"/>
              </a:solidFill>
              <a:latin typeface="Calibri"/>
              <a:ea typeface="Calibri"/>
              <a:cs typeface="Calibri"/>
              <a:sym typeface="Calibri"/>
            </a:endParaRPr>
          </a:p>
        </p:txBody>
      </p:sp>
      <p:sp>
        <p:nvSpPr>
          <p:cNvPr id="50" name="Google Shape;50;p4"/>
          <p:cNvSpPr/>
          <p:nvPr/>
        </p:nvSpPr>
        <p:spPr>
          <a:xfrm>
            <a:off x="3364992" y="1060704"/>
            <a:ext cx="118872" cy="118872"/>
          </a:xfrm>
          <a:prstGeom prst="ellipse">
            <a:avLst/>
          </a:prstGeom>
          <a:solidFill>
            <a:srgbClr val="3E7C5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 name="Google Shape;51;p4"/>
          <p:cNvSpPr/>
          <p:nvPr/>
        </p:nvSpPr>
        <p:spPr>
          <a:xfrm>
            <a:off x="3538728" y="941832"/>
            <a:ext cx="2478024" cy="31089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3E7C59"/>
              </a:buClr>
              <a:buSzPts val="950"/>
              <a:buFont typeface="Calibri"/>
              <a:buNone/>
            </a:pPr>
            <a:r>
              <a:rPr b="1" i="0" lang="en-US" sz="950" u="none" cap="none" strike="noStrike">
                <a:solidFill>
                  <a:srgbClr val="3E7C59"/>
                </a:solidFill>
                <a:latin typeface="Calibri"/>
                <a:ea typeface="Calibri"/>
                <a:cs typeface="Calibri"/>
                <a:sym typeface="Calibri"/>
              </a:rPr>
              <a:t>EASTERN COUNTERPOINT</a:t>
            </a:r>
            <a:endParaRPr b="0" i="0" sz="950" u="none" cap="none" strike="noStrike">
              <a:solidFill>
                <a:schemeClr val="dk1"/>
              </a:solidFill>
              <a:latin typeface="Calibri"/>
              <a:ea typeface="Calibri"/>
              <a:cs typeface="Calibri"/>
              <a:sym typeface="Calibri"/>
            </a:endParaRPr>
          </a:p>
        </p:txBody>
      </p:sp>
      <p:sp>
        <p:nvSpPr>
          <p:cNvPr id="52" name="Google Shape;52;p4"/>
          <p:cNvSpPr/>
          <p:nvPr/>
        </p:nvSpPr>
        <p:spPr>
          <a:xfrm>
            <a:off x="3364992" y="1371600"/>
            <a:ext cx="2487168" cy="21945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A1A1A"/>
              </a:buClr>
              <a:buSzPts val="1200"/>
              <a:buFont typeface="Calibri"/>
              <a:buNone/>
            </a:pPr>
            <a:r>
              <a:rPr b="1" i="0" lang="en-US" sz="1200" u="none" cap="none" strike="noStrike">
                <a:solidFill>
                  <a:srgbClr val="1A1A1A"/>
                </a:solidFill>
                <a:latin typeface="Calibri"/>
                <a:ea typeface="Calibri"/>
                <a:cs typeface="Calibri"/>
                <a:sym typeface="Calibri"/>
              </a:rPr>
              <a:t>Laozi</a:t>
            </a:r>
            <a:endParaRPr b="0" i="0" sz="1200" u="none" cap="none" strike="noStrike">
              <a:solidFill>
                <a:schemeClr val="dk1"/>
              </a:solidFill>
              <a:latin typeface="Calibri"/>
              <a:ea typeface="Calibri"/>
              <a:cs typeface="Calibri"/>
              <a:sym typeface="Calibri"/>
            </a:endParaRPr>
          </a:p>
        </p:txBody>
      </p:sp>
      <p:sp>
        <p:nvSpPr>
          <p:cNvPr id="53" name="Google Shape;53;p4"/>
          <p:cNvSpPr/>
          <p:nvPr/>
        </p:nvSpPr>
        <p:spPr>
          <a:xfrm>
            <a:off x="3364992" y="1572768"/>
            <a:ext cx="2487168" cy="29260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6666"/>
              </a:buClr>
              <a:buSzPts val="950"/>
              <a:buFont typeface="Cambria"/>
              <a:buNone/>
            </a:pPr>
            <a:r>
              <a:rPr b="0" i="1" lang="en-US" sz="950" u="none" cap="none" strike="noStrike">
                <a:solidFill>
                  <a:srgbClr val="666666"/>
                </a:solidFill>
                <a:latin typeface="Cambria"/>
                <a:ea typeface="Cambria"/>
                <a:cs typeface="Cambria"/>
                <a:sym typeface="Cambria"/>
              </a:rPr>
              <a:t>The sage of the unnameable</a:t>
            </a:r>
            <a:endParaRPr b="0" i="0" sz="950" u="none" cap="none" strike="noStrike">
              <a:solidFill>
                <a:schemeClr val="dk1"/>
              </a:solidFill>
              <a:latin typeface="Calibri"/>
              <a:ea typeface="Calibri"/>
              <a:cs typeface="Calibri"/>
              <a:sym typeface="Calibri"/>
            </a:endParaRPr>
          </a:p>
        </p:txBody>
      </p:sp>
      <p:sp>
        <p:nvSpPr>
          <p:cNvPr id="54" name="Google Shape;54;p4"/>
          <p:cNvSpPr/>
          <p:nvPr/>
        </p:nvSpPr>
        <p:spPr>
          <a:xfrm>
            <a:off x="3364992" y="1938528"/>
            <a:ext cx="2487168" cy="21945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A1A1A"/>
              </a:buClr>
              <a:buSzPts val="1200"/>
              <a:buFont typeface="Calibri"/>
              <a:buNone/>
            </a:pPr>
            <a:r>
              <a:rPr b="1" i="0" lang="en-US" sz="1200" u="none" cap="none" strike="noStrike">
                <a:solidFill>
                  <a:srgbClr val="1A1A1A"/>
                </a:solidFill>
                <a:latin typeface="Calibri"/>
                <a:ea typeface="Calibri"/>
                <a:cs typeface="Calibri"/>
                <a:sym typeface="Calibri"/>
              </a:rPr>
              <a:t>Confucius</a:t>
            </a:r>
            <a:endParaRPr b="0" i="0" sz="1200" u="none" cap="none" strike="noStrike">
              <a:solidFill>
                <a:schemeClr val="dk1"/>
              </a:solidFill>
              <a:latin typeface="Calibri"/>
              <a:ea typeface="Calibri"/>
              <a:cs typeface="Calibri"/>
              <a:sym typeface="Calibri"/>
            </a:endParaRPr>
          </a:p>
        </p:txBody>
      </p:sp>
      <p:sp>
        <p:nvSpPr>
          <p:cNvPr id="55" name="Google Shape;55;p4"/>
          <p:cNvSpPr/>
          <p:nvPr/>
        </p:nvSpPr>
        <p:spPr>
          <a:xfrm>
            <a:off x="3364992" y="2139696"/>
            <a:ext cx="2487168" cy="29260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6666"/>
              </a:buClr>
              <a:buSzPts val="950"/>
              <a:buFont typeface="Cambria"/>
              <a:buNone/>
            </a:pPr>
            <a:r>
              <a:rPr b="0" i="1" lang="en-US" sz="950" u="none" cap="none" strike="noStrike">
                <a:solidFill>
                  <a:srgbClr val="666666"/>
                </a:solidFill>
                <a:latin typeface="Cambria"/>
                <a:ea typeface="Cambria"/>
                <a:cs typeface="Cambria"/>
                <a:sym typeface="Cambria"/>
              </a:rPr>
              <a:t>The teacher of ten thousand generations</a:t>
            </a:r>
            <a:endParaRPr b="0" i="0" sz="950" u="none" cap="none" strike="noStrike">
              <a:solidFill>
                <a:schemeClr val="dk1"/>
              </a:solidFill>
              <a:latin typeface="Calibri"/>
              <a:ea typeface="Calibri"/>
              <a:cs typeface="Calibri"/>
              <a:sym typeface="Calibri"/>
            </a:endParaRPr>
          </a:p>
        </p:txBody>
      </p:sp>
      <p:sp>
        <p:nvSpPr>
          <p:cNvPr id="56" name="Google Shape;56;p4"/>
          <p:cNvSpPr/>
          <p:nvPr/>
        </p:nvSpPr>
        <p:spPr>
          <a:xfrm>
            <a:off x="3364992" y="2505456"/>
            <a:ext cx="2487168" cy="21945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A1A1A"/>
              </a:buClr>
              <a:buSzPts val="1200"/>
              <a:buFont typeface="Calibri"/>
              <a:buNone/>
            </a:pPr>
            <a:r>
              <a:rPr b="1" i="0" lang="en-US" sz="1200" u="none" cap="none" strike="noStrike">
                <a:solidFill>
                  <a:srgbClr val="1A1A1A"/>
                </a:solidFill>
                <a:latin typeface="Calibri"/>
                <a:ea typeface="Calibri"/>
                <a:cs typeface="Calibri"/>
                <a:sym typeface="Calibri"/>
              </a:rPr>
              <a:t>The Buddha</a:t>
            </a:r>
            <a:endParaRPr b="0" i="0" sz="1200" u="none" cap="none" strike="noStrike">
              <a:solidFill>
                <a:schemeClr val="dk1"/>
              </a:solidFill>
              <a:latin typeface="Calibri"/>
              <a:ea typeface="Calibri"/>
              <a:cs typeface="Calibri"/>
              <a:sym typeface="Calibri"/>
            </a:endParaRPr>
          </a:p>
        </p:txBody>
      </p:sp>
      <p:sp>
        <p:nvSpPr>
          <p:cNvPr id="57" name="Google Shape;57;p4"/>
          <p:cNvSpPr/>
          <p:nvPr/>
        </p:nvSpPr>
        <p:spPr>
          <a:xfrm>
            <a:off x="3364992" y="2706624"/>
            <a:ext cx="2487168" cy="29260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6666"/>
              </a:buClr>
              <a:buSzPts val="950"/>
              <a:buFont typeface="Cambria"/>
              <a:buNone/>
            </a:pPr>
            <a:r>
              <a:rPr b="0" i="1" lang="en-US" sz="950" u="none" cap="none" strike="noStrike">
                <a:solidFill>
                  <a:srgbClr val="666666"/>
                </a:solidFill>
                <a:latin typeface="Cambria"/>
                <a:ea typeface="Cambria"/>
                <a:cs typeface="Cambria"/>
                <a:sym typeface="Cambria"/>
              </a:rPr>
              <a:t>The physician of the mind</a:t>
            </a:r>
            <a:endParaRPr b="0" i="0" sz="950" u="none" cap="none" strike="noStrike">
              <a:solidFill>
                <a:schemeClr val="dk1"/>
              </a:solidFill>
              <a:latin typeface="Calibri"/>
              <a:ea typeface="Calibri"/>
              <a:cs typeface="Calibri"/>
              <a:sym typeface="Calibri"/>
            </a:endParaRPr>
          </a:p>
        </p:txBody>
      </p:sp>
      <p:sp>
        <p:nvSpPr>
          <p:cNvPr id="58" name="Google Shape;58;p4"/>
          <p:cNvSpPr/>
          <p:nvPr/>
        </p:nvSpPr>
        <p:spPr>
          <a:xfrm>
            <a:off x="3364992" y="3072384"/>
            <a:ext cx="2487168" cy="21945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A1A1A"/>
              </a:buClr>
              <a:buSzPts val="1200"/>
              <a:buFont typeface="Calibri"/>
              <a:buNone/>
            </a:pPr>
            <a:r>
              <a:rPr b="1" i="0" lang="en-US" sz="1200" u="none" cap="none" strike="noStrike">
                <a:solidFill>
                  <a:srgbClr val="1A1A1A"/>
                </a:solidFill>
                <a:latin typeface="Calibri"/>
                <a:ea typeface="Calibri"/>
                <a:cs typeface="Calibri"/>
                <a:sym typeface="Calibri"/>
              </a:rPr>
              <a:t>Zhuangzi</a:t>
            </a:r>
            <a:endParaRPr b="0" i="0" sz="1200" u="none" cap="none" strike="noStrike">
              <a:solidFill>
                <a:schemeClr val="dk1"/>
              </a:solidFill>
              <a:latin typeface="Calibri"/>
              <a:ea typeface="Calibri"/>
              <a:cs typeface="Calibri"/>
              <a:sym typeface="Calibri"/>
            </a:endParaRPr>
          </a:p>
        </p:txBody>
      </p:sp>
      <p:sp>
        <p:nvSpPr>
          <p:cNvPr id="59" name="Google Shape;59;p4"/>
          <p:cNvSpPr/>
          <p:nvPr/>
        </p:nvSpPr>
        <p:spPr>
          <a:xfrm>
            <a:off x="3364992" y="3273552"/>
            <a:ext cx="2487168" cy="29260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6666"/>
              </a:buClr>
              <a:buSzPts val="950"/>
              <a:buFont typeface="Cambria"/>
              <a:buNone/>
            </a:pPr>
            <a:r>
              <a:rPr b="0" i="1" lang="en-US" sz="950" u="none" cap="none" strike="noStrike">
                <a:solidFill>
                  <a:srgbClr val="666666"/>
                </a:solidFill>
                <a:latin typeface="Cambria"/>
                <a:ea typeface="Cambria"/>
                <a:cs typeface="Cambria"/>
                <a:sym typeface="Cambria"/>
              </a:rPr>
              <a:t>The dreaming butterfly</a:t>
            </a:r>
            <a:endParaRPr b="0" i="0" sz="950" u="none" cap="none" strike="noStrike">
              <a:solidFill>
                <a:schemeClr val="dk1"/>
              </a:solidFill>
              <a:latin typeface="Calibri"/>
              <a:ea typeface="Calibri"/>
              <a:cs typeface="Calibri"/>
              <a:sym typeface="Calibri"/>
            </a:endParaRPr>
          </a:p>
        </p:txBody>
      </p:sp>
      <p:sp>
        <p:nvSpPr>
          <p:cNvPr id="60" name="Google Shape;60;p4"/>
          <p:cNvSpPr/>
          <p:nvPr/>
        </p:nvSpPr>
        <p:spPr>
          <a:xfrm>
            <a:off x="6181344" y="1060704"/>
            <a:ext cx="118872" cy="118872"/>
          </a:xfrm>
          <a:prstGeom prst="ellipse">
            <a:avLst/>
          </a:prstGeom>
          <a:solidFill>
            <a:srgbClr val="7B4B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 name="Google Shape;61;p4"/>
          <p:cNvSpPr/>
          <p:nvPr/>
        </p:nvSpPr>
        <p:spPr>
          <a:xfrm>
            <a:off x="6355080" y="941832"/>
            <a:ext cx="2478024" cy="31089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7B4B8A"/>
              </a:buClr>
              <a:buSzPts val="950"/>
              <a:buFont typeface="Calibri"/>
              <a:buNone/>
            </a:pPr>
            <a:r>
              <a:rPr b="1" i="0" lang="en-US" sz="950" u="none" cap="none" strike="noStrike">
                <a:solidFill>
                  <a:srgbClr val="7B4B8A"/>
                </a:solidFill>
                <a:latin typeface="Calibri"/>
                <a:ea typeface="Calibri"/>
                <a:cs typeface="Calibri"/>
                <a:sym typeface="Calibri"/>
              </a:rPr>
              <a:t>MEDIEVAL &amp; RENAISSANCE</a:t>
            </a:r>
            <a:endParaRPr b="0" i="0" sz="950" u="none" cap="none" strike="noStrike">
              <a:solidFill>
                <a:schemeClr val="dk1"/>
              </a:solidFill>
              <a:latin typeface="Calibri"/>
              <a:ea typeface="Calibri"/>
              <a:cs typeface="Calibri"/>
              <a:sym typeface="Calibri"/>
            </a:endParaRPr>
          </a:p>
        </p:txBody>
      </p:sp>
      <p:sp>
        <p:nvSpPr>
          <p:cNvPr id="62" name="Google Shape;62;p4"/>
          <p:cNvSpPr/>
          <p:nvPr/>
        </p:nvSpPr>
        <p:spPr>
          <a:xfrm>
            <a:off x="6181344" y="1371600"/>
            <a:ext cx="2487168" cy="21945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A1A1A"/>
              </a:buClr>
              <a:buSzPts val="1200"/>
              <a:buFont typeface="Calibri"/>
              <a:buNone/>
            </a:pPr>
            <a:r>
              <a:rPr b="1" i="0" lang="en-US" sz="1200" u="none" cap="none" strike="noStrike">
                <a:solidFill>
                  <a:srgbClr val="1A1A1A"/>
                </a:solidFill>
                <a:latin typeface="Calibri"/>
                <a:ea typeface="Calibri"/>
                <a:cs typeface="Calibri"/>
                <a:sym typeface="Calibri"/>
              </a:rPr>
              <a:t>Averroes (Ibn Rushd)</a:t>
            </a:r>
            <a:endParaRPr b="0" i="0" sz="1200" u="none" cap="none" strike="noStrike">
              <a:solidFill>
                <a:schemeClr val="dk1"/>
              </a:solidFill>
              <a:latin typeface="Calibri"/>
              <a:ea typeface="Calibri"/>
              <a:cs typeface="Calibri"/>
              <a:sym typeface="Calibri"/>
            </a:endParaRPr>
          </a:p>
        </p:txBody>
      </p:sp>
      <p:sp>
        <p:nvSpPr>
          <p:cNvPr id="63" name="Google Shape;63;p4"/>
          <p:cNvSpPr/>
          <p:nvPr/>
        </p:nvSpPr>
        <p:spPr>
          <a:xfrm>
            <a:off x="6181344" y="1572768"/>
            <a:ext cx="2487168" cy="29260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6666"/>
              </a:buClr>
              <a:buSzPts val="950"/>
              <a:buFont typeface="Cambria"/>
              <a:buNone/>
            </a:pPr>
            <a:r>
              <a:rPr b="0" i="1" lang="en-US" sz="950" u="none" cap="none" strike="noStrike">
                <a:solidFill>
                  <a:srgbClr val="666666"/>
                </a:solidFill>
                <a:latin typeface="Cambria"/>
                <a:ea typeface="Cambria"/>
                <a:cs typeface="Cambria"/>
                <a:sym typeface="Cambria"/>
              </a:rPr>
              <a:t>The Commentator</a:t>
            </a:r>
            <a:endParaRPr b="0" i="0" sz="950" u="none" cap="none" strike="noStrike">
              <a:solidFill>
                <a:schemeClr val="dk1"/>
              </a:solidFill>
              <a:latin typeface="Calibri"/>
              <a:ea typeface="Calibri"/>
              <a:cs typeface="Calibri"/>
              <a:sym typeface="Calibri"/>
            </a:endParaRPr>
          </a:p>
        </p:txBody>
      </p:sp>
      <p:sp>
        <p:nvSpPr>
          <p:cNvPr id="64" name="Google Shape;64;p4"/>
          <p:cNvSpPr/>
          <p:nvPr/>
        </p:nvSpPr>
        <p:spPr>
          <a:xfrm>
            <a:off x="6181344" y="1938528"/>
            <a:ext cx="2487168" cy="21945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A1A1A"/>
              </a:buClr>
              <a:buSzPts val="1200"/>
              <a:buFont typeface="Calibri"/>
              <a:buNone/>
            </a:pPr>
            <a:r>
              <a:rPr b="1" i="0" lang="en-US" sz="1200" u="none" cap="none" strike="noStrike">
                <a:solidFill>
                  <a:srgbClr val="1A1A1A"/>
                </a:solidFill>
                <a:latin typeface="Calibri"/>
                <a:ea typeface="Calibri"/>
                <a:cs typeface="Calibri"/>
                <a:sym typeface="Calibri"/>
              </a:rPr>
              <a:t>Thomas Aquinas</a:t>
            </a:r>
            <a:endParaRPr b="0" i="0" sz="1200" u="none" cap="none" strike="noStrike">
              <a:solidFill>
                <a:schemeClr val="dk1"/>
              </a:solidFill>
              <a:latin typeface="Calibri"/>
              <a:ea typeface="Calibri"/>
              <a:cs typeface="Calibri"/>
              <a:sym typeface="Calibri"/>
            </a:endParaRPr>
          </a:p>
        </p:txBody>
      </p:sp>
      <p:sp>
        <p:nvSpPr>
          <p:cNvPr id="65" name="Google Shape;65;p4"/>
          <p:cNvSpPr/>
          <p:nvPr/>
        </p:nvSpPr>
        <p:spPr>
          <a:xfrm>
            <a:off x="6181344" y="2139696"/>
            <a:ext cx="2487168" cy="29260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6666"/>
              </a:buClr>
              <a:buSzPts val="950"/>
              <a:buFont typeface="Cambria"/>
              <a:buNone/>
            </a:pPr>
            <a:r>
              <a:rPr b="0" i="1" lang="en-US" sz="950" u="none" cap="none" strike="noStrike">
                <a:solidFill>
                  <a:srgbClr val="666666"/>
                </a:solidFill>
                <a:latin typeface="Cambria"/>
                <a:ea typeface="Cambria"/>
                <a:cs typeface="Cambria"/>
                <a:sym typeface="Cambria"/>
              </a:rPr>
              <a:t>The harmonizer of faith and reason</a:t>
            </a:r>
            <a:endParaRPr b="0" i="0" sz="950" u="none" cap="none" strike="noStrike">
              <a:solidFill>
                <a:schemeClr val="dk1"/>
              </a:solidFill>
              <a:latin typeface="Calibri"/>
              <a:ea typeface="Calibri"/>
              <a:cs typeface="Calibri"/>
              <a:sym typeface="Calibri"/>
            </a:endParaRPr>
          </a:p>
        </p:txBody>
      </p:sp>
      <p:sp>
        <p:nvSpPr>
          <p:cNvPr id="66" name="Google Shape;66;p4"/>
          <p:cNvSpPr/>
          <p:nvPr/>
        </p:nvSpPr>
        <p:spPr>
          <a:xfrm>
            <a:off x="6181344" y="2505456"/>
            <a:ext cx="2487168" cy="21945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A1A1A"/>
              </a:buClr>
              <a:buSzPts val="1200"/>
              <a:buFont typeface="Calibri"/>
              <a:buNone/>
            </a:pPr>
            <a:r>
              <a:rPr b="1" i="0" lang="en-US" sz="1200" u="none" cap="none" strike="noStrike">
                <a:solidFill>
                  <a:srgbClr val="1A1A1A"/>
                </a:solidFill>
                <a:latin typeface="Calibri"/>
                <a:ea typeface="Calibri"/>
                <a:cs typeface="Calibri"/>
                <a:sym typeface="Calibri"/>
              </a:rPr>
              <a:t>Niccolò Machiavelli</a:t>
            </a:r>
            <a:endParaRPr b="0" i="0" sz="1200" u="none" cap="none" strike="noStrike">
              <a:solidFill>
                <a:schemeClr val="dk1"/>
              </a:solidFill>
              <a:latin typeface="Calibri"/>
              <a:ea typeface="Calibri"/>
              <a:cs typeface="Calibri"/>
              <a:sym typeface="Calibri"/>
            </a:endParaRPr>
          </a:p>
        </p:txBody>
      </p:sp>
      <p:sp>
        <p:nvSpPr>
          <p:cNvPr id="67" name="Google Shape;67;p4"/>
          <p:cNvSpPr/>
          <p:nvPr/>
        </p:nvSpPr>
        <p:spPr>
          <a:xfrm>
            <a:off x="6181344" y="2706624"/>
            <a:ext cx="2487168" cy="29260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6666"/>
              </a:buClr>
              <a:buSzPts val="950"/>
              <a:buFont typeface="Cambria"/>
              <a:buNone/>
            </a:pPr>
            <a:r>
              <a:rPr b="0" i="1" lang="en-US" sz="950" u="none" cap="none" strike="noStrike">
                <a:solidFill>
                  <a:srgbClr val="666666"/>
                </a:solidFill>
                <a:latin typeface="Cambria"/>
                <a:ea typeface="Cambria"/>
                <a:cs typeface="Cambria"/>
                <a:sym typeface="Cambria"/>
              </a:rPr>
              <a:t>The clear-eyed realist</a:t>
            </a:r>
            <a:endParaRPr b="0" i="0" sz="950" u="none" cap="none" strike="noStrike">
              <a:solidFill>
                <a:schemeClr val="dk1"/>
              </a:solidFill>
              <a:latin typeface="Calibri"/>
              <a:ea typeface="Calibri"/>
              <a:cs typeface="Calibri"/>
              <a:sym typeface="Calibri"/>
            </a:endParaRPr>
          </a:p>
        </p:txBody>
      </p:sp>
      <p:sp>
        <p:nvSpPr>
          <p:cNvPr id="68" name="Google Shape;68;p4"/>
          <p:cNvSpPr/>
          <p:nvPr/>
        </p:nvSpPr>
        <p:spPr>
          <a:xfrm>
            <a:off x="6181344" y="3072384"/>
            <a:ext cx="2487168" cy="21945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A1A1A"/>
              </a:buClr>
              <a:buSzPts val="1200"/>
              <a:buFont typeface="Calibri"/>
              <a:buNone/>
            </a:pPr>
            <a:r>
              <a:rPr b="1" i="0" lang="en-US" sz="1200" u="none" cap="none" strike="noStrike">
                <a:solidFill>
                  <a:srgbClr val="1A1A1A"/>
                </a:solidFill>
                <a:latin typeface="Calibri"/>
                <a:ea typeface="Calibri"/>
                <a:cs typeface="Calibri"/>
                <a:sym typeface="Calibri"/>
              </a:rPr>
              <a:t>Michel de Montaigne</a:t>
            </a:r>
            <a:endParaRPr b="0" i="0" sz="1200" u="none" cap="none" strike="noStrike">
              <a:solidFill>
                <a:schemeClr val="dk1"/>
              </a:solidFill>
              <a:latin typeface="Calibri"/>
              <a:ea typeface="Calibri"/>
              <a:cs typeface="Calibri"/>
              <a:sym typeface="Calibri"/>
            </a:endParaRPr>
          </a:p>
        </p:txBody>
      </p:sp>
      <p:sp>
        <p:nvSpPr>
          <p:cNvPr id="69" name="Google Shape;69;p4"/>
          <p:cNvSpPr/>
          <p:nvPr/>
        </p:nvSpPr>
        <p:spPr>
          <a:xfrm>
            <a:off x="6181344" y="3273552"/>
            <a:ext cx="2487168" cy="29260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6666"/>
              </a:buClr>
              <a:buSzPts val="950"/>
              <a:buFont typeface="Cambria"/>
              <a:buNone/>
            </a:pPr>
            <a:r>
              <a:rPr b="0" i="1" lang="en-US" sz="950" u="none" cap="none" strike="noStrike">
                <a:solidFill>
                  <a:srgbClr val="666666"/>
                </a:solidFill>
                <a:latin typeface="Cambria"/>
                <a:ea typeface="Cambria"/>
                <a:cs typeface="Cambria"/>
                <a:sym typeface="Cambria"/>
              </a:rPr>
              <a:t>The gentle skeptic of the tower</a:t>
            </a:r>
            <a:endParaRPr b="0" i="0" sz="950" u="none" cap="none" strike="noStrike">
              <a:solidFill>
                <a:schemeClr val="dk1"/>
              </a:solidFill>
              <a:latin typeface="Calibri"/>
              <a:ea typeface="Calibri"/>
              <a:cs typeface="Calibri"/>
              <a:sym typeface="Calibri"/>
            </a:endParaRPr>
          </a:p>
        </p:txBody>
      </p:sp>
      <p:sp>
        <p:nvSpPr>
          <p:cNvPr id="70" name="Google Shape;70;p4"/>
          <p:cNvSpPr/>
          <p:nvPr/>
        </p:nvSpPr>
        <p:spPr>
          <a:xfrm>
            <a:off x="6181344" y="3639312"/>
            <a:ext cx="2487168" cy="21945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A1A1A"/>
              </a:buClr>
              <a:buSzPts val="1200"/>
              <a:buFont typeface="Calibri"/>
              <a:buNone/>
            </a:pPr>
            <a:r>
              <a:rPr b="1" i="0" lang="en-US" sz="1200" u="none" cap="none" strike="noStrike">
                <a:solidFill>
                  <a:srgbClr val="1A1A1A"/>
                </a:solidFill>
                <a:latin typeface="Calibri"/>
                <a:ea typeface="Calibri"/>
                <a:cs typeface="Calibri"/>
                <a:sym typeface="Calibri"/>
              </a:rPr>
              <a:t>Galileo Galilei</a:t>
            </a:r>
            <a:endParaRPr b="0" i="0" sz="1200" u="none" cap="none" strike="noStrike">
              <a:solidFill>
                <a:schemeClr val="dk1"/>
              </a:solidFill>
              <a:latin typeface="Calibri"/>
              <a:ea typeface="Calibri"/>
              <a:cs typeface="Calibri"/>
              <a:sym typeface="Calibri"/>
            </a:endParaRPr>
          </a:p>
        </p:txBody>
      </p:sp>
      <p:sp>
        <p:nvSpPr>
          <p:cNvPr id="71" name="Google Shape;71;p4"/>
          <p:cNvSpPr/>
          <p:nvPr/>
        </p:nvSpPr>
        <p:spPr>
          <a:xfrm>
            <a:off x="6181344" y="3840480"/>
            <a:ext cx="2487168" cy="29260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6666"/>
              </a:buClr>
              <a:buSzPts val="950"/>
              <a:buFont typeface="Cambria"/>
              <a:buNone/>
            </a:pPr>
            <a:r>
              <a:rPr b="0" i="1" lang="en-US" sz="950" u="none" cap="none" strike="noStrike">
                <a:solidFill>
                  <a:srgbClr val="666666"/>
                </a:solidFill>
                <a:latin typeface="Cambria"/>
                <a:ea typeface="Cambria"/>
                <a:cs typeface="Cambria"/>
                <a:sym typeface="Cambria"/>
              </a:rPr>
              <a:t>The starry messenger</a:t>
            </a:r>
            <a:endParaRPr b="0" i="0" sz="950" u="none" cap="none" strike="noStrike">
              <a:solidFill>
                <a:schemeClr val="dk1"/>
              </a:solidFill>
              <a:latin typeface="Calibri"/>
              <a:ea typeface="Calibri"/>
              <a:cs typeface="Calibri"/>
              <a:sym typeface="Calibri"/>
            </a:endParaRPr>
          </a:p>
        </p:txBody>
      </p:sp>
      <p:sp>
        <p:nvSpPr>
          <p:cNvPr id="72" name="Google Shape;72;p4"/>
          <p:cNvSpPr/>
          <p:nvPr/>
        </p:nvSpPr>
        <p:spPr>
          <a:xfrm>
            <a:off x="6181344" y="4206240"/>
            <a:ext cx="2487168" cy="21945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A1A1A"/>
              </a:buClr>
              <a:buSzPts val="1200"/>
              <a:buFont typeface="Calibri"/>
              <a:buNone/>
            </a:pPr>
            <a:r>
              <a:rPr b="1" i="0" lang="en-US" sz="1200" u="none" cap="none" strike="noStrike">
                <a:solidFill>
                  <a:srgbClr val="1A1A1A"/>
                </a:solidFill>
                <a:latin typeface="Calibri"/>
                <a:ea typeface="Calibri"/>
                <a:cs typeface="Calibri"/>
                <a:sym typeface="Calibri"/>
              </a:rPr>
              <a:t>Francis Bacon</a:t>
            </a:r>
            <a:endParaRPr b="0" i="0" sz="1200" u="none" cap="none" strike="noStrike">
              <a:solidFill>
                <a:schemeClr val="dk1"/>
              </a:solidFill>
              <a:latin typeface="Calibri"/>
              <a:ea typeface="Calibri"/>
              <a:cs typeface="Calibri"/>
              <a:sym typeface="Calibri"/>
            </a:endParaRPr>
          </a:p>
        </p:txBody>
      </p:sp>
      <p:sp>
        <p:nvSpPr>
          <p:cNvPr id="73" name="Google Shape;73;p4"/>
          <p:cNvSpPr/>
          <p:nvPr/>
        </p:nvSpPr>
        <p:spPr>
          <a:xfrm>
            <a:off x="6181344" y="4407408"/>
            <a:ext cx="2487168" cy="29260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6666"/>
              </a:buClr>
              <a:buSzPts val="950"/>
              <a:buFont typeface="Cambria"/>
              <a:buNone/>
            </a:pPr>
            <a:r>
              <a:rPr b="0" i="1" lang="en-US" sz="950" u="none" cap="none" strike="noStrike">
                <a:solidFill>
                  <a:srgbClr val="666666"/>
                </a:solidFill>
                <a:latin typeface="Cambria"/>
                <a:ea typeface="Cambria"/>
                <a:cs typeface="Cambria"/>
                <a:sym typeface="Cambria"/>
              </a:rPr>
              <a:t>The prophet of method</a:t>
            </a:r>
            <a:endParaRPr b="0" i="0" sz="950" u="none" cap="none" strike="noStrike">
              <a:solidFill>
                <a:schemeClr val="dk1"/>
              </a:solidFill>
              <a:latin typeface="Calibri"/>
              <a:ea typeface="Calibri"/>
              <a:cs typeface="Calibri"/>
              <a:sym typeface="Calibri"/>
            </a:endParaRPr>
          </a:p>
        </p:txBody>
      </p:sp>
      <p:sp>
        <p:nvSpPr>
          <p:cNvPr id="74" name="Google Shape;74;p4"/>
          <p:cNvSpPr/>
          <p:nvPr/>
        </p:nvSpPr>
        <p:spPr>
          <a:xfrm>
            <a:off x="8997696" y="1060704"/>
            <a:ext cx="118872" cy="118872"/>
          </a:xfrm>
          <a:prstGeom prst="ellipse">
            <a:avLst/>
          </a:prstGeom>
          <a:solidFill>
            <a:srgbClr val="2D5B7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 name="Google Shape;75;p4"/>
          <p:cNvSpPr/>
          <p:nvPr/>
        </p:nvSpPr>
        <p:spPr>
          <a:xfrm>
            <a:off x="9171432" y="941832"/>
            <a:ext cx="2478024" cy="31089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D5B7A"/>
              </a:buClr>
              <a:buSzPts val="950"/>
              <a:buFont typeface="Calibri"/>
              <a:buNone/>
            </a:pPr>
            <a:r>
              <a:rPr b="1" i="0" lang="en-US" sz="950" u="none" cap="none" strike="noStrike">
                <a:solidFill>
                  <a:srgbClr val="2D5B7A"/>
                </a:solidFill>
                <a:latin typeface="Calibri"/>
                <a:ea typeface="Calibri"/>
                <a:cs typeface="Calibri"/>
                <a:sym typeface="Calibri"/>
              </a:rPr>
              <a:t>EARLY MODERN</a:t>
            </a:r>
            <a:endParaRPr b="0" i="0" sz="950" u="none" cap="none" strike="noStrike">
              <a:solidFill>
                <a:schemeClr val="dk1"/>
              </a:solidFill>
              <a:latin typeface="Calibri"/>
              <a:ea typeface="Calibri"/>
              <a:cs typeface="Calibri"/>
              <a:sym typeface="Calibri"/>
            </a:endParaRPr>
          </a:p>
        </p:txBody>
      </p:sp>
      <p:sp>
        <p:nvSpPr>
          <p:cNvPr id="76" name="Google Shape;76;p4"/>
          <p:cNvSpPr/>
          <p:nvPr/>
        </p:nvSpPr>
        <p:spPr>
          <a:xfrm>
            <a:off x="8997696" y="1371600"/>
            <a:ext cx="2487168" cy="21945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A1A1A"/>
              </a:buClr>
              <a:buSzPts val="1200"/>
              <a:buFont typeface="Calibri"/>
              <a:buNone/>
            </a:pPr>
            <a:r>
              <a:rPr b="1" i="0" lang="en-US" sz="1200" u="none" cap="none" strike="noStrike">
                <a:solidFill>
                  <a:srgbClr val="1A1A1A"/>
                </a:solidFill>
                <a:latin typeface="Calibri"/>
                <a:ea typeface="Calibri"/>
                <a:cs typeface="Calibri"/>
                <a:sym typeface="Calibri"/>
              </a:rPr>
              <a:t>René Descartes</a:t>
            </a:r>
            <a:endParaRPr b="0" i="0" sz="1200" u="none" cap="none" strike="noStrike">
              <a:solidFill>
                <a:schemeClr val="dk1"/>
              </a:solidFill>
              <a:latin typeface="Calibri"/>
              <a:ea typeface="Calibri"/>
              <a:cs typeface="Calibri"/>
              <a:sym typeface="Calibri"/>
            </a:endParaRPr>
          </a:p>
        </p:txBody>
      </p:sp>
      <p:sp>
        <p:nvSpPr>
          <p:cNvPr id="77" name="Google Shape;77;p4"/>
          <p:cNvSpPr/>
          <p:nvPr/>
        </p:nvSpPr>
        <p:spPr>
          <a:xfrm>
            <a:off x="8997696" y="1572768"/>
            <a:ext cx="2487168" cy="29260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6666"/>
              </a:buClr>
              <a:buSzPts val="950"/>
              <a:buFont typeface="Cambria"/>
              <a:buNone/>
            </a:pPr>
            <a:r>
              <a:rPr b="0" i="1" lang="en-US" sz="950" u="none" cap="none" strike="noStrike">
                <a:solidFill>
                  <a:srgbClr val="666666"/>
                </a:solidFill>
                <a:latin typeface="Cambria"/>
                <a:ea typeface="Cambria"/>
                <a:cs typeface="Cambria"/>
                <a:sym typeface="Cambria"/>
              </a:rPr>
              <a:t>The doubter who wanted certainty</a:t>
            </a:r>
            <a:endParaRPr b="0" i="0" sz="950" u="none" cap="none" strike="noStrike">
              <a:solidFill>
                <a:schemeClr val="dk1"/>
              </a:solidFill>
              <a:latin typeface="Calibri"/>
              <a:ea typeface="Calibri"/>
              <a:cs typeface="Calibri"/>
              <a:sym typeface="Calibri"/>
            </a:endParaRPr>
          </a:p>
        </p:txBody>
      </p:sp>
      <p:sp>
        <p:nvSpPr>
          <p:cNvPr id="78" name="Google Shape;78;p4"/>
          <p:cNvSpPr/>
          <p:nvPr/>
        </p:nvSpPr>
        <p:spPr>
          <a:xfrm>
            <a:off x="8997696" y="1938528"/>
            <a:ext cx="2487168" cy="21945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A1A1A"/>
              </a:buClr>
              <a:buSzPts val="1200"/>
              <a:buFont typeface="Calibri"/>
              <a:buNone/>
            </a:pPr>
            <a:r>
              <a:rPr b="1" i="0" lang="en-US" sz="1200" u="none" cap="none" strike="noStrike">
                <a:solidFill>
                  <a:srgbClr val="1A1A1A"/>
                </a:solidFill>
                <a:latin typeface="Calibri"/>
                <a:ea typeface="Calibri"/>
                <a:cs typeface="Calibri"/>
                <a:sym typeface="Calibri"/>
              </a:rPr>
              <a:t>Thomas Hobbes</a:t>
            </a:r>
            <a:endParaRPr b="0" i="0" sz="1200" u="none" cap="none" strike="noStrike">
              <a:solidFill>
                <a:schemeClr val="dk1"/>
              </a:solidFill>
              <a:latin typeface="Calibri"/>
              <a:ea typeface="Calibri"/>
              <a:cs typeface="Calibri"/>
              <a:sym typeface="Calibri"/>
            </a:endParaRPr>
          </a:p>
        </p:txBody>
      </p:sp>
      <p:sp>
        <p:nvSpPr>
          <p:cNvPr id="79" name="Google Shape;79;p4"/>
          <p:cNvSpPr/>
          <p:nvPr/>
        </p:nvSpPr>
        <p:spPr>
          <a:xfrm>
            <a:off x="8997696" y="2139696"/>
            <a:ext cx="2487168" cy="29260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6666"/>
              </a:buClr>
              <a:buSzPts val="950"/>
              <a:buFont typeface="Cambria"/>
              <a:buNone/>
            </a:pPr>
            <a:r>
              <a:rPr b="0" i="1" lang="en-US" sz="950" u="none" cap="none" strike="noStrike">
                <a:solidFill>
                  <a:srgbClr val="666666"/>
                </a:solidFill>
                <a:latin typeface="Cambria"/>
                <a:ea typeface="Cambria"/>
                <a:cs typeface="Cambria"/>
                <a:sym typeface="Cambria"/>
              </a:rPr>
              <a:t>The geometer of politics</a:t>
            </a:r>
            <a:endParaRPr b="0" i="0" sz="950" u="none" cap="none" strike="noStrike">
              <a:solidFill>
                <a:schemeClr val="dk1"/>
              </a:solidFill>
              <a:latin typeface="Calibri"/>
              <a:ea typeface="Calibri"/>
              <a:cs typeface="Calibri"/>
              <a:sym typeface="Calibri"/>
            </a:endParaRPr>
          </a:p>
        </p:txBody>
      </p:sp>
      <p:sp>
        <p:nvSpPr>
          <p:cNvPr id="80" name="Google Shape;80;p4"/>
          <p:cNvSpPr/>
          <p:nvPr/>
        </p:nvSpPr>
        <p:spPr>
          <a:xfrm>
            <a:off x="8997696" y="2505456"/>
            <a:ext cx="2487168" cy="21945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A1A1A"/>
              </a:buClr>
              <a:buSzPts val="1200"/>
              <a:buFont typeface="Calibri"/>
              <a:buNone/>
            </a:pPr>
            <a:r>
              <a:rPr b="1" i="0" lang="en-US" sz="1200" u="none" cap="none" strike="noStrike">
                <a:solidFill>
                  <a:srgbClr val="1A1A1A"/>
                </a:solidFill>
                <a:latin typeface="Calibri"/>
                <a:ea typeface="Calibri"/>
                <a:cs typeface="Calibri"/>
                <a:sym typeface="Calibri"/>
              </a:rPr>
              <a:t>David Hume</a:t>
            </a:r>
            <a:endParaRPr b="0" i="0" sz="1200" u="none" cap="none" strike="noStrike">
              <a:solidFill>
                <a:schemeClr val="dk1"/>
              </a:solidFill>
              <a:latin typeface="Calibri"/>
              <a:ea typeface="Calibri"/>
              <a:cs typeface="Calibri"/>
              <a:sym typeface="Calibri"/>
            </a:endParaRPr>
          </a:p>
        </p:txBody>
      </p:sp>
      <p:sp>
        <p:nvSpPr>
          <p:cNvPr id="81" name="Google Shape;81;p4"/>
          <p:cNvSpPr/>
          <p:nvPr/>
        </p:nvSpPr>
        <p:spPr>
          <a:xfrm>
            <a:off x="8997696" y="2706624"/>
            <a:ext cx="2487168" cy="29260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6666"/>
              </a:buClr>
              <a:buSzPts val="950"/>
              <a:buFont typeface="Cambria"/>
              <a:buNone/>
            </a:pPr>
            <a:r>
              <a:rPr b="0" i="1" lang="en-US" sz="950" u="none" cap="none" strike="noStrike">
                <a:solidFill>
                  <a:srgbClr val="666666"/>
                </a:solidFill>
                <a:latin typeface="Cambria"/>
                <a:ea typeface="Cambria"/>
                <a:cs typeface="Cambria"/>
                <a:sym typeface="Cambria"/>
              </a:rPr>
              <a:t>The gentle skeptic</a:t>
            </a:r>
            <a:endParaRPr b="0" i="0" sz="950" u="none" cap="none" strike="noStrike">
              <a:solidFill>
                <a:schemeClr val="dk1"/>
              </a:solidFill>
              <a:latin typeface="Calibri"/>
              <a:ea typeface="Calibri"/>
              <a:cs typeface="Calibri"/>
              <a:sym typeface="Calibri"/>
            </a:endParaRPr>
          </a:p>
        </p:txBody>
      </p:sp>
      <p:sp>
        <p:nvSpPr>
          <p:cNvPr id="82" name="Google Shape;82;p4"/>
          <p:cNvSpPr/>
          <p:nvPr/>
        </p:nvSpPr>
        <p:spPr>
          <a:xfrm>
            <a:off x="8997696" y="3072384"/>
            <a:ext cx="2487168" cy="21945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A1A1A"/>
              </a:buClr>
              <a:buSzPts val="1200"/>
              <a:buFont typeface="Calibri"/>
              <a:buNone/>
            </a:pPr>
            <a:r>
              <a:rPr b="1" i="0" lang="en-US" sz="1200" u="none" cap="none" strike="noStrike">
                <a:solidFill>
                  <a:srgbClr val="1A1A1A"/>
                </a:solidFill>
                <a:latin typeface="Calibri"/>
                <a:ea typeface="Calibri"/>
                <a:cs typeface="Calibri"/>
                <a:sym typeface="Calibri"/>
              </a:rPr>
              <a:t>Immanuel Kant</a:t>
            </a:r>
            <a:endParaRPr b="0" i="0" sz="1200" u="none" cap="none" strike="noStrike">
              <a:solidFill>
                <a:schemeClr val="dk1"/>
              </a:solidFill>
              <a:latin typeface="Calibri"/>
              <a:ea typeface="Calibri"/>
              <a:cs typeface="Calibri"/>
              <a:sym typeface="Calibri"/>
            </a:endParaRPr>
          </a:p>
        </p:txBody>
      </p:sp>
      <p:sp>
        <p:nvSpPr>
          <p:cNvPr id="83" name="Google Shape;83;p4"/>
          <p:cNvSpPr/>
          <p:nvPr/>
        </p:nvSpPr>
        <p:spPr>
          <a:xfrm>
            <a:off x="8997696" y="3273552"/>
            <a:ext cx="2487168" cy="29260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6666"/>
              </a:buClr>
              <a:buSzPts val="950"/>
              <a:buFont typeface="Cambria"/>
              <a:buNone/>
            </a:pPr>
            <a:r>
              <a:rPr b="0" i="1" lang="en-US" sz="950" u="none" cap="none" strike="noStrike">
                <a:solidFill>
                  <a:srgbClr val="666666"/>
                </a:solidFill>
                <a:latin typeface="Cambria"/>
                <a:ea typeface="Cambria"/>
                <a:cs typeface="Cambria"/>
                <a:sym typeface="Cambria"/>
              </a:rPr>
              <a:t>The great synthesizer</a:t>
            </a:r>
            <a:endParaRPr b="0" i="0" sz="950" u="none" cap="none" strike="noStrike">
              <a:solidFill>
                <a:schemeClr val="dk1"/>
              </a:solidFill>
              <a:latin typeface="Calibri"/>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88" name="Shape 88"/>
        <p:cNvGrpSpPr/>
        <p:nvPr/>
      </p:nvGrpSpPr>
      <p:grpSpPr>
        <a:xfrm>
          <a:off x="0" y="0"/>
          <a:ext cx="0" cy="0"/>
          <a:chOff x="0" y="0"/>
          <a:chExt cx="0" cy="0"/>
        </a:xfrm>
      </p:grpSpPr>
      <p:sp>
        <p:nvSpPr>
          <p:cNvPr id="89" name="Google Shape;89;p5"/>
          <p:cNvSpPr/>
          <p:nvPr/>
        </p:nvSpPr>
        <p:spPr>
          <a:xfrm>
            <a:off x="548640" y="384048"/>
            <a:ext cx="8229600" cy="4572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1A1A1A"/>
              </a:buClr>
              <a:buSzPts val="2600"/>
              <a:buFont typeface="Cambria"/>
              <a:buNone/>
            </a:pPr>
            <a:r>
              <a:rPr b="1" i="0" lang="en-US" sz="2600" u="none" cap="none" strike="noStrike">
                <a:solidFill>
                  <a:srgbClr val="1A1A1A"/>
                </a:solidFill>
                <a:latin typeface="Cambria"/>
                <a:ea typeface="Cambria"/>
                <a:cs typeface="Cambria"/>
                <a:sym typeface="Cambria"/>
              </a:rPr>
              <a:t>The whole field — 19th century to now</a:t>
            </a:r>
            <a:endParaRPr b="0" i="0" sz="2600" u="none" cap="none" strike="noStrike">
              <a:solidFill>
                <a:schemeClr val="dk1"/>
              </a:solidFill>
              <a:latin typeface="Calibri"/>
              <a:ea typeface="Calibri"/>
              <a:cs typeface="Calibri"/>
              <a:sym typeface="Calibri"/>
            </a:endParaRPr>
          </a:p>
        </p:txBody>
      </p:sp>
      <p:sp>
        <p:nvSpPr>
          <p:cNvPr id="90" name="Google Shape;90;p5"/>
          <p:cNvSpPr/>
          <p:nvPr/>
        </p:nvSpPr>
        <p:spPr>
          <a:xfrm>
            <a:off x="548640" y="1060704"/>
            <a:ext cx="118872" cy="118872"/>
          </a:xfrm>
          <a:prstGeom prst="ellipse">
            <a:avLst/>
          </a:prstGeom>
          <a:solidFill>
            <a:srgbClr val="7C3A4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 name="Google Shape;91;p5"/>
          <p:cNvSpPr/>
          <p:nvPr/>
        </p:nvSpPr>
        <p:spPr>
          <a:xfrm>
            <a:off x="722376" y="941832"/>
            <a:ext cx="2478024" cy="31089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7C3A4D"/>
              </a:buClr>
              <a:buSzPts val="950"/>
              <a:buFont typeface="Calibri"/>
              <a:buNone/>
            </a:pPr>
            <a:r>
              <a:rPr b="1" i="0" lang="en-US" sz="950" u="none" cap="none" strike="noStrike">
                <a:solidFill>
                  <a:srgbClr val="7C3A4D"/>
                </a:solidFill>
                <a:latin typeface="Calibri"/>
                <a:ea typeface="Calibri"/>
                <a:cs typeface="Calibri"/>
                <a:sym typeface="Calibri"/>
              </a:rPr>
              <a:t>19TH CENTURY</a:t>
            </a:r>
            <a:endParaRPr b="0" i="0" sz="950" u="none" cap="none" strike="noStrike">
              <a:solidFill>
                <a:schemeClr val="dk1"/>
              </a:solidFill>
              <a:latin typeface="Calibri"/>
              <a:ea typeface="Calibri"/>
              <a:cs typeface="Calibri"/>
              <a:sym typeface="Calibri"/>
            </a:endParaRPr>
          </a:p>
        </p:txBody>
      </p:sp>
      <p:sp>
        <p:nvSpPr>
          <p:cNvPr id="92" name="Google Shape;92;p5"/>
          <p:cNvSpPr/>
          <p:nvPr/>
        </p:nvSpPr>
        <p:spPr>
          <a:xfrm>
            <a:off x="548640" y="1371600"/>
            <a:ext cx="2487168" cy="21945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A1A1A"/>
              </a:buClr>
              <a:buSzPts val="1200"/>
              <a:buFont typeface="Calibri"/>
              <a:buNone/>
            </a:pPr>
            <a:r>
              <a:rPr b="1" i="0" lang="en-US" sz="1200" u="none" cap="none" strike="noStrike">
                <a:solidFill>
                  <a:srgbClr val="1A1A1A"/>
                </a:solidFill>
                <a:latin typeface="Calibri"/>
                <a:ea typeface="Calibri"/>
                <a:cs typeface="Calibri"/>
                <a:sym typeface="Calibri"/>
              </a:rPr>
              <a:t>G.W.F. Hegel</a:t>
            </a:r>
            <a:endParaRPr b="0" i="0" sz="1200" u="none" cap="none" strike="noStrike">
              <a:solidFill>
                <a:schemeClr val="dk1"/>
              </a:solidFill>
              <a:latin typeface="Calibri"/>
              <a:ea typeface="Calibri"/>
              <a:cs typeface="Calibri"/>
              <a:sym typeface="Calibri"/>
            </a:endParaRPr>
          </a:p>
        </p:txBody>
      </p:sp>
      <p:sp>
        <p:nvSpPr>
          <p:cNvPr id="93" name="Google Shape;93;p5"/>
          <p:cNvSpPr/>
          <p:nvPr/>
        </p:nvSpPr>
        <p:spPr>
          <a:xfrm>
            <a:off x="548640" y="1572768"/>
            <a:ext cx="2487168" cy="29260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6666"/>
              </a:buClr>
              <a:buSzPts val="950"/>
              <a:buFont typeface="Cambria"/>
              <a:buNone/>
            </a:pPr>
            <a:r>
              <a:rPr b="0" i="1" lang="en-US" sz="950" u="none" cap="none" strike="noStrike">
                <a:solidFill>
                  <a:srgbClr val="666666"/>
                </a:solidFill>
                <a:latin typeface="Cambria"/>
                <a:ea typeface="Cambria"/>
                <a:cs typeface="Cambria"/>
                <a:sym typeface="Cambria"/>
              </a:rPr>
              <a:t>The philosopher of history</a:t>
            </a:r>
            <a:endParaRPr b="0" i="0" sz="950" u="none" cap="none" strike="noStrike">
              <a:solidFill>
                <a:schemeClr val="dk1"/>
              </a:solidFill>
              <a:latin typeface="Calibri"/>
              <a:ea typeface="Calibri"/>
              <a:cs typeface="Calibri"/>
              <a:sym typeface="Calibri"/>
            </a:endParaRPr>
          </a:p>
        </p:txBody>
      </p:sp>
      <p:sp>
        <p:nvSpPr>
          <p:cNvPr id="94" name="Google Shape;94;p5"/>
          <p:cNvSpPr/>
          <p:nvPr/>
        </p:nvSpPr>
        <p:spPr>
          <a:xfrm>
            <a:off x="548640" y="1938528"/>
            <a:ext cx="2487168" cy="21945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A1A1A"/>
              </a:buClr>
              <a:buSzPts val="1200"/>
              <a:buFont typeface="Calibri"/>
              <a:buNone/>
            </a:pPr>
            <a:r>
              <a:rPr b="1" i="0" lang="en-US" sz="1200" u="none" cap="none" strike="noStrike">
                <a:solidFill>
                  <a:srgbClr val="1A1A1A"/>
                </a:solidFill>
                <a:latin typeface="Calibri"/>
                <a:ea typeface="Calibri"/>
                <a:cs typeface="Calibri"/>
                <a:sym typeface="Calibri"/>
              </a:rPr>
              <a:t>Søren Kierkegaard</a:t>
            </a:r>
            <a:endParaRPr b="0" i="0" sz="1200" u="none" cap="none" strike="noStrike">
              <a:solidFill>
                <a:schemeClr val="dk1"/>
              </a:solidFill>
              <a:latin typeface="Calibri"/>
              <a:ea typeface="Calibri"/>
              <a:cs typeface="Calibri"/>
              <a:sym typeface="Calibri"/>
            </a:endParaRPr>
          </a:p>
        </p:txBody>
      </p:sp>
      <p:sp>
        <p:nvSpPr>
          <p:cNvPr id="95" name="Google Shape;95;p5"/>
          <p:cNvSpPr/>
          <p:nvPr/>
        </p:nvSpPr>
        <p:spPr>
          <a:xfrm>
            <a:off x="548640" y="2139696"/>
            <a:ext cx="2487168" cy="29260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6666"/>
              </a:buClr>
              <a:buSzPts val="950"/>
              <a:buFont typeface="Cambria"/>
              <a:buNone/>
            </a:pPr>
            <a:r>
              <a:rPr b="0" i="1" lang="en-US" sz="950" u="none" cap="none" strike="noStrike">
                <a:solidFill>
                  <a:srgbClr val="666666"/>
                </a:solidFill>
                <a:latin typeface="Cambria"/>
                <a:ea typeface="Cambria"/>
                <a:cs typeface="Cambria"/>
                <a:sym typeface="Cambria"/>
              </a:rPr>
              <a:t>The passionate individual</a:t>
            </a:r>
            <a:endParaRPr b="0" i="0" sz="950" u="none" cap="none" strike="noStrike">
              <a:solidFill>
                <a:schemeClr val="dk1"/>
              </a:solidFill>
              <a:latin typeface="Calibri"/>
              <a:ea typeface="Calibri"/>
              <a:cs typeface="Calibri"/>
              <a:sym typeface="Calibri"/>
            </a:endParaRPr>
          </a:p>
        </p:txBody>
      </p:sp>
      <p:sp>
        <p:nvSpPr>
          <p:cNvPr id="96" name="Google Shape;96;p5"/>
          <p:cNvSpPr/>
          <p:nvPr/>
        </p:nvSpPr>
        <p:spPr>
          <a:xfrm>
            <a:off x="548640" y="2505456"/>
            <a:ext cx="2487168" cy="21945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A1A1A"/>
              </a:buClr>
              <a:buSzPts val="1200"/>
              <a:buFont typeface="Calibri"/>
              <a:buNone/>
            </a:pPr>
            <a:r>
              <a:rPr b="1" i="0" lang="en-US" sz="1200" u="none" cap="none" strike="noStrike">
                <a:solidFill>
                  <a:srgbClr val="1A1A1A"/>
                </a:solidFill>
                <a:latin typeface="Calibri"/>
                <a:ea typeface="Calibri"/>
                <a:cs typeface="Calibri"/>
                <a:sym typeface="Calibri"/>
              </a:rPr>
              <a:t>Karl Marx</a:t>
            </a:r>
            <a:endParaRPr b="0" i="0" sz="1200" u="none" cap="none" strike="noStrike">
              <a:solidFill>
                <a:schemeClr val="dk1"/>
              </a:solidFill>
              <a:latin typeface="Calibri"/>
              <a:ea typeface="Calibri"/>
              <a:cs typeface="Calibri"/>
              <a:sym typeface="Calibri"/>
            </a:endParaRPr>
          </a:p>
        </p:txBody>
      </p:sp>
      <p:sp>
        <p:nvSpPr>
          <p:cNvPr id="97" name="Google Shape;97;p5"/>
          <p:cNvSpPr/>
          <p:nvPr/>
        </p:nvSpPr>
        <p:spPr>
          <a:xfrm>
            <a:off x="548640" y="2706624"/>
            <a:ext cx="2487168" cy="29260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6666"/>
              </a:buClr>
              <a:buSzPts val="950"/>
              <a:buFont typeface="Cambria"/>
              <a:buNone/>
            </a:pPr>
            <a:r>
              <a:rPr b="0" i="1" lang="en-US" sz="950" u="none" cap="none" strike="noStrike">
                <a:solidFill>
                  <a:srgbClr val="666666"/>
                </a:solidFill>
                <a:latin typeface="Cambria"/>
                <a:ea typeface="Cambria"/>
                <a:cs typeface="Cambria"/>
                <a:sym typeface="Cambria"/>
              </a:rPr>
              <a:t>The unmasker of ideology</a:t>
            </a:r>
            <a:endParaRPr b="0" i="0" sz="950" u="none" cap="none" strike="noStrike">
              <a:solidFill>
                <a:schemeClr val="dk1"/>
              </a:solidFill>
              <a:latin typeface="Calibri"/>
              <a:ea typeface="Calibri"/>
              <a:cs typeface="Calibri"/>
              <a:sym typeface="Calibri"/>
            </a:endParaRPr>
          </a:p>
        </p:txBody>
      </p:sp>
      <p:sp>
        <p:nvSpPr>
          <p:cNvPr id="98" name="Google Shape;98;p5"/>
          <p:cNvSpPr/>
          <p:nvPr/>
        </p:nvSpPr>
        <p:spPr>
          <a:xfrm>
            <a:off x="548640" y="3072384"/>
            <a:ext cx="2487168" cy="21945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A1A1A"/>
              </a:buClr>
              <a:buSzPts val="1200"/>
              <a:buFont typeface="Calibri"/>
              <a:buNone/>
            </a:pPr>
            <a:r>
              <a:rPr b="1" i="0" lang="en-US" sz="1200" u="none" cap="none" strike="noStrike">
                <a:solidFill>
                  <a:srgbClr val="1A1A1A"/>
                </a:solidFill>
                <a:latin typeface="Calibri"/>
                <a:ea typeface="Calibri"/>
                <a:cs typeface="Calibri"/>
                <a:sym typeface="Calibri"/>
              </a:rPr>
              <a:t>Friedrich Nietzsche</a:t>
            </a:r>
            <a:endParaRPr b="0" i="0" sz="1200" u="none" cap="none" strike="noStrike">
              <a:solidFill>
                <a:schemeClr val="dk1"/>
              </a:solidFill>
              <a:latin typeface="Calibri"/>
              <a:ea typeface="Calibri"/>
              <a:cs typeface="Calibri"/>
              <a:sym typeface="Calibri"/>
            </a:endParaRPr>
          </a:p>
        </p:txBody>
      </p:sp>
      <p:sp>
        <p:nvSpPr>
          <p:cNvPr id="99" name="Google Shape;99;p5"/>
          <p:cNvSpPr/>
          <p:nvPr/>
        </p:nvSpPr>
        <p:spPr>
          <a:xfrm>
            <a:off x="548640" y="3273552"/>
            <a:ext cx="2487168" cy="29260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6666"/>
              </a:buClr>
              <a:buSzPts val="950"/>
              <a:buFont typeface="Cambria"/>
              <a:buNone/>
            </a:pPr>
            <a:r>
              <a:rPr b="0" i="1" lang="en-US" sz="950" u="none" cap="none" strike="noStrike">
                <a:solidFill>
                  <a:srgbClr val="666666"/>
                </a:solidFill>
                <a:latin typeface="Cambria"/>
                <a:ea typeface="Cambria"/>
                <a:cs typeface="Cambria"/>
                <a:sym typeface="Cambria"/>
              </a:rPr>
              <a:t>The perspectivist with a hammer</a:t>
            </a:r>
            <a:endParaRPr b="0" i="0" sz="950" u="none" cap="none" strike="noStrike">
              <a:solidFill>
                <a:schemeClr val="dk1"/>
              </a:solidFill>
              <a:latin typeface="Calibri"/>
              <a:ea typeface="Calibri"/>
              <a:cs typeface="Calibri"/>
              <a:sym typeface="Calibri"/>
            </a:endParaRPr>
          </a:p>
        </p:txBody>
      </p:sp>
      <p:sp>
        <p:nvSpPr>
          <p:cNvPr id="100" name="Google Shape;100;p5"/>
          <p:cNvSpPr/>
          <p:nvPr/>
        </p:nvSpPr>
        <p:spPr>
          <a:xfrm>
            <a:off x="548640" y="3639312"/>
            <a:ext cx="2487168" cy="21945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A1A1A"/>
              </a:buClr>
              <a:buSzPts val="1200"/>
              <a:buFont typeface="Calibri"/>
              <a:buNone/>
            </a:pPr>
            <a:r>
              <a:rPr b="1" i="0" lang="en-US" sz="1200" u="none" cap="none" strike="noStrike">
                <a:solidFill>
                  <a:srgbClr val="1A1A1A"/>
                </a:solidFill>
                <a:latin typeface="Calibri"/>
                <a:ea typeface="Calibri"/>
                <a:cs typeface="Calibri"/>
                <a:sym typeface="Calibri"/>
              </a:rPr>
              <a:t>William James</a:t>
            </a:r>
            <a:endParaRPr b="0" i="0" sz="1200" u="none" cap="none" strike="noStrike">
              <a:solidFill>
                <a:schemeClr val="dk1"/>
              </a:solidFill>
              <a:latin typeface="Calibri"/>
              <a:ea typeface="Calibri"/>
              <a:cs typeface="Calibri"/>
              <a:sym typeface="Calibri"/>
            </a:endParaRPr>
          </a:p>
        </p:txBody>
      </p:sp>
      <p:sp>
        <p:nvSpPr>
          <p:cNvPr id="101" name="Google Shape;101;p5"/>
          <p:cNvSpPr/>
          <p:nvPr/>
        </p:nvSpPr>
        <p:spPr>
          <a:xfrm>
            <a:off x="548640" y="3840480"/>
            <a:ext cx="2487168" cy="29260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6666"/>
              </a:buClr>
              <a:buSzPts val="950"/>
              <a:buFont typeface="Cambria"/>
              <a:buNone/>
            </a:pPr>
            <a:r>
              <a:rPr b="0" i="1" lang="en-US" sz="950" u="none" cap="none" strike="noStrike">
                <a:solidFill>
                  <a:srgbClr val="666666"/>
                </a:solidFill>
                <a:latin typeface="Cambria"/>
                <a:ea typeface="Cambria"/>
                <a:cs typeface="Cambria"/>
                <a:sym typeface="Cambria"/>
              </a:rPr>
              <a:t>The pragmatist</a:t>
            </a:r>
            <a:endParaRPr b="0" i="0" sz="950" u="none" cap="none" strike="noStrike">
              <a:solidFill>
                <a:schemeClr val="dk1"/>
              </a:solidFill>
              <a:latin typeface="Calibri"/>
              <a:ea typeface="Calibri"/>
              <a:cs typeface="Calibri"/>
              <a:sym typeface="Calibri"/>
            </a:endParaRPr>
          </a:p>
        </p:txBody>
      </p:sp>
      <p:sp>
        <p:nvSpPr>
          <p:cNvPr id="102" name="Google Shape;102;p5"/>
          <p:cNvSpPr/>
          <p:nvPr/>
        </p:nvSpPr>
        <p:spPr>
          <a:xfrm>
            <a:off x="3364992" y="1060704"/>
            <a:ext cx="118872" cy="118872"/>
          </a:xfrm>
          <a:prstGeom prst="ellipse">
            <a:avLst/>
          </a:prstGeom>
          <a:solidFill>
            <a:srgbClr val="44546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 name="Google Shape;103;p5"/>
          <p:cNvSpPr/>
          <p:nvPr/>
        </p:nvSpPr>
        <p:spPr>
          <a:xfrm>
            <a:off x="3538728" y="941832"/>
            <a:ext cx="2478024" cy="31089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44546E"/>
              </a:buClr>
              <a:buSzPts val="950"/>
              <a:buFont typeface="Calibri"/>
              <a:buNone/>
            </a:pPr>
            <a:r>
              <a:rPr b="1" i="0" lang="en-US" sz="950" u="none" cap="none" strike="noStrike">
                <a:solidFill>
                  <a:srgbClr val="44546E"/>
                </a:solidFill>
                <a:latin typeface="Calibri"/>
                <a:ea typeface="Calibri"/>
                <a:cs typeface="Calibri"/>
                <a:sym typeface="Calibri"/>
              </a:rPr>
              <a:t>20TH CENTURY</a:t>
            </a:r>
            <a:endParaRPr b="0" i="0" sz="950" u="none" cap="none" strike="noStrike">
              <a:solidFill>
                <a:schemeClr val="dk1"/>
              </a:solidFill>
              <a:latin typeface="Calibri"/>
              <a:ea typeface="Calibri"/>
              <a:cs typeface="Calibri"/>
              <a:sym typeface="Calibri"/>
            </a:endParaRPr>
          </a:p>
        </p:txBody>
      </p:sp>
      <p:sp>
        <p:nvSpPr>
          <p:cNvPr id="104" name="Google Shape;104;p5"/>
          <p:cNvSpPr/>
          <p:nvPr/>
        </p:nvSpPr>
        <p:spPr>
          <a:xfrm>
            <a:off x="3364992" y="1371600"/>
            <a:ext cx="2487168" cy="21945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A1A1A"/>
              </a:buClr>
              <a:buSzPts val="1200"/>
              <a:buFont typeface="Calibri"/>
              <a:buNone/>
            </a:pPr>
            <a:r>
              <a:rPr b="1" i="0" lang="en-US" sz="1200" u="none" cap="none" strike="noStrike">
                <a:solidFill>
                  <a:srgbClr val="1A1A1A"/>
                </a:solidFill>
                <a:latin typeface="Calibri"/>
                <a:ea typeface="Calibri"/>
                <a:cs typeface="Calibri"/>
                <a:sym typeface="Calibri"/>
              </a:rPr>
              <a:t>John Dewey</a:t>
            </a:r>
            <a:endParaRPr b="0" i="0" sz="1200" u="none" cap="none" strike="noStrike">
              <a:solidFill>
                <a:schemeClr val="dk1"/>
              </a:solidFill>
              <a:latin typeface="Calibri"/>
              <a:ea typeface="Calibri"/>
              <a:cs typeface="Calibri"/>
              <a:sym typeface="Calibri"/>
            </a:endParaRPr>
          </a:p>
        </p:txBody>
      </p:sp>
      <p:sp>
        <p:nvSpPr>
          <p:cNvPr id="105" name="Google Shape;105;p5"/>
          <p:cNvSpPr/>
          <p:nvPr/>
        </p:nvSpPr>
        <p:spPr>
          <a:xfrm>
            <a:off x="3364992" y="1572768"/>
            <a:ext cx="2487168" cy="29260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6666"/>
              </a:buClr>
              <a:buSzPts val="950"/>
              <a:buFont typeface="Cambria"/>
              <a:buNone/>
            </a:pPr>
            <a:r>
              <a:rPr b="0" i="1" lang="en-US" sz="950" u="none" cap="none" strike="noStrike">
                <a:solidFill>
                  <a:srgbClr val="666666"/>
                </a:solidFill>
                <a:latin typeface="Cambria"/>
                <a:ea typeface="Cambria"/>
                <a:cs typeface="Cambria"/>
                <a:sym typeface="Cambria"/>
              </a:rPr>
              <a:t>The philosopher of experience</a:t>
            </a:r>
            <a:endParaRPr b="0" i="0" sz="950" u="none" cap="none" strike="noStrike">
              <a:solidFill>
                <a:schemeClr val="dk1"/>
              </a:solidFill>
              <a:latin typeface="Calibri"/>
              <a:ea typeface="Calibri"/>
              <a:cs typeface="Calibri"/>
              <a:sym typeface="Calibri"/>
            </a:endParaRPr>
          </a:p>
        </p:txBody>
      </p:sp>
      <p:sp>
        <p:nvSpPr>
          <p:cNvPr id="106" name="Google Shape;106;p5"/>
          <p:cNvSpPr/>
          <p:nvPr/>
        </p:nvSpPr>
        <p:spPr>
          <a:xfrm>
            <a:off x="3364992" y="1938528"/>
            <a:ext cx="2487168" cy="21945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A1A1A"/>
              </a:buClr>
              <a:buSzPts val="1200"/>
              <a:buFont typeface="Calibri"/>
              <a:buNone/>
            </a:pPr>
            <a:r>
              <a:rPr b="1" i="0" lang="en-US" sz="1200" u="none" cap="none" strike="noStrike">
                <a:solidFill>
                  <a:srgbClr val="1A1A1A"/>
                </a:solidFill>
                <a:latin typeface="Calibri"/>
                <a:ea typeface="Calibri"/>
                <a:cs typeface="Calibri"/>
                <a:sym typeface="Calibri"/>
              </a:rPr>
              <a:t>Bertrand Russell</a:t>
            </a:r>
            <a:endParaRPr b="0" i="0" sz="1200" u="none" cap="none" strike="noStrike">
              <a:solidFill>
                <a:schemeClr val="dk1"/>
              </a:solidFill>
              <a:latin typeface="Calibri"/>
              <a:ea typeface="Calibri"/>
              <a:cs typeface="Calibri"/>
              <a:sym typeface="Calibri"/>
            </a:endParaRPr>
          </a:p>
        </p:txBody>
      </p:sp>
      <p:sp>
        <p:nvSpPr>
          <p:cNvPr id="107" name="Google Shape;107;p5"/>
          <p:cNvSpPr/>
          <p:nvPr/>
        </p:nvSpPr>
        <p:spPr>
          <a:xfrm>
            <a:off x="3364992" y="2139696"/>
            <a:ext cx="2487168" cy="29260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6666"/>
              </a:buClr>
              <a:buSzPts val="950"/>
              <a:buFont typeface="Cambria"/>
              <a:buNone/>
            </a:pPr>
            <a:r>
              <a:rPr b="0" i="1" lang="en-US" sz="950" u="none" cap="none" strike="noStrike">
                <a:solidFill>
                  <a:srgbClr val="666666"/>
                </a:solidFill>
                <a:latin typeface="Cambria"/>
                <a:ea typeface="Cambria"/>
                <a:cs typeface="Cambria"/>
                <a:sym typeface="Cambria"/>
              </a:rPr>
              <a:t>The logician</a:t>
            </a:r>
            <a:endParaRPr b="0" i="0" sz="950" u="none" cap="none" strike="noStrike">
              <a:solidFill>
                <a:schemeClr val="dk1"/>
              </a:solidFill>
              <a:latin typeface="Calibri"/>
              <a:ea typeface="Calibri"/>
              <a:cs typeface="Calibri"/>
              <a:sym typeface="Calibri"/>
            </a:endParaRPr>
          </a:p>
        </p:txBody>
      </p:sp>
      <p:sp>
        <p:nvSpPr>
          <p:cNvPr id="108" name="Google Shape;108;p5"/>
          <p:cNvSpPr/>
          <p:nvPr/>
        </p:nvSpPr>
        <p:spPr>
          <a:xfrm>
            <a:off x="3364992" y="2505456"/>
            <a:ext cx="2487168" cy="21945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A1A1A"/>
              </a:buClr>
              <a:buSzPts val="1200"/>
              <a:buFont typeface="Calibri"/>
              <a:buNone/>
            </a:pPr>
            <a:r>
              <a:rPr b="1" i="0" lang="en-US" sz="1200" u="none" cap="none" strike="noStrike">
                <a:solidFill>
                  <a:srgbClr val="1A1A1A"/>
                </a:solidFill>
                <a:latin typeface="Calibri"/>
                <a:ea typeface="Calibri"/>
                <a:cs typeface="Calibri"/>
                <a:sym typeface="Calibri"/>
              </a:rPr>
              <a:t>Ludwig Wittgenstein</a:t>
            </a:r>
            <a:endParaRPr b="0" i="0" sz="1200" u="none" cap="none" strike="noStrike">
              <a:solidFill>
                <a:schemeClr val="dk1"/>
              </a:solidFill>
              <a:latin typeface="Calibri"/>
              <a:ea typeface="Calibri"/>
              <a:cs typeface="Calibri"/>
              <a:sym typeface="Calibri"/>
            </a:endParaRPr>
          </a:p>
        </p:txBody>
      </p:sp>
      <p:sp>
        <p:nvSpPr>
          <p:cNvPr id="109" name="Google Shape;109;p5"/>
          <p:cNvSpPr/>
          <p:nvPr/>
        </p:nvSpPr>
        <p:spPr>
          <a:xfrm>
            <a:off x="3364992" y="2706624"/>
            <a:ext cx="2487168" cy="29260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6666"/>
              </a:buClr>
              <a:buSzPts val="950"/>
              <a:buFont typeface="Cambria"/>
              <a:buNone/>
            </a:pPr>
            <a:r>
              <a:rPr b="0" i="1" lang="en-US" sz="950" u="none" cap="none" strike="noStrike">
                <a:solidFill>
                  <a:srgbClr val="666666"/>
                </a:solidFill>
                <a:latin typeface="Cambria"/>
                <a:ea typeface="Cambria"/>
                <a:cs typeface="Cambria"/>
                <a:sym typeface="Cambria"/>
              </a:rPr>
              <a:t>The philosopher who did it twice</a:t>
            </a:r>
            <a:endParaRPr b="0" i="0" sz="950" u="none" cap="none" strike="noStrike">
              <a:solidFill>
                <a:schemeClr val="dk1"/>
              </a:solidFill>
              <a:latin typeface="Calibri"/>
              <a:ea typeface="Calibri"/>
              <a:cs typeface="Calibri"/>
              <a:sym typeface="Calibri"/>
            </a:endParaRPr>
          </a:p>
        </p:txBody>
      </p:sp>
      <p:sp>
        <p:nvSpPr>
          <p:cNvPr id="110" name="Google Shape;110;p5"/>
          <p:cNvSpPr/>
          <p:nvPr/>
        </p:nvSpPr>
        <p:spPr>
          <a:xfrm>
            <a:off x="3364992" y="3072384"/>
            <a:ext cx="2487168" cy="21945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A1A1A"/>
              </a:buClr>
              <a:buSzPts val="1200"/>
              <a:buFont typeface="Calibri"/>
              <a:buNone/>
            </a:pPr>
            <a:r>
              <a:rPr b="1" i="0" lang="en-US" sz="1200" u="none" cap="none" strike="noStrike">
                <a:solidFill>
                  <a:srgbClr val="1A1A1A"/>
                </a:solidFill>
                <a:latin typeface="Calibri"/>
                <a:ea typeface="Calibri"/>
                <a:cs typeface="Calibri"/>
                <a:sym typeface="Calibri"/>
              </a:rPr>
              <a:t>Susanne Langer</a:t>
            </a:r>
            <a:endParaRPr b="0" i="0" sz="1200" u="none" cap="none" strike="noStrike">
              <a:solidFill>
                <a:schemeClr val="dk1"/>
              </a:solidFill>
              <a:latin typeface="Calibri"/>
              <a:ea typeface="Calibri"/>
              <a:cs typeface="Calibri"/>
              <a:sym typeface="Calibri"/>
            </a:endParaRPr>
          </a:p>
        </p:txBody>
      </p:sp>
      <p:sp>
        <p:nvSpPr>
          <p:cNvPr id="111" name="Google Shape;111;p5"/>
          <p:cNvSpPr/>
          <p:nvPr/>
        </p:nvSpPr>
        <p:spPr>
          <a:xfrm>
            <a:off x="3364992" y="3273552"/>
            <a:ext cx="2487168" cy="29260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6666"/>
              </a:buClr>
              <a:buSzPts val="950"/>
              <a:buFont typeface="Cambria"/>
              <a:buNone/>
            </a:pPr>
            <a:r>
              <a:rPr b="0" i="1" lang="en-US" sz="950" u="none" cap="none" strike="noStrike">
                <a:solidFill>
                  <a:srgbClr val="666666"/>
                </a:solidFill>
                <a:latin typeface="Cambria"/>
                <a:ea typeface="Cambria"/>
                <a:cs typeface="Cambria"/>
                <a:sym typeface="Cambria"/>
              </a:rPr>
              <a:t>The philosopher of symbolic form</a:t>
            </a:r>
            <a:endParaRPr b="0" i="0" sz="950" u="none" cap="none" strike="noStrike">
              <a:solidFill>
                <a:schemeClr val="dk1"/>
              </a:solidFill>
              <a:latin typeface="Calibri"/>
              <a:ea typeface="Calibri"/>
              <a:cs typeface="Calibri"/>
              <a:sym typeface="Calibri"/>
            </a:endParaRPr>
          </a:p>
        </p:txBody>
      </p:sp>
      <p:sp>
        <p:nvSpPr>
          <p:cNvPr id="112" name="Google Shape;112;p5"/>
          <p:cNvSpPr/>
          <p:nvPr/>
        </p:nvSpPr>
        <p:spPr>
          <a:xfrm>
            <a:off x="3364992" y="3639312"/>
            <a:ext cx="2487168" cy="21945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A1A1A"/>
              </a:buClr>
              <a:buSzPts val="1200"/>
              <a:buFont typeface="Calibri"/>
              <a:buNone/>
            </a:pPr>
            <a:r>
              <a:rPr b="1" i="0" lang="en-US" sz="1200" u="none" cap="none" strike="noStrike">
                <a:solidFill>
                  <a:srgbClr val="1A1A1A"/>
                </a:solidFill>
                <a:latin typeface="Calibri"/>
                <a:ea typeface="Calibri"/>
                <a:cs typeface="Calibri"/>
                <a:sym typeface="Calibri"/>
              </a:rPr>
              <a:t>Karl Popper</a:t>
            </a:r>
            <a:endParaRPr b="0" i="0" sz="1200" u="none" cap="none" strike="noStrike">
              <a:solidFill>
                <a:schemeClr val="dk1"/>
              </a:solidFill>
              <a:latin typeface="Calibri"/>
              <a:ea typeface="Calibri"/>
              <a:cs typeface="Calibri"/>
              <a:sym typeface="Calibri"/>
            </a:endParaRPr>
          </a:p>
        </p:txBody>
      </p:sp>
      <p:sp>
        <p:nvSpPr>
          <p:cNvPr id="113" name="Google Shape;113;p5"/>
          <p:cNvSpPr/>
          <p:nvPr/>
        </p:nvSpPr>
        <p:spPr>
          <a:xfrm>
            <a:off x="3364992" y="3840480"/>
            <a:ext cx="2487168" cy="29260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6666"/>
              </a:buClr>
              <a:buSzPts val="950"/>
              <a:buFont typeface="Cambria"/>
              <a:buNone/>
            </a:pPr>
            <a:r>
              <a:rPr b="0" i="1" lang="en-US" sz="950" u="none" cap="none" strike="noStrike">
                <a:solidFill>
                  <a:srgbClr val="666666"/>
                </a:solidFill>
                <a:latin typeface="Cambria"/>
                <a:ea typeface="Cambria"/>
                <a:cs typeface="Cambria"/>
                <a:sym typeface="Cambria"/>
              </a:rPr>
              <a:t>The falsificationist</a:t>
            </a:r>
            <a:endParaRPr b="0" i="0" sz="950" u="none" cap="none" strike="noStrike">
              <a:solidFill>
                <a:schemeClr val="dk1"/>
              </a:solidFill>
              <a:latin typeface="Calibri"/>
              <a:ea typeface="Calibri"/>
              <a:cs typeface="Calibri"/>
              <a:sym typeface="Calibri"/>
            </a:endParaRPr>
          </a:p>
        </p:txBody>
      </p:sp>
      <p:sp>
        <p:nvSpPr>
          <p:cNvPr id="114" name="Google Shape;114;p5"/>
          <p:cNvSpPr/>
          <p:nvPr/>
        </p:nvSpPr>
        <p:spPr>
          <a:xfrm>
            <a:off x="3364992" y="4206240"/>
            <a:ext cx="2487168" cy="21945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A1A1A"/>
              </a:buClr>
              <a:buSzPts val="1200"/>
              <a:buFont typeface="Calibri"/>
              <a:buNone/>
            </a:pPr>
            <a:r>
              <a:rPr b="1" i="0" lang="en-US" sz="1200" u="none" cap="none" strike="noStrike">
                <a:solidFill>
                  <a:srgbClr val="1A1A1A"/>
                </a:solidFill>
                <a:latin typeface="Calibri"/>
                <a:ea typeface="Calibri"/>
                <a:cs typeface="Calibri"/>
                <a:sym typeface="Calibri"/>
              </a:rPr>
              <a:t>Alan Turing</a:t>
            </a:r>
            <a:endParaRPr b="0" i="0" sz="1200" u="none" cap="none" strike="noStrike">
              <a:solidFill>
                <a:schemeClr val="dk1"/>
              </a:solidFill>
              <a:latin typeface="Calibri"/>
              <a:ea typeface="Calibri"/>
              <a:cs typeface="Calibri"/>
              <a:sym typeface="Calibri"/>
            </a:endParaRPr>
          </a:p>
        </p:txBody>
      </p:sp>
      <p:sp>
        <p:nvSpPr>
          <p:cNvPr id="115" name="Google Shape;115;p5"/>
          <p:cNvSpPr/>
          <p:nvPr/>
        </p:nvSpPr>
        <p:spPr>
          <a:xfrm>
            <a:off x="3364992" y="4407408"/>
            <a:ext cx="2487168" cy="29260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6666"/>
              </a:buClr>
              <a:buSzPts val="950"/>
              <a:buFont typeface="Cambria"/>
              <a:buNone/>
            </a:pPr>
            <a:r>
              <a:rPr b="0" i="1" lang="en-US" sz="950" u="none" cap="none" strike="noStrike">
                <a:solidFill>
                  <a:srgbClr val="666666"/>
                </a:solidFill>
                <a:latin typeface="Cambria"/>
                <a:ea typeface="Cambria"/>
                <a:cs typeface="Cambria"/>
                <a:sym typeface="Cambria"/>
              </a:rPr>
              <a:t>The mind of the machine</a:t>
            </a:r>
            <a:endParaRPr b="0" i="0" sz="950" u="none" cap="none" strike="noStrike">
              <a:solidFill>
                <a:schemeClr val="dk1"/>
              </a:solidFill>
              <a:latin typeface="Calibri"/>
              <a:ea typeface="Calibri"/>
              <a:cs typeface="Calibri"/>
              <a:sym typeface="Calibri"/>
            </a:endParaRPr>
          </a:p>
        </p:txBody>
      </p:sp>
      <p:sp>
        <p:nvSpPr>
          <p:cNvPr id="116" name="Google Shape;116;p5"/>
          <p:cNvSpPr/>
          <p:nvPr/>
        </p:nvSpPr>
        <p:spPr>
          <a:xfrm>
            <a:off x="3364992" y="4773168"/>
            <a:ext cx="2487168" cy="21945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A1A1A"/>
              </a:buClr>
              <a:buSzPts val="1200"/>
              <a:buFont typeface="Calibri"/>
              <a:buNone/>
            </a:pPr>
            <a:r>
              <a:rPr b="1" i="0" lang="en-US" sz="1200" u="none" cap="none" strike="noStrike">
                <a:solidFill>
                  <a:srgbClr val="1A1A1A"/>
                </a:solidFill>
                <a:latin typeface="Calibri"/>
                <a:ea typeface="Calibri"/>
                <a:cs typeface="Calibri"/>
                <a:sym typeface="Calibri"/>
              </a:rPr>
              <a:t>Thomas Kuhn</a:t>
            </a:r>
            <a:endParaRPr b="0" i="0" sz="1200" u="none" cap="none" strike="noStrike">
              <a:solidFill>
                <a:schemeClr val="dk1"/>
              </a:solidFill>
              <a:latin typeface="Calibri"/>
              <a:ea typeface="Calibri"/>
              <a:cs typeface="Calibri"/>
              <a:sym typeface="Calibri"/>
            </a:endParaRPr>
          </a:p>
        </p:txBody>
      </p:sp>
      <p:sp>
        <p:nvSpPr>
          <p:cNvPr id="117" name="Google Shape;117;p5"/>
          <p:cNvSpPr/>
          <p:nvPr/>
        </p:nvSpPr>
        <p:spPr>
          <a:xfrm>
            <a:off x="3364992" y="4974336"/>
            <a:ext cx="2487168" cy="29260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6666"/>
              </a:buClr>
              <a:buSzPts val="950"/>
              <a:buFont typeface="Cambria"/>
              <a:buNone/>
            </a:pPr>
            <a:r>
              <a:rPr b="0" i="1" lang="en-US" sz="950" u="none" cap="none" strike="noStrike">
                <a:solidFill>
                  <a:srgbClr val="666666"/>
                </a:solidFill>
                <a:latin typeface="Cambria"/>
                <a:ea typeface="Cambria"/>
                <a:cs typeface="Cambria"/>
                <a:sym typeface="Cambria"/>
              </a:rPr>
              <a:t>The paradigm shifter</a:t>
            </a:r>
            <a:endParaRPr b="0" i="0" sz="950" u="none" cap="none" strike="noStrike">
              <a:solidFill>
                <a:schemeClr val="dk1"/>
              </a:solidFill>
              <a:latin typeface="Calibri"/>
              <a:ea typeface="Calibri"/>
              <a:cs typeface="Calibri"/>
              <a:sym typeface="Calibri"/>
            </a:endParaRPr>
          </a:p>
        </p:txBody>
      </p:sp>
      <p:sp>
        <p:nvSpPr>
          <p:cNvPr id="118" name="Google Shape;118;p5"/>
          <p:cNvSpPr/>
          <p:nvPr/>
        </p:nvSpPr>
        <p:spPr>
          <a:xfrm>
            <a:off x="6181344" y="1060704"/>
            <a:ext cx="118872" cy="118872"/>
          </a:xfrm>
          <a:prstGeom prst="ellipse">
            <a:avLst/>
          </a:prstGeom>
          <a:solidFill>
            <a:srgbClr val="44546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 name="Google Shape;119;p5"/>
          <p:cNvSpPr/>
          <p:nvPr/>
        </p:nvSpPr>
        <p:spPr>
          <a:xfrm>
            <a:off x="6355080" y="941832"/>
            <a:ext cx="2478024" cy="31089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44546E"/>
              </a:buClr>
              <a:buSzPts val="950"/>
              <a:buFont typeface="Calibri"/>
              <a:buNone/>
            </a:pPr>
            <a:r>
              <a:rPr b="1" i="0" lang="en-US" sz="950" u="none" cap="none" strike="noStrike">
                <a:solidFill>
                  <a:srgbClr val="44546E"/>
                </a:solidFill>
                <a:latin typeface="Calibri"/>
                <a:ea typeface="Calibri"/>
                <a:cs typeface="Calibri"/>
                <a:sym typeface="Calibri"/>
              </a:rPr>
              <a:t>20TH CENTURY (CONT.)</a:t>
            </a:r>
            <a:endParaRPr b="0" i="0" sz="950" u="none" cap="none" strike="noStrike">
              <a:solidFill>
                <a:schemeClr val="dk1"/>
              </a:solidFill>
              <a:latin typeface="Calibri"/>
              <a:ea typeface="Calibri"/>
              <a:cs typeface="Calibri"/>
              <a:sym typeface="Calibri"/>
            </a:endParaRPr>
          </a:p>
        </p:txBody>
      </p:sp>
      <p:sp>
        <p:nvSpPr>
          <p:cNvPr id="120" name="Google Shape;120;p5"/>
          <p:cNvSpPr/>
          <p:nvPr/>
        </p:nvSpPr>
        <p:spPr>
          <a:xfrm>
            <a:off x="6181344" y="1371600"/>
            <a:ext cx="2487168" cy="21945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A1A1A"/>
              </a:buClr>
              <a:buSzPts val="1200"/>
              <a:buFont typeface="Calibri"/>
              <a:buNone/>
            </a:pPr>
            <a:r>
              <a:rPr b="1" i="0" lang="en-US" sz="1200" u="none" cap="none" strike="noStrike">
                <a:solidFill>
                  <a:srgbClr val="1A1A1A"/>
                </a:solidFill>
                <a:latin typeface="Calibri"/>
                <a:ea typeface="Calibri"/>
                <a:cs typeface="Calibri"/>
                <a:sym typeface="Calibri"/>
              </a:rPr>
              <a:t>R.G. Collingwood</a:t>
            </a:r>
            <a:endParaRPr b="0" i="0" sz="1200" u="none" cap="none" strike="noStrike">
              <a:solidFill>
                <a:schemeClr val="dk1"/>
              </a:solidFill>
              <a:latin typeface="Calibri"/>
              <a:ea typeface="Calibri"/>
              <a:cs typeface="Calibri"/>
              <a:sym typeface="Calibri"/>
            </a:endParaRPr>
          </a:p>
        </p:txBody>
      </p:sp>
      <p:sp>
        <p:nvSpPr>
          <p:cNvPr id="121" name="Google Shape;121;p5"/>
          <p:cNvSpPr/>
          <p:nvPr/>
        </p:nvSpPr>
        <p:spPr>
          <a:xfrm>
            <a:off x="6181344" y="1572768"/>
            <a:ext cx="2487168" cy="29260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6666"/>
              </a:buClr>
              <a:buSzPts val="950"/>
              <a:buFont typeface="Cambria"/>
              <a:buNone/>
            </a:pPr>
            <a:r>
              <a:rPr b="0" i="1" lang="en-US" sz="950" u="none" cap="none" strike="noStrike">
                <a:solidFill>
                  <a:srgbClr val="666666"/>
                </a:solidFill>
                <a:latin typeface="Cambria"/>
                <a:ea typeface="Cambria"/>
                <a:cs typeface="Cambria"/>
                <a:sym typeface="Cambria"/>
              </a:rPr>
              <a:t>The re-enactor of the past</a:t>
            </a:r>
            <a:endParaRPr b="0" i="0" sz="950" u="none" cap="none" strike="noStrike">
              <a:solidFill>
                <a:schemeClr val="dk1"/>
              </a:solidFill>
              <a:latin typeface="Calibri"/>
              <a:ea typeface="Calibri"/>
              <a:cs typeface="Calibri"/>
              <a:sym typeface="Calibri"/>
            </a:endParaRPr>
          </a:p>
        </p:txBody>
      </p:sp>
      <p:sp>
        <p:nvSpPr>
          <p:cNvPr id="122" name="Google Shape;122;p5"/>
          <p:cNvSpPr/>
          <p:nvPr/>
        </p:nvSpPr>
        <p:spPr>
          <a:xfrm>
            <a:off x="6181344" y="1938528"/>
            <a:ext cx="2487168" cy="21945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A1A1A"/>
              </a:buClr>
              <a:buSzPts val="1200"/>
              <a:buFont typeface="Calibri"/>
              <a:buNone/>
            </a:pPr>
            <a:r>
              <a:rPr b="1" i="0" lang="en-US" sz="1200" u="none" cap="none" strike="noStrike">
                <a:solidFill>
                  <a:srgbClr val="1A1A1A"/>
                </a:solidFill>
                <a:latin typeface="Calibri"/>
                <a:ea typeface="Calibri"/>
                <a:cs typeface="Calibri"/>
                <a:sym typeface="Calibri"/>
              </a:rPr>
              <a:t>Simone de Beauvoir</a:t>
            </a:r>
            <a:endParaRPr b="0" i="0" sz="1200" u="none" cap="none" strike="noStrike">
              <a:solidFill>
                <a:schemeClr val="dk1"/>
              </a:solidFill>
              <a:latin typeface="Calibri"/>
              <a:ea typeface="Calibri"/>
              <a:cs typeface="Calibri"/>
              <a:sym typeface="Calibri"/>
            </a:endParaRPr>
          </a:p>
        </p:txBody>
      </p:sp>
      <p:sp>
        <p:nvSpPr>
          <p:cNvPr id="123" name="Google Shape;123;p5"/>
          <p:cNvSpPr/>
          <p:nvPr/>
        </p:nvSpPr>
        <p:spPr>
          <a:xfrm>
            <a:off x="6181344" y="2139696"/>
            <a:ext cx="2487168" cy="29260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6666"/>
              </a:buClr>
              <a:buSzPts val="950"/>
              <a:buFont typeface="Cambria"/>
              <a:buNone/>
            </a:pPr>
            <a:r>
              <a:rPr b="0" i="1" lang="en-US" sz="950" u="none" cap="none" strike="noStrike">
                <a:solidFill>
                  <a:srgbClr val="666666"/>
                </a:solidFill>
                <a:latin typeface="Cambria"/>
                <a:ea typeface="Cambria"/>
                <a:cs typeface="Cambria"/>
                <a:sym typeface="Cambria"/>
              </a:rPr>
              <a:t>The philosopher of the Other</a:t>
            </a:r>
            <a:endParaRPr b="0" i="0" sz="950" u="none" cap="none" strike="noStrike">
              <a:solidFill>
                <a:schemeClr val="dk1"/>
              </a:solidFill>
              <a:latin typeface="Calibri"/>
              <a:ea typeface="Calibri"/>
              <a:cs typeface="Calibri"/>
              <a:sym typeface="Calibri"/>
            </a:endParaRPr>
          </a:p>
        </p:txBody>
      </p:sp>
      <p:sp>
        <p:nvSpPr>
          <p:cNvPr id="124" name="Google Shape;124;p5"/>
          <p:cNvSpPr/>
          <p:nvPr/>
        </p:nvSpPr>
        <p:spPr>
          <a:xfrm>
            <a:off x="6181344" y="2505456"/>
            <a:ext cx="2487168" cy="21945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A1A1A"/>
              </a:buClr>
              <a:buSzPts val="1200"/>
              <a:buFont typeface="Calibri"/>
              <a:buNone/>
            </a:pPr>
            <a:r>
              <a:rPr b="1" i="0" lang="en-US" sz="1200" u="none" cap="none" strike="noStrike">
                <a:solidFill>
                  <a:srgbClr val="1A1A1A"/>
                </a:solidFill>
                <a:latin typeface="Calibri"/>
                <a:ea typeface="Calibri"/>
                <a:cs typeface="Calibri"/>
                <a:sym typeface="Calibri"/>
              </a:rPr>
              <a:t>Hannah Arendt</a:t>
            </a:r>
            <a:endParaRPr b="0" i="0" sz="1200" u="none" cap="none" strike="noStrike">
              <a:solidFill>
                <a:schemeClr val="dk1"/>
              </a:solidFill>
              <a:latin typeface="Calibri"/>
              <a:ea typeface="Calibri"/>
              <a:cs typeface="Calibri"/>
              <a:sym typeface="Calibri"/>
            </a:endParaRPr>
          </a:p>
        </p:txBody>
      </p:sp>
      <p:sp>
        <p:nvSpPr>
          <p:cNvPr id="125" name="Google Shape;125;p5"/>
          <p:cNvSpPr/>
          <p:nvPr/>
        </p:nvSpPr>
        <p:spPr>
          <a:xfrm>
            <a:off x="6181344" y="2706624"/>
            <a:ext cx="2487168" cy="29260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6666"/>
              </a:buClr>
              <a:buSzPts val="950"/>
              <a:buFont typeface="Cambria"/>
              <a:buNone/>
            </a:pPr>
            <a:r>
              <a:rPr b="0" i="1" lang="en-US" sz="950" u="none" cap="none" strike="noStrike">
                <a:solidFill>
                  <a:srgbClr val="666666"/>
                </a:solidFill>
                <a:latin typeface="Cambria"/>
                <a:ea typeface="Cambria"/>
                <a:cs typeface="Cambria"/>
                <a:sym typeface="Cambria"/>
              </a:rPr>
              <a:t>The thinker of dark times</a:t>
            </a:r>
            <a:endParaRPr b="0" i="0" sz="950" u="none" cap="none" strike="noStrike">
              <a:solidFill>
                <a:schemeClr val="dk1"/>
              </a:solidFill>
              <a:latin typeface="Calibri"/>
              <a:ea typeface="Calibri"/>
              <a:cs typeface="Calibri"/>
              <a:sym typeface="Calibri"/>
            </a:endParaRPr>
          </a:p>
        </p:txBody>
      </p:sp>
      <p:sp>
        <p:nvSpPr>
          <p:cNvPr id="126" name="Google Shape;126;p5"/>
          <p:cNvSpPr/>
          <p:nvPr/>
        </p:nvSpPr>
        <p:spPr>
          <a:xfrm>
            <a:off x="6181344" y="3072384"/>
            <a:ext cx="2487168" cy="21945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A1A1A"/>
              </a:buClr>
              <a:buSzPts val="1200"/>
              <a:buFont typeface="Calibri"/>
              <a:buNone/>
            </a:pPr>
            <a:r>
              <a:rPr b="1" i="0" lang="en-US" sz="1200" u="none" cap="none" strike="noStrike">
                <a:solidFill>
                  <a:srgbClr val="1A1A1A"/>
                </a:solidFill>
                <a:latin typeface="Calibri"/>
                <a:ea typeface="Calibri"/>
                <a:cs typeface="Calibri"/>
                <a:sym typeface="Calibri"/>
              </a:rPr>
              <a:t>Marshall McLuhan</a:t>
            </a:r>
            <a:endParaRPr b="0" i="0" sz="1200" u="none" cap="none" strike="noStrike">
              <a:solidFill>
                <a:schemeClr val="dk1"/>
              </a:solidFill>
              <a:latin typeface="Calibri"/>
              <a:ea typeface="Calibri"/>
              <a:cs typeface="Calibri"/>
              <a:sym typeface="Calibri"/>
            </a:endParaRPr>
          </a:p>
        </p:txBody>
      </p:sp>
      <p:sp>
        <p:nvSpPr>
          <p:cNvPr id="127" name="Google Shape;127;p5"/>
          <p:cNvSpPr/>
          <p:nvPr/>
        </p:nvSpPr>
        <p:spPr>
          <a:xfrm>
            <a:off x="6181344" y="3273552"/>
            <a:ext cx="2487168" cy="29260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6666"/>
              </a:buClr>
              <a:buSzPts val="950"/>
              <a:buFont typeface="Cambria"/>
              <a:buNone/>
            </a:pPr>
            <a:r>
              <a:rPr b="0" i="1" lang="en-US" sz="950" u="none" cap="none" strike="noStrike">
                <a:solidFill>
                  <a:srgbClr val="666666"/>
                </a:solidFill>
                <a:latin typeface="Cambria"/>
                <a:ea typeface="Cambria"/>
                <a:cs typeface="Cambria"/>
                <a:sym typeface="Cambria"/>
              </a:rPr>
              <a:t>The oracle of media</a:t>
            </a:r>
            <a:endParaRPr b="0" i="0" sz="950" u="none" cap="none" strike="noStrike">
              <a:solidFill>
                <a:schemeClr val="dk1"/>
              </a:solidFill>
              <a:latin typeface="Calibri"/>
              <a:ea typeface="Calibri"/>
              <a:cs typeface="Calibri"/>
              <a:sym typeface="Calibri"/>
            </a:endParaRPr>
          </a:p>
        </p:txBody>
      </p:sp>
      <p:sp>
        <p:nvSpPr>
          <p:cNvPr id="128" name="Google Shape;128;p5"/>
          <p:cNvSpPr/>
          <p:nvPr/>
        </p:nvSpPr>
        <p:spPr>
          <a:xfrm>
            <a:off x="6181344" y="3639312"/>
            <a:ext cx="2487168" cy="21945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A1A1A"/>
              </a:buClr>
              <a:buSzPts val="1200"/>
              <a:buFont typeface="Calibri"/>
              <a:buNone/>
            </a:pPr>
            <a:r>
              <a:rPr b="1" i="0" lang="en-US" sz="1200" u="none" cap="none" strike="noStrike">
                <a:solidFill>
                  <a:srgbClr val="1A1A1A"/>
                </a:solidFill>
                <a:latin typeface="Calibri"/>
                <a:ea typeface="Calibri"/>
                <a:cs typeface="Calibri"/>
                <a:sym typeface="Calibri"/>
              </a:rPr>
              <a:t>Ernest Becker</a:t>
            </a:r>
            <a:endParaRPr b="0" i="0" sz="1200" u="none" cap="none" strike="noStrike">
              <a:solidFill>
                <a:schemeClr val="dk1"/>
              </a:solidFill>
              <a:latin typeface="Calibri"/>
              <a:ea typeface="Calibri"/>
              <a:cs typeface="Calibri"/>
              <a:sym typeface="Calibri"/>
            </a:endParaRPr>
          </a:p>
        </p:txBody>
      </p:sp>
      <p:sp>
        <p:nvSpPr>
          <p:cNvPr id="129" name="Google Shape;129;p5"/>
          <p:cNvSpPr/>
          <p:nvPr/>
        </p:nvSpPr>
        <p:spPr>
          <a:xfrm>
            <a:off x="6181344" y="3840480"/>
            <a:ext cx="2487168" cy="29260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6666"/>
              </a:buClr>
              <a:buSzPts val="950"/>
              <a:buFont typeface="Cambria"/>
              <a:buNone/>
            </a:pPr>
            <a:r>
              <a:rPr b="0" i="1" lang="en-US" sz="950" u="none" cap="none" strike="noStrike">
                <a:solidFill>
                  <a:srgbClr val="666666"/>
                </a:solidFill>
                <a:latin typeface="Cambria"/>
                <a:ea typeface="Cambria"/>
                <a:cs typeface="Cambria"/>
                <a:sym typeface="Cambria"/>
              </a:rPr>
              <a:t>The mortality theorist</a:t>
            </a:r>
            <a:endParaRPr b="0" i="0" sz="950" u="none" cap="none" strike="noStrike">
              <a:solidFill>
                <a:schemeClr val="dk1"/>
              </a:solidFill>
              <a:latin typeface="Calibri"/>
              <a:ea typeface="Calibri"/>
              <a:cs typeface="Calibri"/>
              <a:sym typeface="Calibri"/>
            </a:endParaRPr>
          </a:p>
        </p:txBody>
      </p:sp>
      <p:sp>
        <p:nvSpPr>
          <p:cNvPr id="130" name="Google Shape;130;p5"/>
          <p:cNvSpPr/>
          <p:nvPr/>
        </p:nvSpPr>
        <p:spPr>
          <a:xfrm>
            <a:off x="6181344" y="4206240"/>
            <a:ext cx="2487168" cy="21945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A1A1A"/>
              </a:buClr>
              <a:buSzPts val="1200"/>
              <a:buFont typeface="Calibri"/>
              <a:buNone/>
            </a:pPr>
            <a:r>
              <a:rPr b="1" i="0" lang="en-US" sz="1200" u="none" cap="none" strike="noStrike">
                <a:solidFill>
                  <a:srgbClr val="1A1A1A"/>
                </a:solidFill>
                <a:latin typeface="Calibri"/>
                <a:ea typeface="Calibri"/>
                <a:cs typeface="Calibri"/>
                <a:sym typeface="Calibri"/>
              </a:rPr>
              <a:t>Arthur Danto</a:t>
            </a:r>
            <a:endParaRPr b="0" i="0" sz="1200" u="none" cap="none" strike="noStrike">
              <a:solidFill>
                <a:schemeClr val="dk1"/>
              </a:solidFill>
              <a:latin typeface="Calibri"/>
              <a:ea typeface="Calibri"/>
              <a:cs typeface="Calibri"/>
              <a:sym typeface="Calibri"/>
            </a:endParaRPr>
          </a:p>
        </p:txBody>
      </p:sp>
      <p:sp>
        <p:nvSpPr>
          <p:cNvPr id="131" name="Google Shape;131;p5"/>
          <p:cNvSpPr/>
          <p:nvPr/>
        </p:nvSpPr>
        <p:spPr>
          <a:xfrm>
            <a:off x="6181344" y="4407408"/>
            <a:ext cx="2487168" cy="29260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6666"/>
              </a:buClr>
              <a:buSzPts val="950"/>
              <a:buFont typeface="Cambria"/>
              <a:buNone/>
            </a:pPr>
            <a:r>
              <a:rPr b="0" i="1" lang="en-US" sz="950" u="none" cap="none" strike="noStrike">
                <a:solidFill>
                  <a:srgbClr val="666666"/>
                </a:solidFill>
                <a:latin typeface="Cambria"/>
                <a:ea typeface="Cambria"/>
                <a:cs typeface="Cambria"/>
                <a:sym typeface="Cambria"/>
              </a:rPr>
              <a:t>The theorist of the artworld</a:t>
            </a:r>
            <a:endParaRPr b="0" i="0" sz="950" u="none" cap="none" strike="noStrike">
              <a:solidFill>
                <a:schemeClr val="dk1"/>
              </a:solidFill>
              <a:latin typeface="Calibri"/>
              <a:ea typeface="Calibri"/>
              <a:cs typeface="Calibri"/>
              <a:sym typeface="Calibri"/>
            </a:endParaRPr>
          </a:p>
        </p:txBody>
      </p:sp>
      <p:sp>
        <p:nvSpPr>
          <p:cNvPr id="132" name="Google Shape;132;p5"/>
          <p:cNvSpPr/>
          <p:nvPr/>
        </p:nvSpPr>
        <p:spPr>
          <a:xfrm>
            <a:off x="6181344" y="4773168"/>
            <a:ext cx="2487168" cy="21945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A1A1A"/>
              </a:buClr>
              <a:buSzPts val="1200"/>
              <a:buFont typeface="Calibri"/>
              <a:buNone/>
            </a:pPr>
            <a:r>
              <a:rPr b="1" i="0" lang="en-US" sz="1200" u="none" cap="none" strike="noStrike">
                <a:solidFill>
                  <a:srgbClr val="1A1A1A"/>
                </a:solidFill>
                <a:latin typeface="Calibri"/>
                <a:ea typeface="Calibri"/>
                <a:cs typeface="Calibri"/>
                <a:sym typeface="Calibri"/>
              </a:rPr>
              <a:t>Michel Foucault</a:t>
            </a:r>
            <a:endParaRPr b="0" i="0" sz="1200" u="none" cap="none" strike="noStrike">
              <a:solidFill>
                <a:schemeClr val="dk1"/>
              </a:solidFill>
              <a:latin typeface="Calibri"/>
              <a:ea typeface="Calibri"/>
              <a:cs typeface="Calibri"/>
              <a:sym typeface="Calibri"/>
            </a:endParaRPr>
          </a:p>
        </p:txBody>
      </p:sp>
      <p:sp>
        <p:nvSpPr>
          <p:cNvPr id="133" name="Google Shape;133;p5"/>
          <p:cNvSpPr/>
          <p:nvPr/>
        </p:nvSpPr>
        <p:spPr>
          <a:xfrm>
            <a:off x="6181344" y="4974336"/>
            <a:ext cx="2487168" cy="29260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6666"/>
              </a:buClr>
              <a:buSzPts val="950"/>
              <a:buFont typeface="Cambria"/>
              <a:buNone/>
            </a:pPr>
            <a:r>
              <a:rPr b="0" i="1" lang="en-US" sz="950" u="none" cap="none" strike="noStrike">
                <a:solidFill>
                  <a:srgbClr val="666666"/>
                </a:solidFill>
                <a:latin typeface="Cambria"/>
                <a:ea typeface="Cambria"/>
                <a:cs typeface="Cambria"/>
                <a:sym typeface="Cambria"/>
              </a:rPr>
              <a:t>The archaeologist of power</a:t>
            </a:r>
            <a:endParaRPr b="0" i="0" sz="950" u="none" cap="none" strike="noStrike">
              <a:solidFill>
                <a:schemeClr val="dk1"/>
              </a:solidFill>
              <a:latin typeface="Calibri"/>
              <a:ea typeface="Calibri"/>
              <a:cs typeface="Calibri"/>
              <a:sym typeface="Calibri"/>
            </a:endParaRPr>
          </a:p>
        </p:txBody>
      </p:sp>
      <p:sp>
        <p:nvSpPr>
          <p:cNvPr id="134" name="Google Shape;134;p5"/>
          <p:cNvSpPr/>
          <p:nvPr/>
        </p:nvSpPr>
        <p:spPr>
          <a:xfrm>
            <a:off x="8997696" y="1060704"/>
            <a:ext cx="118872" cy="118872"/>
          </a:xfrm>
          <a:prstGeom prst="ellipse">
            <a:avLst/>
          </a:prstGeom>
          <a:solidFill>
            <a:srgbClr val="9C3D6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 name="Google Shape;135;p5"/>
          <p:cNvSpPr/>
          <p:nvPr/>
        </p:nvSpPr>
        <p:spPr>
          <a:xfrm>
            <a:off x="9171432" y="941832"/>
            <a:ext cx="2478024" cy="31089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9C3D6E"/>
              </a:buClr>
              <a:buSzPts val="950"/>
              <a:buFont typeface="Calibri"/>
              <a:buNone/>
            </a:pPr>
            <a:r>
              <a:rPr b="1" i="0" lang="en-US" sz="950" u="none" cap="none" strike="noStrike">
                <a:solidFill>
                  <a:srgbClr val="9C3D6E"/>
                </a:solidFill>
                <a:latin typeface="Calibri"/>
                <a:ea typeface="Calibri"/>
                <a:cs typeface="Calibri"/>
                <a:sym typeface="Calibri"/>
              </a:rPr>
              <a:t>CONTEMPORARY</a:t>
            </a:r>
            <a:endParaRPr b="0" i="0" sz="950" u="none" cap="none" strike="noStrike">
              <a:solidFill>
                <a:schemeClr val="dk1"/>
              </a:solidFill>
              <a:latin typeface="Calibri"/>
              <a:ea typeface="Calibri"/>
              <a:cs typeface="Calibri"/>
              <a:sym typeface="Calibri"/>
            </a:endParaRPr>
          </a:p>
        </p:txBody>
      </p:sp>
      <p:sp>
        <p:nvSpPr>
          <p:cNvPr id="136" name="Google Shape;136;p5"/>
          <p:cNvSpPr/>
          <p:nvPr/>
        </p:nvSpPr>
        <p:spPr>
          <a:xfrm>
            <a:off x="8997696" y="1371600"/>
            <a:ext cx="2487168" cy="21945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A1A1A"/>
              </a:buClr>
              <a:buSzPts val="1200"/>
              <a:buFont typeface="Calibri"/>
              <a:buNone/>
            </a:pPr>
            <a:r>
              <a:rPr b="1" i="0" lang="en-US" sz="1200" u="none" cap="none" strike="noStrike">
                <a:solidFill>
                  <a:srgbClr val="1A1A1A"/>
                </a:solidFill>
                <a:latin typeface="Calibri"/>
                <a:ea typeface="Calibri"/>
                <a:cs typeface="Calibri"/>
                <a:sym typeface="Calibri"/>
              </a:rPr>
              <a:t>António Damásio</a:t>
            </a:r>
            <a:endParaRPr b="0" i="0" sz="1200" u="none" cap="none" strike="noStrike">
              <a:solidFill>
                <a:schemeClr val="dk1"/>
              </a:solidFill>
              <a:latin typeface="Calibri"/>
              <a:ea typeface="Calibri"/>
              <a:cs typeface="Calibri"/>
              <a:sym typeface="Calibri"/>
            </a:endParaRPr>
          </a:p>
        </p:txBody>
      </p:sp>
      <p:sp>
        <p:nvSpPr>
          <p:cNvPr id="137" name="Google Shape;137;p5"/>
          <p:cNvSpPr/>
          <p:nvPr/>
        </p:nvSpPr>
        <p:spPr>
          <a:xfrm>
            <a:off x="8997696" y="1572768"/>
            <a:ext cx="2487168" cy="29260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6666"/>
              </a:buClr>
              <a:buSzPts val="950"/>
              <a:buFont typeface="Cambria"/>
              <a:buNone/>
            </a:pPr>
            <a:r>
              <a:rPr b="0" i="1" lang="en-US" sz="950" u="none" cap="none" strike="noStrike">
                <a:solidFill>
                  <a:srgbClr val="666666"/>
                </a:solidFill>
                <a:latin typeface="Cambria"/>
                <a:ea typeface="Cambria"/>
                <a:cs typeface="Cambria"/>
                <a:sym typeface="Cambria"/>
              </a:rPr>
              <a:t>The neuroscientist of feeling</a:t>
            </a:r>
            <a:endParaRPr b="0" i="0" sz="950" u="none" cap="none" strike="noStrike">
              <a:solidFill>
                <a:schemeClr val="dk1"/>
              </a:solidFill>
              <a:latin typeface="Calibri"/>
              <a:ea typeface="Calibri"/>
              <a:cs typeface="Calibri"/>
              <a:sym typeface="Calibri"/>
            </a:endParaRPr>
          </a:p>
        </p:txBody>
      </p:sp>
      <p:sp>
        <p:nvSpPr>
          <p:cNvPr id="138" name="Google Shape;138;p5"/>
          <p:cNvSpPr/>
          <p:nvPr/>
        </p:nvSpPr>
        <p:spPr>
          <a:xfrm>
            <a:off x="8997696" y="1938528"/>
            <a:ext cx="2487168" cy="21945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A1A1A"/>
              </a:buClr>
              <a:buSzPts val="1200"/>
              <a:buFont typeface="Calibri"/>
              <a:buNone/>
            </a:pPr>
            <a:r>
              <a:rPr b="1" i="0" lang="en-US" sz="1200" u="none" cap="none" strike="noStrike">
                <a:solidFill>
                  <a:srgbClr val="1A1A1A"/>
                </a:solidFill>
                <a:latin typeface="Calibri"/>
                <a:ea typeface="Calibri"/>
                <a:cs typeface="Calibri"/>
                <a:sym typeface="Calibri"/>
              </a:rPr>
              <a:t>Christof Koch</a:t>
            </a:r>
            <a:endParaRPr b="0" i="0" sz="1200" u="none" cap="none" strike="noStrike">
              <a:solidFill>
                <a:schemeClr val="dk1"/>
              </a:solidFill>
              <a:latin typeface="Calibri"/>
              <a:ea typeface="Calibri"/>
              <a:cs typeface="Calibri"/>
              <a:sym typeface="Calibri"/>
            </a:endParaRPr>
          </a:p>
        </p:txBody>
      </p:sp>
      <p:sp>
        <p:nvSpPr>
          <p:cNvPr id="139" name="Google Shape;139;p5"/>
          <p:cNvSpPr/>
          <p:nvPr/>
        </p:nvSpPr>
        <p:spPr>
          <a:xfrm>
            <a:off x="8997696" y="2139696"/>
            <a:ext cx="2487168" cy="29260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6666"/>
              </a:buClr>
              <a:buSzPts val="950"/>
              <a:buFont typeface="Cambria"/>
              <a:buNone/>
            </a:pPr>
            <a:r>
              <a:rPr b="0" i="1" lang="en-US" sz="950" u="none" cap="none" strike="noStrike">
                <a:solidFill>
                  <a:srgbClr val="666666"/>
                </a:solidFill>
                <a:latin typeface="Cambria"/>
                <a:ea typeface="Cambria"/>
                <a:cs typeface="Cambria"/>
                <a:sym typeface="Cambria"/>
              </a:rPr>
              <a:t>The hunter of consciousness</a:t>
            </a:r>
            <a:endParaRPr b="0" i="0" sz="950" u="none" cap="none" strike="noStrike">
              <a:solidFill>
                <a:schemeClr val="dk1"/>
              </a:solidFill>
              <a:latin typeface="Calibri"/>
              <a:ea typeface="Calibri"/>
              <a:cs typeface="Calibri"/>
              <a:sym typeface="Calibri"/>
            </a:endParaRPr>
          </a:p>
        </p:txBody>
      </p:sp>
      <p:sp>
        <p:nvSpPr>
          <p:cNvPr id="140" name="Google Shape;140;p5"/>
          <p:cNvSpPr/>
          <p:nvPr/>
        </p:nvSpPr>
        <p:spPr>
          <a:xfrm>
            <a:off x="8997696" y="2505456"/>
            <a:ext cx="2487168" cy="21945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A1A1A"/>
              </a:buClr>
              <a:buSzPts val="1200"/>
              <a:buFont typeface="Calibri"/>
              <a:buNone/>
            </a:pPr>
            <a:r>
              <a:rPr b="1" i="0" lang="en-US" sz="1200" u="none" cap="none" strike="noStrike">
                <a:solidFill>
                  <a:srgbClr val="1A1A1A"/>
                </a:solidFill>
                <a:latin typeface="Calibri"/>
                <a:ea typeface="Calibri"/>
                <a:cs typeface="Calibri"/>
                <a:sym typeface="Calibri"/>
              </a:rPr>
              <a:t>Robin Wall Kimmerer</a:t>
            </a:r>
            <a:endParaRPr b="0" i="0" sz="1200" u="none" cap="none" strike="noStrike">
              <a:solidFill>
                <a:schemeClr val="dk1"/>
              </a:solidFill>
              <a:latin typeface="Calibri"/>
              <a:ea typeface="Calibri"/>
              <a:cs typeface="Calibri"/>
              <a:sym typeface="Calibri"/>
            </a:endParaRPr>
          </a:p>
        </p:txBody>
      </p:sp>
      <p:sp>
        <p:nvSpPr>
          <p:cNvPr id="141" name="Google Shape;141;p5"/>
          <p:cNvSpPr/>
          <p:nvPr/>
        </p:nvSpPr>
        <p:spPr>
          <a:xfrm>
            <a:off x="8997696" y="2706624"/>
            <a:ext cx="2487168" cy="29260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6666"/>
              </a:buClr>
              <a:buSzPts val="950"/>
              <a:buFont typeface="Cambria"/>
              <a:buNone/>
            </a:pPr>
            <a:r>
              <a:rPr b="0" i="1" lang="en-US" sz="950" u="none" cap="none" strike="noStrike">
                <a:solidFill>
                  <a:srgbClr val="666666"/>
                </a:solidFill>
                <a:latin typeface="Cambria"/>
                <a:ea typeface="Cambria"/>
                <a:cs typeface="Cambria"/>
                <a:sym typeface="Cambria"/>
              </a:rPr>
              <a:t>The botanist of two knowledges</a:t>
            </a:r>
            <a:endParaRPr b="0" i="0" sz="950" u="none" cap="none" strike="noStrike">
              <a:solidFill>
                <a:schemeClr val="dk1"/>
              </a:solidFill>
              <a:latin typeface="Calibri"/>
              <a:ea typeface="Calibri"/>
              <a:cs typeface="Calibri"/>
              <a:sym typeface="Calibri"/>
            </a:endParaRPr>
          </a:p>
        </p:txBody>
      </p:sp>
      <p:sp>
        <p:nvSpPr>
          <p:cNvPr id="142" name="Google Shape;142;p5"/>
          <p:cNvSpPr/>
          <p:nvPr/>
        </p:nvSpPr>
        <p:spPr>
          <a:xfrm>
            <a:off x="8997696" y="3072384"/>
            <a:ext cx="2487168" cy="21945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A1A1A"/>
              </a:buClr>
              <a:buSzPts val="1200"/>
              <a:buFont typeface="Calibri"/>
              <a:buNone/>
            </a:pPr>
            <a:r>
              <a:rPr b="1" i="0" lang="en-US" sz="1200" u="none" cap="none" strike="noStrike">
                <a:solidFill>
                  <a:srgbClr val="1A1A1A"/>
                </a:solidFill>
                <a:latin typeface="Calibri"/>
                <a:ea typeface="Calibri"/>
                <a:cs typeface="Calibri"/>
                <a:sym typeface="Calibri"/>
              </a:rPr>
              <a:t>Linda Tuhiwai Smith</a:t>
            </a:r>
            <a:endParaRPr b="0" i="0" sz="1200" u="none" cap="none" strike="noStrike">
              <a:solidFill>
                <a:schemeClr val="dk1"/>
              </a:solidFill>
              <a:latin typeface="Calibri"/>
              <a:ea typeface="Calibri"/>
              <a:cs typeface="Calibri"/>
              <a:sym typeface="Calibri"/>
            </a:endParaRPr>
          </a:p>
        </p:txBody>
      </p:sp>
      <p:sp>
        <p:nvSpPr>
          <p:cNvPr id="143" name="Google Shape;143;p5"/>
          <p:cNvSpPr/>
          <p:nvPr/>
        </p:nvSpPr>
        <p:spPr>
          <a:xfrm>
            <a:off x="8997696" y="3273552"/>
            <a:ext cx="2487168" cy="29260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6666"/>
              </a:buClr>
              <a:buSzPts val="950"/>
              <a:buFont typeface="Cambria"/>
              <a:buNone/>
            </a:pPr>
            <a:r>
              <a:rPr b="0" i="1" lang="en-US" sz="950" u="none" cap="none" strike="noStrike">
                <a:solidFill>
                  <a:srgbClr val="666666"/>
                </a:solidFill>
                <a:latin typeface="Cambria"/>
                <a:ea typeface="Cambria"/>
                <a:cs typeface="Cambria"/>
                <a:sym typeface="Cambria"/>
              </a:rPr>
              <a:t>The decolonizer of method</a:t>
            </a:r>
            <a:endParaRPr b="0" i="0" sz="950" u="none" cap="none" strike="noStrike">
              <a:solidFill>
                <a:schemeClr val="dk1"/>
              </a:solidFill>
              <a:latin typeface="Calibri"/>
              <a:ea typeface="Calibri"/>
              <a:cs typeface="Calibri"/>
              <a:sym typeface="Calibri"/>
            </a:endParaRPr>
          </a:p>
        </p:txBody>
      </p:sp>
      <p:sp>
        <p:nvSpPr>
          <p:cNvPr id="144" name="Google Shape;144;p5"/>
          <p:cNvSpPr/>
          <p:nvPr/>
        </p:nvSpPr>
        <p:spPr>
          <a:xfrm>
            <a:off x="8997696" y="3639312"/>
            <a:ext cx="2487168" cy="21945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A1A1A"/>
              </a:buClr>
              <a:buSzPts val="1200"/>
              <a:buFont typeface="Calibri"/>
              <a:buNone/>
            </a:pPr>
            <a:r>
              <a:rPr b="1" i="0" lang="en-US" sz="1200" u="none" cap="none" strike="noStrike">
                <a:solidFill>
                  <a:srgbClr val="1A1A1A"/>
                </a:solidFill>
                <a:latin typeface="Calibri"/>
                <a:ea typeface="Calibri"/>
                <a:cs typeface="Calibri"/>
                <a:sym typeface="Calibri"/>
              </a:rPr>
              <a:t>Ailton Krenak</a:t>
            </a:r>
            <a:endParaRPr b="0" i="0" sz="1200" u="none" cap="none" strike="noStrike">
              <a:solidFill>
                <a:schemeClr val="dk1"/>
              </a:solidFill>
              <a:latin typeface="Calibri"/>
              <a:ea typeface="Calibri"/>
              <a:cs typeface="Calibri"/>
              <a:sym typeface="Calibri"/>
            </a:endParaRPr>
          </a:p>
        </p:txBody>
      </p:sp>
      <p:sp>
        <p:nvSpPr>
          <p:cNvPr id="145" name="Google Shape;145;p5"/>
          <p:cNvSpPr/>
          <p:nvPr/>
        </p:nvSpPr>
        <p:spPr>
          <a:xfrm>
            <a:off x="8997696" y="3840480"/>
            <a:ext cx="2487168" cy="29260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6666"/>
              </a:buClr>
              <a:buSzPts val="950"/>
              <a:buFont typeface="Cambria"/>
              <a:buNone/>
            </a:pPr>
            <a:r>
              <a:rPr b="0" i="1" lang="en-US" sz="950" u="none" cap="none" strike="noStrike">
                <a:solidFill>
                  <a:srgbClr val="666666"/>
                </a:solidFill>
                <a:latin typeface="Cambria"/>
                <a:ea typeface="Cambria"/>
                <a:cs typeface="Cambria"/>
                <a:sym typeface="Cambria"/>
              </a:rPr>
              <a:t>The philosopher of the forest</a:t>
            </a:r>
            <a:endParaRPr b="0" i="0" sz="950" u="none" cap="none" strike="noStrike">
              <a:solidFill>
                <a:schemeClr val="dk1"/>
              </a:solidFill>
              <a:latin typeface="Calibri"/>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50" name="Shape 150"/>
        <p:cNvGrpSpPr/>
        <p:nvPr/>
      </p:nvGrpSpPr>
      <p:grpSpPr>
        <a:xfrm>
          <a:off x="0" y="0"/>
          <a:ext cx="0" cy="0"/>
          <a:chOff x="0" y="0"/>
          <a:chExt cx="0" cy="0"/>
        </a:xfrm>
      </p:grpSpPr>
      <p:sp>
        <p:nvSpPr>
          <p:cNvPr id="151" name="Google Shape;151;p6"/>
          <p:cNvSpPr/>
          <p:nvPr/>
        </p:nvSpPr>
        <p:spPr>
          <a:xfrm>
            <a:off x="685800" y="868680"/>
            <a:ext cx="1554480" cy="1554480"/>
          </a:xfrm>
          <a:prstGeom prst="ellipse">
            <a:avLst/>
          </a:prstGeom>
          <a:solidFill>
            <a:srgbClr val="3E7C5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 name="Google Shape;152;p6"/>
          <p:cNvSpPr/>
          <p:nvPr/>
        </p:nvSpPr>
        <p:spPr>
          <a:xfrm>
            <a:off x="685800" y="868680"/>
            <a:ext cx="1554480" cy="155448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6000"/>
              <a:buFont typeface="Cambria"/>
              <a:buNone/>
            </a:pPr>
            <a:r>
              <a:rPr b="1" i="0" lang="en-US" sz="6000" u="none" cap="none" strike="noStrike">
                <a:solidFill>
                  <a:srgbClr val="FFFFFF"/>
                </a:solidFill>
                <a:latin typeface="Cambria"/>
                <a:ea typeface="Cambria"/>
                <a:cs typeface="Cambria"/>
                <a:sym typeface="Cambria"/>
              </a:rPr>
              <a:t>L</a:t>
            </a:r>
            <a:endParaRPr b="0" i="0" sz="6000" u="none" cap="none" strike="noStrike">
              <a:solidFill>
                <a:schemeClr val="dk1"/>
              </a:solidFill>
              <a:latin typeface="Calibri"/>
              <a:ea typeface="Calibri"/>
              <a:cs typeface="Calibri"/>
              <a:sym typeface="Calibri"/>
            </a:endParaRPr>
          </a:p>
        </p:txBody>
      </p:sp>
      <p:sp>
        <p:nvSpPr>
          <p:cNvPr id="153" name="Google Shape;153;p6"/>
          <p:cNvSpPr/>
          <p:nvPr/>
        </p:nvSpPr>
        <p:spPr>
          <a:xfrm>
            <a:off x="457200" y="2542032"/>
            <a:ext cx="2011680" cy="4572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3E7C59"/>
              </a:buClr>
              <a:buSzPts val="950"/>
              <a:buFont typeface="Calibri"/>
              <a:buNone/>
            </a:pPr>
            <a:r>
              <a:rPr b="1" i="0" lang="en-US" sz="950" u="none" cap="none" strike="noStrike">
                <a:solidFill>
                  <a:srgbClr val="3E7C59"/>
                </a:solidFill>
                <a:latin typeface="Calibri"/>
                <a:ea typeface="Calibri"/>
                <a:cs typeface="Calibri"/>
                <a:sym typeface="Calibri"/>
              </a:rPr>
              <a:t>EASTERN COUNTERPOINT</a:t>
            </a:r>
            <a:endParaRPr b="0" i="0" sz="950" u="none" cap="none" strike="noStrike">
              <a:solidFill>
                <a:schemeClr val="dk1"/>
              </a:solidFill>
              <a:latin typeface="Calibri"/>
              <a:ea typeface="Calibri"/>
              <a:cs typeface="Calibri"/>
              <a:sym typeface="Calibri"/>
            </a:endParaRPr>
          </a:p>
        </p:txBody>
      </p:sp>
      <p:sp>
        <p:nvSpPr>
          <p:cNvPr id="154" name="Google Shape;154;p6"/>
          <p:cNvSpPr/>
          <p:nvPr/>
        </p:nvSpPr>
        <p:spPr>
          <a:xfrm>
            <a:off x="457200" y="2907792"/>
            <a:ext cx="2011680" cy="27432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666666"/>
              </a:buClr>
              <a:buSzPts val="1100"/>
              <a:buFont typeface="Calibri"/>
              <a:buNone/>
            </a:pPr>
            <a:r>
              <a:rPr b="0" i="0" lang="en-US" sz="1100" u="none" cap="none" strike="noStrike">
                <a:solidFill>
                  <a:srgbClr val="666666"/>
                </a:solidFill>
                <a:latin typeface="Calibri"/>
                <a:ea typeface="Calibri"/>
                <a:cs typeface="Calibri"/>
                <a:sym typeface="Calibri"/>
              </a:rPr>
              <a:t>c. 6th century BCE (traditional)</a:t>
            </a:r>
            <a:endParaRPr b="0" i="0" sz="1100" u="none" cap="none" strike="noStrike">
              <a:solidFill>
                <a:schemeClr val="dk1"/>
              </a:solidFill>
              <a:latin typeface="Calibri"/>
              <a:ea typeface="Calibri"/>
              <a:cs typeface="Calibri"/>
              <a:sym typeface="Calibri"/>
            </a:endParaRPr>
          </a:p>
        </p:txBody>
      </p:sp>
      <p:sp>
        <p:nvSpPr>
          <p:cNvPr id="155" name="Google Shape;155;p6"/>
          <p:cNvSpPr/>
          <p:nvPr/>
        </p:nvSpPr>
        <p:spPr>
          <a:xfrm>
            <a:off x="457200" y="3794760"/>
            <a:ext cx="2011680" cy="256032"/>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666666"/>
              </a:buClr>
              <a:buSzPts val="850"/>
              <a:buFont typeface="Calibri"/>
              <a:buNone/>
            </a:pPr>
            <a:r>
              <a:rPr b="1" i="0" lang="en-US" sz="850" u="none" cap="none" strike="noStrike">
                <a:solidFill>
                  <a:srgbClr val="666666"/>
                </a:solidFill>
                <a:latin typeface="Calibri"/>
                <a:ea typeface="Calibri"/>
                <a:cs typeface="Calibri"/>
                <a:sym typeface="Calibri"/>
              </a:rPr>
              <a:t>YOU’D ARGUE WITH</a:t>
            </a:r>
            <a:endParaRPr b="0" i="0" sz="850" u="none" cap="none" strike="noStrike">
              <a:solidFill>
                <a:schemeClr val="dk1"/>
              </a:solidFill>
              <a:latin typeface="Calibri"/>
              <a:ea typeface="Calibri"/>
              <a:cs typeface="Calibri"/>
              <a:sym typeface="Calibri"/>
            </a:endParaRPr>
          </a:p>
        </p:txBody>
      </p:sp>
      <p:sp>
        <p:nvSpPr>
          <p:cNvPr id="156" name="Google Shape;156;p6"/>
          <p:cNvSpPr/>
          <p:nvPr/>
        </p:nvSpPr>
        <p:spPr>
          <a:xfrm>
            <a:off x="457200" y="4069080"/>
            <a:ext cx="2011680" cy="1463040"/>
          </a:xfrm>
          <a:prstGeom prst="rect">
            <a:avLst/>
          </a:prstGeom>
          <a:noFill/>
          <a:ln>
            <a:noFill/>
          </a:ln>
        </p:spPr>
        <p:txBody>
          <a:bodyPr anchorCtr="0" anchor="ctr" bIns="0" lIns="0" spcFirstLastPara="1" rIns="0" wrap="square" tIns="0">
            <a:noAutofit/>
          </a:bodyPr>
          <a:lstStyle/>
          <a:p>
            <a:pPr indent="0" lvl="0" marL="0" marR="0" rtl="0" algn="ctr">
              <a:lnSpc>
                <a:spcPct val="142857"/>
              </a:lnSpc>
              <a:spcBef>
                <a:spcPts val="0"/>
              </a:spcBef>
              <a:spcAft>
                <a:spcPts val="0"/>
              </a:spcAft>
              <a:buClr>
                <a:srgbClr val="1A1A1A"/>
              </a:buClr>
              <a:buSzPts val="1050"/>
              <a:buFont typeface="Calibri"/>
              <a:buNone/>
            </a:pPr>
            <a:r>
              <a:rPr b="0" i="0" lang="en-US" sz="1050" u="none" cap="none" strike="noStrike">
                <a:solidFill>
                  <a:srgbClr val="1A1A1A"/>
                </a:solidFill>
                <a:latin typeface="Calibri"/>
                <a:ea typeface="Calibri"/>
                <a:cs typeface="Calibri"/>
                <a:sym typeface="Calibri"/>
              </a:rPr>
              <a:t>Zhuangzi</a:t>
            </a:r>
            <a:endParaRPr b="0" i="0" sz="1050" u="none" cap="none" strike="noStrike">
              <a:solidFill>
                <a:schemeClr val="dk1"/>
              </a:solidFill>
              <a:latin typeface="Calibri"/>
              <a:ea typeface="Calibri"/>
              <a:cs typeface="Calibri"/>
              <a:sym typeface="Calibri"/>
            </a:endParaRPr>
          </a:p>
          <a:p>
            <a:pPr indent="0" lvl="0" marL="0" marR="0" rtl="0" algn="ctr">
              <a:lnSpc>
                <a:spcPct val="142857"/>
              </a:lnSpc>
              <a:spcBef>
                <a:spcPts val="0"/>
              </a:spcBef>
              <a:spcAft>
                <a:spcPts val="0"/>
              </a:spcAft>
              <a:buClr>
                <a:srgbClr val="1A1A1A"/>
              </a:buClr>
              <a:buSzPts val="1050"/>
              <a:buFont typeface="Calibri"/>
              <a:buNone/>
            </a:pPr>
            <a:r>
              <a:rPr b="0" i="0" lang="en-US" sz="1050" u="none" cap="none" strike="noStrike">
                <a:solidFill>
                  <a:srgbClr val="1A1A1A"/>
                </a:solidFill>
                <a:latin typeface="Calibri"/>
                <a:ea typeface="Calibri"/>
                <a:cs typeface="Calibri"/>
                <a:sym typeface="Calibri"/>
              </a:rPr>
              <a:t>Heraclitus</a:t>
            </a:r>
            <a:endParaRPr b="0" i="0" sz="1050" u="none" cap="none" strike="noStrike">
              <a:solidFill>
                <a:schemeClr val="dk1"/>
              </a:solidFill>
              <a:latin typeface="Calibri"/>
              <a:ea typeface="Calibri"/>
              <a:cs typeface="Calibri"/>
              <a:sym typeface="Calibri"/>
            </a:endParaRPr>
          </a:p>
          <a:p>
            <a:pPr indent="0" lvl="0" marL="0" marR="0" rtl="0" algn="ctr">
              <a:lnSpc>
                <a:spcPct val="142857"/>
              </a:lnSpc>
              <a:spcBef>
                <a:spcPts val="0"/>
              </a:spcBef>
              <a:spcAft>
                <a:spcPts val="0"/>
              </a:spcAft>
              <a:buClr>
                <a:srgbClr val="1A1A1A"/>
              </a:buClr>
              <a:buSzPts val="1050"/>
              <a:buFont typeface="Calibri"/>
              <a:buNone/>
            </a:pPr>
            <a:r>
              <a:rPr b="0" i="0" lang="en-US" sz="1050" u="none" cap="none" strike="noStrike">
                <a:solidFill>
                  <a:srgbClr val="1A1A1A"/>
                </a:solidFill>
                <a:latin typeface="Calibri"/>
                <a:ea typeface="Calibri"/>
                <a:cs typeface="Calibri"/>
                <a:sym typeface="Calibri"/>
              </a:rPr>
              <a:t>Socrates</a:t>
            </a:r>
            <a:endParaRPr b="0" i="0" sz="1050" u="none" cap="none" strike="noStrike">
              <a:solidFill>
                <a:schemeClr val="dk1"/>
              </a:solidFill>
              <a:latin typeface="Calibri"/>
              <a:ea typeface="Calibri"/>
              <a:cs typeface="Calibri"/>
              <a:sym typeface="Calibri"/>
            </a:endParaRPr>
          </a:p>
          <a:p>
            <a:pPr indent="0" lvl="0" marL="0" marR="0" rtl="0" algn="ctr">
              <a:lnSpc>
                <a:spcPct val="142857"/>
              </a:lnSpc>
              <a:spcBef>
                <a:spcPts val="0"/>
              </a:spcBef>
              <a:spcAft>
                <a:spcPts val="0"/>
              </a:spcAft>
              <a:buClr>
                <a:srgbClr val="1A1A1A"/>
              </a:buClr>
              <a:buSzPts val="1050"/>
              <a:buFont typeface="Calibri"/>
              <a:buNone/>
            </a:pPr>
            <a:r>
              <a:rPr b="0" i="0" lang="en-US" sz="1050" u="none" cap="none" strike="noStrike">
                <a:solidFill>
                  <a:srgbClr val="1A1A1A"/>
                </a:solidFill>
                <a:latin typeface="Calibri"/>
                <a:ea typeface="Calibri"/>
                <a:cs typeface="Calibri"/>
                <a:sym typeface="Calibri"/>
              </a:rPr>
              <a:t>William James</a:t>
            </a:r>
            <a:endParaRPr b="0" i="0" sz="1050" u="none" cap="none" strike="noStrike">
              <a:solidFill>
                <a:schemeClr val="dk1"/>
              </a:solidFill>
              <a:latin typeface="Calibri"/>
              <a:ea typeface="Calibri"/>
              <a:cs typeface="Calibri"/>
              <a:sym typeface="Calibri"/>
            </a:endParaRPr>
          </a:p>
        </p:txBody>
      </p:sp>
      <p:cxnSp>
        <p:nvCxnSpPr>
          <p:cNvPr id="157" name="Google Shape;157;p6"/>
          <p:cNvCxnSpPr/>
          <p:nvPr/>
        </p:nvCxnSpPr>
        <p:spPr>
          <a:xfrm>
            <a:off x="2788920" y="868680"/>
            <a:ext cx="0" cy="5120640"/>
          </a:xfrm>
          <a:prstGeom prst="straightConnector1">
            <a:avLst/>
          </a:prstGeom>
          <a:noFill/>
          <a:ln cap="flat" cmpd="sng" w="9525">
            <a:solidFill>
              <a:srgbClr val="D8D4CE"/>
            </a:solidFill>
            <a:prstDash val="solid"/>
            <a:round/>
            <a:headEnd len="sm" w="sm" type="none"/>
            <a:tailEnd len="sm" w="sm" type="none"/>
          </a:ln>
        </p:spPr>
      </p:cxnSp>
      <p:sp>
        <p:nvSpPr>
          <p:cNvPr id="158" name="Google Shape;158;p6"/>
          <p:cNvSpPr/>
          <p:nvPr/>
        </p:nvSpPr>
        <p:spPr>
          <a:xfrm>
            <a:off x="3154680" y="713232"/>
            <a:ext cx="8412480" cy="65836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A1A1A"/>
              </a:buClr>
              <a:buSzPts val="3800"/>
              <a:buFont typeface="Cambria"/>
              <a:buNone/>
            </a:pPr>
            <a:r>
              <a:rPr b="1" i="0" lang="en-US" sz="3800" u="none" cap="none" strike="noStrike">
                <a:solidFill>
                  <a:srgbClr val="1A1A1A"/>
                </a:solidFill>
                <a:latin typeface="Cambria"/>
                <a:ea typeface="Cambria"/>
                <a:cs typeface="Cambria"/>
                <a:sym typeface="Cambria"/>
              </a:rPr>
              <a:t>Laozi</a:t>
            </a:r>
            <a:endParaRPr b="0" i="0" sz="3800" u="none" cap="none" strike="noStrike">
              <a:solidFill>
                <a:schemeClr val="dk1"/>
              </a:solidFill>
              <a:latin typeface="Calibri"/>
              <a:ea typeface="Calibri"/>
              <a:cs typeface="Calibri"/>
              <a:sym typeface="Calibri"/>
            </a:endParaRPr>
          </a:p>
        </p:txBody>
      </p:sp>
      <p:sp>
        <p:nvSpPr>
          <p:cNvPr id="159" name="Google Shape;159;p6"/>
          <p:cNvSpPr/>
          <p:nvPr/>
        </p:nvSpPr>
        <p:spPr>
          <a:xfrm>
            <a:off x="3154680" y="1389888"/>
            <a:ext cx="8412480" cy="3657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6666"/>
              </a:buClr>
              <a:buSzPts val="1700"/>
              <a:buFont typeface="Cambria"/>
              <a:buNone/>
            </a:pPr>
            <a:r>
              <a:rPr b="0" i="1" lang="en-US" sz="1700" u="none" cap="none" strike="noStrike">
                <a:solidFill>
                  <a:srgbClr val="666666"/>
                </a:solidFill>
                <a:latin typeface="Cambria"/>
                <a:ea typeface="Cambria"/>
                <a:cs typeface="Cambria"/>
                <a:sym typeface="Cambria"/>
              </a:rPr>
              <a:t>The sage of the unnameable</a:t>
            </a:r>
            <a:endParaRPr b="0" i="0" sz="1700" u="none" cap="none" strike="noStrike">
              <a:solidFill>
                <a:schemeClr val="dk1"/>
              </a:solidFill>
              <a:latin typeface="Calibri"/>
              <a:ea typeface="Calibri"/>
              <a:cs typeface="Calibri"/>
              <a:sym typeface="Calibri"/>
            </a:endParaRPr>
          </a:p>
        </p:txBody>
      </p:sp>
      <p:sp>
        <p:nvSpPr>
          <p:cNvPr id="160" name="Google Shape;160;p6"/>
          <p:cNvSpPr/>
          <p:nvPr/>
        </p:nvSpPr>
        <p:spPr>
          <a:xfrm>
            <a:off x="3154680" y="1965960"/>
            <a:ext cx="4114800" cy="2560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6666"/>
              </a:buClr>
              <a:buSzPts val="900"/>
              <a:buFont typeface="Calibri"/>
              <a:buNone/>
            </a:pPr>
            <a:r>
              <a:rPr b="1" i="0" lang="en-US" sz="900" u="none" cap="none" strike="noStrike">
                <a:solidFill>
                  <a:srgbClr val="666666"/>
                </a:solidFill>
                <a:latin typeface="Calibri"/>
                <a:ea typeface="Calibri"/>
                <a:cs typeface="Calibri"/>
                <a:sym typeface="Calibri"/>
              </a:rPr>
              <a:t>WHAT YOU’D MASTER</a:t>
            </a:r>
            <a:endParaRPr b="0" i="0" sz="900" u="none" cap="none" strike="noStrike">
              <a:solidFill>
                <a:schemeClr val="dk1"/>
              </a:solidFill>
              <a:latin typeface="Calibri"/>
              <a:ea typeface="Calibri"/>
              <a:cs typeface="Calibri"/>
              <a:sym typeface="Calibri"/>
            </a:endParaRPr>
          </a:p>
        </p:txBody>
      </p:sp>
      <p:sp>
        <p:nvSpPr>
          <p:cNvPr id="161" name="Google Shape;161;p6"/>
          <p:cNvSpPr/>
          <p:nvPr/>
        </p:nvSpPr>
        <p:spPr>
          <a:xfrm>
            <a:off x="3154680" y="2240280"/>
            <a:ext cx="4114800" cy="1691640"/>
          </a:xfrm>
          <a:prstGeom prst="rect">
            <a:avLst/>
          </a:prstGeom>
          <a:noFill/>
          <a:ln>
            <a:noFill/>
          </a:ln>
        </p:spPr>
        <p:txBody>
          <a:bodyPr anchorCtr="0" anchor="ctr" bIns="0" lIns="0" spcFirstLastPara="1" rIns="0" wrap="square" tIns="0">
            <a:noAutofit/>
          </a:bodyPr>
          <a:lstStyle/>
          <a:p>
            <a:pPr indent="-342900" lvl="0" marL="342900" marR="0" rtl="0" algn="l">
              <a:spcBef>
                <a:spcPts val="0"/>
              </a:spcBef>
              <a:spcAft>
                <a:spcPts val="0"/>
              </a:spcAft>
              <a:buClr>
                <a:srgbClr val="1A1A1A"/>
              </a:buClr>
              <a:buSzPts val="1300"/>
              <a:buFont typeface="Calibri"/>
              <a:buChar char="•"/>
            </a:pPr>
            <a:r>
              <a:rPr b="0" i="0" lang="en-US" sz="1300" u="none" cap="none" strike="noStrike">
                <a:solidFill>
                  <a:srgbClr val="1A1A1A"/>
                </a:solidFill>
                <a:latin typeface="Calibri"/>
                <a:ea typeface="Calibri"/>
                <a:cs typeface="Calibri"/>
                <a:sym typeface="Calibri"/>
              </a:rPr>
              <a:t>The Dao that can be named is not the eternal Dao</a:t>
            </a:r>
            <a:endParaRPr b="0" i="0" sz="1300" u="none" cap="none" strike="noStrike">
              <a:solidFill>
                <a:schemeClr val="dk1"/>
              </a:solidFill>
              <a:latin typeface="Calibri"/>
              <a:ea typeface="Calibri"/>
              <a:cs typeface="Calibri"/>
              <a:sym typeface="Calibri"/>
            </a:endParaRPr>
          </a:p>
          <a:p>
            <a:pPr indent="-342900" lvl="0" marL="342900" marR="0" rtl="0" algn="l">
              <a:spcBef>
                <a:spcPts val="700"/>
              </a:spcBef>
              <a:spcAft>
                <a:spcPts val="0"/>
              </a:spcAft>
              <a:buClr>
                <a:srgbClr val="1A1A1A"/>
              </a:buClr>
              <a:buSzPts val="1300"/>
              <a:buFont typeface="Calibri"/>
              <a:buChar char="•"/>
            </a:pPr>
            <a:r>
              <a:rPr b="0" i="0" lang="en-US" sz="1300" u="none" cap="none" strike="noStrike">
                <a:solidFill>
                  <a:srgbClr val="1A1A1A"/>
                </a:solidFill>
                <a:latin typeface="Calibri"/>
                <a:ea typeface="Calibri"/>
                <a:cs typeface="Calibri"/>
                <a:sym typeface="Calibri"/>
              </a:rPr>
              <a:t>Wu wei — effortless action</a:t>
            </a:r>
            <a:endParaRPr b="0" i="0" sz="1300" u="none" cap="none" strike="noStrike">
              <a:solidFill>
                <a:schemeClr val="dk1"/>
              </a:solidFill>
              <a:latin typeface="Calibri"/>
              <a:ea typeface="Calibri"/>
              <a:cs typeface="Calibri"/>
              <a:sym typeface="Calibri"/>
            </a:endParaRPr>
          </a:p>
          <a:p>
            <a:pPr indent="-342900" lvl="0" marL="342900" marR="0" rtl="0" algn="l">
              <a:spcBef>
                <a:spcPts val="700"/>
              </a:spcBef>
              <a:spcAft>
                <a:spcPts val="0"/>
              </a:spcAft>
              <a:buClr>
                <a:srgbClr val="1A1A1A"/>
              </a:buClr>
              <a:buSzPts val="1300"/>
              <a:buFont typeface="Calibri"/>
              <a:buChar char="•"/>
            </a:pPr>
            <a:r>
              <a:rPr b="0" i="0" lang="en-US" sz="1300" u="none" cap="none" strike="noStrike">
                <a:solidFill>
                  <a:srgbClr val="1A1A1A"/>
                </a:solidFill>
                <a:latin typeface="Calibri"/>
                <a:ea typeface="Calibri"/>
                <a:cs typeface="Calibri"/>
                <a:sym typeface="Calibri"/>
              </a:rPr>
              <a:t>The power of the soft and the low</a:t>
            </a:r>
            <a:endParaRPr b="0" i="0" sz="1300" u="none" cap="none" strike="noStrike">
              <a:solidFill>
                <a:schemeClr val="dk1"/>
              </a:solidFill>
              <a:latin typeface="Calibri"/>
              <a:ea typeface="Calibri"/>
              <a:cs typeface="Calibri"/>
              <a:sym typeface="Calibri"/>
            </a:endParaRPr>
          </a:p>
        </p:txBody>
      </p:sp>
      <p:sp>
        <p:nvSpPr>
          <p:cNvPr id="162" name="Google Shape;162;p6"/>
          <p:cNvSpPr/>
          <p:nvPr/>
        </p:nvSpPr>
        <p:spPr>
          <a:xfrm>
            <a:off x="7589520" y="1965960"/>
            <a:ext cx="3977640" cy="2560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6666"/>
              </a:buClr>
              <a:buSzPts val="900"/>
              <a:buFont typeface="Calibri"/>
              <a:buNone/>
            </a:pPr>
            <a:r>
              <a:rPr b="1" i="0" lang="en-US" sz="900" u="none" cap="none" strike="noStrike">
                <a:solidFill>
                  <a:srgbClr val="666666"/>
                </a:solidFill>
                <a:latin typeface="Calibri"/>
                <a:ea typeface="Calibri"/>
                <a:cs typeface="Calibri"/>
                <a:sym typeface="Calibri"/>
              </a:rPr>
              <a:t>THE QUESTION YOU’D WRESTLE WITH</a:t>
            </a:r>
            <a:endParaRPr b="0" i="0" sz="900" u="none" cap="none" strike="noStrike">
              <a:solidFill>
                <a:schemeClr val="dk1"/>
              </a:solidFill>
              <a:latin typeface="Calibri"/>
              <a:ea typeface="Calibri"/>
              <a:cs typeface="Calibri"/>
              <a:sym typeface="Calibri"/>
            </a:endParaRPr>
          </a:p>
        </p:txBody>
      </p:sp>
      <p:sp>
        <p:nvSpPr>
          <p:cNvPr id="163" name="Google Shape;163;p6"/>
          <p:cNvSpPr/>
          <p:nvPr/>
        </p:nvSpPr>
        <p:spPr>
          <a:xfrm>
            <a:off x="7589520" y="2240280"/>
            <a:ext cx="3977640" cy="914400"/>
          </a:xfrm>
          <a:prstGeom prst="rect">
            <a:avLst/>
          </a:prstGeom>
          <a:noFill/>
          <a:ln>
            <a:noFill/>
          </a:ln>
        </p:spPr>
        <p:txBody>
          <a:bodyPr anchorCtr="0" anchor="ctr" bIns="0" lIns="0" spcFirstLastPara="1" rIns="0" wrap="square" tIns="0">
            <a:noAutofit/>
          </a:bodyPr>
          <a:lstStyle/>
          <a:p>
            <a:pPr indent="0" lvl="0" marL="0" marR="0" rtl="0" algn="l">
              <a:lnSpc>
                <a:spcPct val="131034"/>
              </a:lnSpc>
              <a:spcBef>
                <a:spcPts val="0"/>
              </a:spcBef>
              <a:spcAft>
                <a:spcPts val="0"/>
              </a:spcAft>
              <a:buClr>
                <a:srgbClr val="3E7C59"/>
              </a:buClr>
              <a:buSzPts val="1450"/>
              <a:buFont typeface="Cambria"/>
              <a:buNone/>
            </a:pPr>
            <a:r>
              <a:rPr b="1" i="0" lang="en-US" sz="1450" u="none" cap="none" strike="noStrike">
                <a:solidFill>
                  <a:srgbClr val="3E7C59"/>
                </a:solidFill>
                <a:latin typeface="Cambria"/>
                <a:ea typeface="Cambria"/>
                <a:cs typeface="Cambria"/>
                <a:sym typeface="Cambria"/>
              </a:rPr>
              <a:t>Can all knowledge be expressed in words or symbols?</a:t>
            </a:r>
            <a:endParaRPr b="0" i="0" sz="1450" u="none" cap="none" strike="noStrike">
              <a:solidFill>
                <a:schemeClr val="dk1"/>
              </a:solidFill>
              <a:latin typeface="Calibri"/>
              <a:ea typeface="Calibri"/>
              <a:cs typeface="Calibri"/>
              <a:sym typeface="Calibri"/>
            </a:endParaRPr>
          </a:p>
        </p:txBody>
      </p:sp>
      <p:sp>
        <p:nvSpPr>
          <p:cNvPr id="164" name="Google Shape;164;p6"/>
          <p:cNvSpPr/>
          <p:nvPr/>
        </p:nvSpPr>
        <p:spPr>
          <a:xfrm>
            <a:off x="7589520" y="3291840"/>
            <a:ext cx="397764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6666"/>
              </a:buClr>
              <a:buSzPts val="900"/>
              <a:buFont typeface="Calibri"/>
              <a:buNone/>
            </a:pPr>
            <a:r>
              <a:rPr b="0" i="0" lang="en-US" sz="900" u="none" cap="none" strike="noStrike">
                <a:solidFill>
                  <a:srgbClr val="666666"/>
                </a:solidFill>
                <a:latin typeface="Calibri"/>
                <a:ea typeface="Calibri"/>
                <a:cs typeface="Calibri"/>
                <a:sym typeface="Calibri"/>
              </a:rPr>
              <a:t>Language · Scope  ·  The Knower · Scope</a:t>
            </a:r>
            <a:endParaRPr b="0" i="0" sz="900" u="none" cap="none" strike="noStrike">
              <a:solidFill>
                <a:schemeClr val="dk1"/>
              </a:solidFill>
              <a:latin typeface="Calibri"/>
              <a:ea typeface="Calibri"/>
              <a:cs typeface="Calibri"/>
              <a:sym typeface="Calibri"/>
            </a:endParaRPr>
          </a:p>
        </p:txBody>
      </p:sp>
      <p:sp>
        <p:nvSpPr>
          <p:cNvPr id="165" name="Google Shape;165;p6"/>
          <p:cNvSpPr/>
          <p:nvPr/>
        </p:nvSpPr>
        <p:spPr>
          <a:xfrm>
            <a:off x="3154680" y="4114800"/>
            <a:ext cx="8412480" cy="1572768"/>
          </a:xfrm>
          <a:prstGeom prst="rect">
            <a:avLst/>
          </a:prstGeom>
          <a:solidFill>
            <a:srgbClr val="F4F2E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 name="Google Shape;166;p6"/>
          <p:cNvSpPr/>
          <p:nvPr/>
        </p:nvSpPr>
        <p:spPr>
          <a:xfrm>
            <a:off x="3401568" y="4224528"/>
            <a:ext cx="7955280" cy="914400"/>
          </a:xfrm>
          <a:prstGeom prst="rect">
            <a:avLst/>
          </a:prstGeom>
          <a:noFill/>
          <a:ln>
            <a:noFill/>
          </a:ln>
        </p:spPr>
        <p:txBody>
          <a:bodyPr anchorCtr="0" anchor="t" bIns="0" lIns="0" spcFirstLastPara="1" rIns="0" wrap="square" tIns="0">
            <a:noAutofit/>
          </a:bodyPr>
          <a:lstStyle/>
          <a:p>
            <a:pPr indent="0" lvl="0" marL="0" marR="0" rtl="0" algn="l">
              <a:lnSpc>
                <a:spcPct val="135714"/>
              </a:lnSpc>
              <a:spcBef>
                <a:spcPts val="0"/>
              </a:spcBef>
              <a:spcAft>
                <a:spcPts val="0"/>
              </a:spcAft>
              <a:buClr>
                <a:srgbClr val="1A1A1A"/>
              </a:buClr>
              <a:buSzPts val="1400"/>
              <a:buFont typeface="Cambria"/>
              <a:buNone/>
            </a:pPr>
            <a:r>
              <a:rPr b="0" i="1" lang="en-US" sz="1400" u="none" cap="none" strike="noStrike">
                <a:solidFill>
                  <a:srgbClr val="1A1A1A"/>
                </a:solidFill>
                <a:latin typeface="Cambria"/>
                <a:ea typeface="Cambria"/>
                <a:cs typeface="Cambria"/>
                <a:sym typeface="Cambria"/>
              </a:rPr>
              <a:t>“The Tao that can be told is not the eternal Tao; the name that can be named is not the eternal name.”</a:t>
            </a:r>
            <a:endParaRPr b="0" i="0" sz="1400" u="none" cap="none" strike="noStrike">
              <a:solidFill>
                <a:schemeClr val="dk1"/>
              </a:solidFill>
              <a:latin typeface="Calibri"/>
              <a:ea typeface="Calibri"/>
              <a:cs typeface="Calibri"/>
              <a:sym typeface="Calibri"/>
            </a:endParaRPr>
          </a:p>
        </p:txBody>
      </p:sp>
      <p:sp>
        <p:nvSpPr>
          <p:cNvPr id="167" name="Google Shape;167;p6"/>
          <p:cNvSpPr/>
          <p:nvPr/>
        </p:nvSpPr>
        <p:spPr>
          <a:xfrm>
            <a:off x="3401568" y="5285232"/>
            <a:ext cx="795528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6666"/>
              </a:buClr>
              <a:buSzPts val="900"/>
              <a:buFont typeface="Calibri"/>
              <a:buNone/>
            </a:pPr>
            <a:r>
              <a:rPr b="0" i="0" lang="en-US" sz="900" u="none" cap="none" strike="noStrike">
                <a:solidFill>
                  <a:srgbClr val="666666"/>
                </a:solidFill>
                <a:latin typeface="Calibri"/>
                <a:ea typeface="Calibri"/>
                <a:cs typeface="Calibri"/>
                <a:sym typeface="Calibri"/>
              </a:rPr>
              <a:t>Tao Te Ching, ch. 1 (trans. James Legge)</a:t>
            </a:r>
            <a:endParaRPr b="0" i="0" sz="900" u="none" cap="none" strike="noStrike">
              <a:solidFill>
                <a:schemeClr val="dk1"/>
              </a:solidFill>
              <a:latin typeface="Calibri"/>
              <a:ea typeface="Calibri"/>
              <a:cs typeface="Calibri"/>
              <a:sym typeface="Calibri"/>
            </a:endParaRPr>
          </a:p>
        </p:txBody>
      </p:sp>
      <p:sp>
        <p:nvSpPr>
          <p:cNvPr id="168" name="Google Shape;168;p6"/>
          <p:cNvSpPr/>
          <p:nvPr/>
        </p:nvSpPr>
        <p:spPr>
          <a:xfrm>
            <a:off x="10607040" y="6144768"/>
            <a:ext cx="1005840" cy="274320"/>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666666"/>
              </a:buClr>
              <a:buSzPts val="900"/>
              <a:buFont typeface="Calibri"/>
              <a:buNone/>
            </a:pPr>
            <a:r>
              <a:rPr b="0" i="0" lang="en-US" sz="900" u="none" cap="none" strike="noStrike">
                <a:solidFill>
                  <a:srgbClr val="666666"/>
                </a:solidFill>
                <a:latin typeface="Calibri"/>
                <a:ea typeface="Calibri"/>
                <a:cs typeface="Calibri"/>
                <a:sym typeface="Calibri"/>
              </a:rPr>
              <a:t>1 of 42</a:t>
            </a:r>
            <a:endParaRPr b="0" i="0" sz="900" u="none" cap="none" strike="noStrike">
              <a:solidFill>
                <a:schemeClr val="dk1"/>
              </a:solidFill>
              <a:latin typeface="Calibri"/>
              <a:ea typeface="Calibri"/>
              <a:cs typeface="Calibri"/>
              <a:sym typeface="Calibri"/>
            </a:endParaRPr>
          </a:p>
        </p:txBody>
      </p:sp>
      <p:sp>
        <p:nvSpPr>
          <p:cNvPr id="169" name="Google Shape;169;p6"/>
          <p:cNvSpPr/>
          <p:nvPr/>
        </p:nvSpPr>
        <p:spPr>
          <a:xfrm>
            <a:off x="457200" y="6144768"/>
            <a:ext cx="365760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6666"/>
              </a:buClr>
              <a:buSzPts val="900"/>
              <a:buFont typeface="Calibri"/>
              <a:buNone/>
            </a:pPr>
            <a:r>
              <a:rPr b="0" i="0" lang="en-US" sz="900" u="none" cap="none" strike="noStrike">
                <a:solidFill>
                  <a:srgbClr val="666666"/>
                </a:solidFill>
                <a:latin typeface="Calibri"/>
                <a:ea typeface="Calibri"/>
                <a:cs typeface="Calibri"/>
                <a:sym typeface="Calibri"/>
              </a:rPr>
              <a:t>Pillars of Western Thought</a:t>
            </a:r>
            <a:endParaRPr b="0" i="0" sz="900" u="none" cap="none" strike="noStrike">
              <a:solidFill>
                <a:schemeClr val="dk1"/>
              </a:solidFill>
              <a:latin typeface="Calibri"/>
              <a:ea typeface="Calibri"/>
              <a:cs typeface="Calibri"/>
              <a:sym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74" name="Shape 174"/>
        <p:cNvGrpSpPr/>
        <p:nvPr/>
      </p:nvGrpSpPr>
      <p:grpSpPr>
        <a:xfrm>
          <a:off x="0" y="0"/>
          <a:ext cx="0" cy="0"/>
          <a:chOff x="0" y="0"/>
          <a:chExt cx="0" cy="0"/>
        </a:xfrm>
      </p:grpSpPr>
      <p:sp>
        <p:nvSpPr>
          <p:cNvPr id="175" name="Google Shape;175;p7"/>
          <p:cNvSpPr/>
          <p:nvPr/>
        </p:nvSpPr>
        <p:spPr>
          <a:xfrm>
            <a:off x="685800" y="868680"/>
            <a:ext cx="1554480" cy="1554480"/>
          </a:xfrm>
          <a:prstGeom prst="ellipse">
            <a:avLst/>
          </a:prstGeom>
          <a:solidFill>
            <a:srgbClr val="3E7C5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 name="Google Shape;176;p7"/>
          <p:cNvSpPr/>
          <p:nvPr/>
        </p:nvSpPr>
        <p:spPr>
          <a:xfrm>
            <a:off x="685800" y="868680"/>
            <a:ext cx="1554480" cy="155448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6000"/>
              <a:buFont typeface="Cambria"/>
              <a:buNone/>
            </a:pPr>
            <a:r>
              <a:rPr b="1" i="0" lang="en-US" sz="6000" u="none" cap="none" strike="noStrike">
                <a:solidFill>
                  <a:srgbClr val="FFFFFF"/>
                </a:solidFill>
                <a:latin typeface="Cambria"/>
                <a:ea typeface="Cambria"/>
                <a:cs typeface="Cambria"/>
                <a:sym typeface="Cambria"/>
              </a:rPr>
              <a:t>C</a:t>
            </a:r>
            <a:endParaRPr b="0" i="0" sz="6000" u="none" cap="none" strike="noStrike">
              <a:solidFill>
                <a:schemeClr val="dk1"/>
              </a:solidFill>
              <a:latin typeface="Calibri"/>
              <a:ea typeface="Calibri"/>
              <a:cs typeface="Calibri"/>
              <a:sym typeface="Calibri"/>
            </a:endParaRPr>
          </a:p>
        </p:txBody>
      </p:sp>
      <p:sp>
        <p:nvSpPr>
          <p:cNvPr id="177" name="Google Shape;177;p7"/>
          <p:cNvSpPr/>
          <p:nvPr/>
        </p:nvSpPr>
        <p:spPr>
          <a:xfrm>
            <a:off x="457200" y="2542032"/>
            <a:ext cx="2011680" cy="4572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3E7C59"/>
              </a:buClr>
              <a:buSzPts val="950"/>
              <a:buFont typeface="Calibri"/>
              <a:buNone/>
            </a:pPr>
            <a:r>
              <a:rPr b="1" i="0" lang="en-US" sz="950" u="none" cap="none" strike="noStrike">
                <a:solidFill>
                  <a:srgbClr val="3E7C59"/>
                </a:solidFill>
                <a:latin typeface="Calibri"/>
                <a:ea typeface="Calibri"/>
                <a:cs typeface="Calibri"/>
                <a:sym typeface="Calibri"/>
              </a:rPr>
              <a:t>EASTERN COUNTERPOINT</a:t>
            </a:r>
            <a:endParaRPr b="0" i="0" sz="950" u="none" cap="none" strike="noStrike">
              <a:solidFill>
                <a:schemeClr val="dk1"/>
              </a:solidFill>
              <a:latin typeface="Calibri"/>
              <a:ea typeface="Calibri"/>
              <a:cs typeface="Calibri"/>
              <a:sym typeface="Calibri"/>
            </a:endParaRPr>
          </a:p>
        </p:txBody>
      </p:sp>
      <p:sp>
        <p:nvSpPr>
          <p:cNvPr id="178" name="Google Shape;178;p7"/>
          <p:cNvSpPr/>
          <p:nvPr/>
        </p:nvSpPr>
        <p:spPr>
          <a:xfrm>
            <a:off x="457200" y="2907792"/>
            <a:ext cx="2011680" cy="27432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666666"/>
              </a:buClr>
              <a:buSzPts val="1100"/>
              <a:buFont typeface="Calibri"/>
              <a:buNone/>
            </a:pPr>
            <a:r>
              <a:rPr b="0" i="0" lang="en-US" sz="1100" u="none" cap="none" strike="noStrike">
                <a:solidFill>
                  <a:srgbClr val="666666"/>
                </a:solidFill>
                <a:latin typeface="Calibri"/>
                <a:ea typeface="Calibri"/>
                <a:cs typeface="Calibri"/>
                <a:sym typeface="Calibri"/>
              </a:rPr>
              <a:t>551 – 479 BCE</a:t>
            </a:r>
            <a:endParaRPr b="0" i="0" sz="1100" u="none" cap="none" strike="noStrike">
              <a:solidFill>
                <a:schemeClr val="dk1"/>
              </a:solidFill>
              <a:latin typeface="Calibri"/>
              <a:ea typeface="Calibri"/>
              <a:cs typeface="Calibri"/>
              <a:sym typeface="Calibri"/>
            </a:endParaRPr>
          </a:p>
        </p:txBody>
      </p:sp>
      <p:sp>
        <p:nvSpPr>
          <p:cNvPr id="179" name="Google Shape;179;p7"/>
          <p:cNvSpPr/>
          <p:nvPr/>
        </p:nvSpPr>
        <p:spPr>
          <a:xfrm>
            <a:off x="457200" y="3794760"/>
            <a:ext cx="2011680" cy="256032"/>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666666"/>
              </a:buClr>
              <a:buSzPts val="850"/>
              <a:buFont typeface="Calibri"/>
              <a:buNone/>
            </a:pPr>
            <a:r>
              <a:rPr b="1" i="0" lang="en-US" sz="850" u="none" cap="none" strike="noStrike">
                <a:solidFill>
                  <a:srgbClr val="666666"/>
                </a:solidFill>
                <a:latin typeface="Calibri"/>
                <a:ea typeface="Calibri"/>
                <a:cs typeface="Calibri"/>
                <a:sym typeface="Calibri"/>
              </a:rPr>
              <a:t>YOU’D ARGUE WITH</a:t>
            </a:r>
            <a:endParaRPr b="0" i="0" sz="850" u="none" cap="none" strike="noStrike">
              <a:solidFill>
                <a:schemeClr val="dk1"/>
              </a:solidFill>
              <a:latin typeface="Calibri"/>
              <a:ea typeface="Calibri"/>
              <a:cs typeface="Calibri"/>
              <a:sym typeface="Calibri"/>
            </a:endParaRPr>
          </a:p>
        </p:txBody>
      </p:sp>
      <p:sp>
        <p:nvSpPr>
          <p:cNvPr id="180" name="Google Shape;180;p7"/>
          <p:cNvSpPr/>
          <p:nvPr/>
        </p:nvSpPr>
        <p:spPr>
          <a:xfrm>
            <a:off x="457200" y="4069080"/>
            <a:ext cx="2011680" cy="1463040"/>
          </a:xfrm>
          <a:prstGeom prst="rect">
            <a:avLst/>
          </a:prstGeom>
          <a:noFill/>
          <a:ln>
            <a:noFill/>
          </a:ln>
        </p:spPr>
        <p:txBody>
          <a:bodyPr anchorCtr="0" anchor="ctr" bIns="0" lIns="0" spcFirstLastPara="1" rIns="0" wrap="square" tIns="0">
            <a:noAutofit/>
          </a:bodyPr>
          <a:lstStyle/>
          <a:p>
            <a:pPr indent="0" lvl="0" marL="0" marR="0" rtl="0" algn="ctr">
              <a:lnSpc>
                <a:spcPct val="142857"/>
              </a:lnSpc>
              <a:spcBef>
                <a:spcPts val="0"/>
              </a:spcBef>
              <a:spcAft>
                <a:spcPts val="0"/>
              </a:spcAft>
              <a:buClr>
                <a:srgbClr val="1A1A1A"/>
              </a:buClr>
              <a:buSzPts val="1050"/>
              <a:buFont typeface="Calibri"/>
              <a:buNone/>
            </a:pPr>
            <a:r>
              <a:rPr b="0" i="0" lang="en-US" sz="1050" u="none" cap="none" strike="noStrike">
                <a:solidFill>
                  <a:srgbClr val="1A1A1A"/>
                </a:solidFill>
                <a:latin typeface="Calibri"/>
                <a:ea typeface="Calibri"/>
                <a:cs typeface="Calibri"/>
                <a:sym typeface="Calibri"/>
              </a:rPr>
              <a:t>Socrates</a:t>
            </a:r>
            <a:endParaRPr b="0" i="0" sz="1050" u="none" cap="none" strike="noStrike">
              <a:solidFill>
                <a:schemeClr val="dk1"/>
              </a:solidFill>
              <a:latin typeface="Calibri"/>
              <a:ea typeface="Calibri"/>
              <a:cs typeface="Calibri"/>
              <a:sym typeface="Calibri"/>
            </a:endParaRPr>
          </a:p>
          <a:p>
            <a:pPr indent="0" lvl="0" marL="0" marR="0" rtl="0" algn="ctr">
              <a:lnSpc>
                <a:spcPct val="142857"/>
              </a:lnSpc>
              <a:spcBef>
                <a:spcPts val="0"/>
              </a:spcBef>
              <a:spcAft>
                <a:spcPts val="0"/>
              </a:spcAft>
              <a:buClr>
                <a:srgbClr val="1A1A1A"/>
              </a:buClr>
              <a:buSzPts val="1050"/>
              <a:buFont typeface="Calibri"/>
              <a:buNone/>
            </a:pPr>
            <a:r>
              <a:rPr b="0" i="0" lang="en-US" sz="1050" u="none" cap="none" strike="noStrike">
                <a:solidFill>
                  <a:srgbClr val="1A1A1A"/>
                </a:solidFill>
                <a:latin typeface="Calibri"/>
                <a:ea typeface="Calibri"/>
                <a:cs typeface="Calibri"/>
                <a:sym typeface="Calibri"/>
              </a:rPr>
              <a:t>Aristotle</a:t>
            </a:r>
            <a:endParaRPr b="0" i="0" sz="1050" u="none" cap="none" strike="noStrike">
              <a:solidFill>
                <a:schemeClr val="dk1"/>
              </a:solidFill>
              <a:latin typeface="Calibri"/>
              <a:ea typeface="Calibri"/>
              <a:cs typeface="Calibri"/>
              <a:sym typeface="Calibri"/>
            </a:endParaRPr>
          </a:p>
          <a:p>
            <a:pPr indent="0" lvl="0" marL="0" marR="0" rtl="0" algn="ctr">
              <a:lnSpc>
                <a:spcPct val="142857"/>
              </a:lnSpc>
              <a:spcBef>
                <a:spcPts val="0"/>
              </a:spcBef>
              <a:spcAft>
                <a:spcPts val="0"/>
              </a:spcAft>
              <a:buClr>
                <a:srgbClr val="1A1A1A"/>
              </a:buClr>
              <a:buSzPts val="1050"/>
              <a:buFont typeface="Calibri"/>
              <a:buNone/>
            </a:pPr>
            <a:r>
              <a:rPr b="0" i="0" lang="en-US" sz="1050" u="none" cap="none" strike="noStrike">
                <a:solidFill>
                  <a:srgbClr val="1A1A1A"/>
                </a:solidFill>
                <a:latin typeface="Calibri"/>
                <a:ea typeface="Calibri"/>
                <a:cs typeface="Calibri"/>
                <a:sym typeface="Calibri"/>
              </a:rPr>
              <a:t>Michel Foucault</a:t>
            </a:r>
            <a:endParaRPr b="0" i="0" sz="1050" u="none" cap="none" strike="noStrike">
              <a:solidFill>
                <a:schemeClr val="dk1"/>
              </a:solidFill>
              <a:latin typeface="Calibri"/>
              <a:ea typeface="Calibri"/>
              <a:cs typeface="Calibri"/>
              <a:sym typeface="Calibri"/>
            </a:endParaRPr>
          </a:p>
        </p:txBody>
      </p:sp>
      <p:cxnSp>
        <p:nvCxnSpPr>
          <p:cNvPr id="181" name="Google Shape;181;p7"/>
          <p:cNvCxnSpPr/>
          <p:nvPr/>
        </p:nvCxnSpPr>
        <p:spPr>
          <a:xfrm>
            <a:off x="2788920" y="868680"/>
            <a:ext cx="0" cy="5120640"/>
          </a:xfrm>
          <a:prstGeom prst="straightConnector1">
            <a:avLst/>
          </a:prstGeom>
          <a:noFill/>
          <a:ln cap="flat" cmpd="sng" w="9525">
            <a:solidFill>
              <a:srgbClr val="D8D4CE"/>
            </a:solidFill>
            <a:prstDash val="solid"/>
            <a:round/>
            <a:headEnd len="sm" w="sm" type="none"/>
            <a:tailEnd len="sm" w="sm" type="none"/>
          </a:ln>
        </p:spPr>
      </p:cxnSp>
      <p:sp>
        <p:nvSpPr>
          <p:cNvPr id="182" name="Google Shape;182;p7"/>
          <p:cNvSpPr/>
          <p:nvPr/>
        </p:nvSpPr>
        <p:spPr>
          <a:xfrm>
            <a:off x="3154680" y="713232"/>
            <a:ext cx="8412480" cy="65836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A1A1A"/>
              </a:buClr>
              <a:buSzPts val="3800"/>
              <a:buFont typeface="Cambria"/>
              <a:buNone/>
            </a:pPr>
            <a:r>
              <a:rPr b="1" i="0" lang="en-US" sz="3800" u="none" cap="none" strike="noStrike">
                <a:solidFill>
                  <a:srgbClr val="1A1A1A"/>
                </a:solidFill>
                <a:latin typeface="Cambria"/>
                <a:ea typeface="Cambria"/>
                <a:cs typeface="Cambria"/>
                <a:sym typeface="Cambria"/>
              </a:rPr>
              <a:t>Confucius</a:t>
            </a:r>
            <a:endParaRPr b="0" i="0" sz="3800" u="none" cap="none" strike="noStrike">
              <a:solidFill>
                <a:schemeClr val="dk1"/>
              </a:solidFill>
              <a:latin typeface="Calibri"/>
              <a:ea typeface="Calibri"/>
              <a:cs typeface="Calibri"/>
              <a:sym typeface="Calibri"/>
            </a:endParaRPr>
          </a:p>
        </p:txBody>
      </p:sp>
      <p:sp>
        <p:nvSpPr>
          <p:cNvPr id="183" name="Google Shape;183;p7"/>
          <p:cNvSpPr/>
          <p:nvPr/>
        </p:nvSpPr>
        <p:spPr>
          <a:xfrm>
            <a:off x="3154680" y="1389888"/>
            <a:ext cx="8412480" cy="3657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6666"/>
              </a:buClr>
              <a:buSzPts val="1700"/>
              <a:buFont typeface="Cambria"/>
              <a:buNone/>
            </a:pPr>
            <a:r>
              <a:rPr b="0" i="1" lang="en-US" sz="1700" u="none" cap="none" strike="noStrike">
                <a:solidFill>
                  <a:srgbClr val="666666"/>
                </a:solidFill>
                <a:latin typeface="Cambria"/>
                <a:ea typeface="Cambria"/>
                <a:cs typeface="Cambria"/>
                <a:sym typeface="Cambria"/>
              </a:rPr>
              <a:t>The teacher of ten thousand generations</a:t>
            </a:r>
            <a:endParaRPr b="0" i="0" sz="1700" u="none" cap="none" strike="noStrike">
              <a:solidFill>
                <a:schemeClr val="dk1"/>
              </a:solidFill>
              <a:latin typeface="Calibri"/>
              <a:ea typeface="Calibri"/>
              <a:cs typeface="Calibri"/>
              <a:sym typeface="Calibri"/>
            </a:endParaRPr>
          </a:p>
        </p:txBody>
      </p:sp>
      <p:sp>
        <p:nvSpPr>
          <p:cNvPr id="184" name="Google Shape;184;p7"/>
          <p:cNvSpPr/>
          <p:nvPr/>
        </p:nvSpPr>
        <p:spPr>
          <a:xfrm>
            <a:off x="3154680" y="1965960"/>
            <a:ext cx="4114800" cy="2560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6666"/>
              </a:buClr>
              <a:buSzPts val="900"/>
              <a:buFont typeface="Calibri"/>
              <a:buNone/>
            </a:pPr>
            <a:r>
              <a:rPr b="1" i="0" lang="en-US" sz="900" u="none" cap="none" strike="noStrike">
                <a:solidFill>
                  <a:srgbClr val="666666"/>
                </a:solidFill>
                <a:latin typeface="Calibri"/>
                <a:ea typeface="Calibri"/>
                <a:cs typeface="Calibri"/>
                <a:sym typeface="Calibri"/>
              </a:rPr>
              <a:t>WHAT YOU’D MASTER</a:t>
            </a:r>
            <a:endParaRPr b="0" i="0" sz="900" u="none" cap="none" strike="noStrike">
              <a:solidFill>
                <a:schemeClr val="dk1"/>
              </a:solidFill>
              <a:latin typeface="Calibri"/>
              <a:ea typeface="Calibri"/>
              <a:cs typeface="Calibri"/>
              <a:sym typeface="Calibri"/>
            </a:endParaRPr>
          </a:p>
        </p:txBody>
      </p:sp>
      <p:sp>
        <p:nvSpPr>
          <p:cNvPr id="185" name="Google Shape;185;p7"/>
          <p:cNvSpPr/>
          <p:nvPr/>
        </p:nvSpPr>
        <p:spPr>
          <a:xfrm>
            <a:off x="3154680" y="2240280"/>
            <a:ext cx="4114800" cy="1691640"/>
          </a:xfrm>
          <a:prstGeom prst="rect">
            <a:avLst/>
          </a:prstGeom>
          <a:noFill/>
          <a:ln>
            <a:noFill/>
          </a:ln>
        </p:spPr>
        <p:txBody>
          <a:bodyPr anchorCtr="0" anchor="ctr" bIns="0" lIns="0" spcFirstLastPara="1" rIns="0" wrap="square" tIns="0">
            <a:noAutofit/>
          </a:bodyPr>
          <a:lstStyle/>
          <a:p>
            <a:pPr indent="-342900" lvl="0" marL="342900" marR="0" rtl="0" algn="l">
              <a:spcBef>
                <a:spcPts val="0"/>
              </a:spcBef>
              <a:spcAft>
                <a:spcPts val="0"/>
              </a:spcAft>
              <a:buClr>
                <a:srgbClr val="1A1A1A"/>
              </a:buClr>
              <a:buSzPts val="1300"/>
              <a:buFont typeface="Calibri"/>
              <a:buChar char="•"/>
            </a:pPr>
            <a:r>
              <a:rPr b="0" i="0" lang="en-US" sz="1300" u="none" cap="none" strike="noStrike">
                <a:solidFill>
                  <a:srgbClr val="1A1A1A"/>
                </a:solidFill>
                <a:latin typeface="Calibri"/>
                <a:ea typeface="Calibri"/>
                <a:cs typeface="Calibri"/>
                <a:sym typeface="Calibri"/>
              </a:rPr>
              <a:t>Knowledge as self-cultivation</a:t>
            </a:r>
            <a:endParaRPr b="0" i="0" sz="1300" u="none" cap="none" strike="noStrike">
              <a:solidFill>
                <a:schemeClr val="dk1"/>
              </a:solidFill>
              <a:latin typeface="Calibri"/>
              <a:ea typeface="Calibri"/>
              <a:cs typeface="Calibri"/>
              <a:sym typeface="Calibri"/>
            </a:endParaRPr>
          </a:p>
          <a:p>
            <a:pPr indent="-342900" lvl="0" marL="342900" marR="0" rtl="0" algn="l">
              <a:spcBef>
                <a:spcPts val="700"/>
              </a:spcBef>
              <a:spcAft>
                <a:spcPts val="0"/>
              </a:spcAft>
              <a:buClr>
                <a:srgbClr val="1A1A1A"/>
              </a:buClr>
              <a:buSzPts val="1300"/>
              <a:buFont typeface="Calibri"/>
              <a:buChar char="•"/>
            </a:pPr>
            <a:r>
              <a:rPr b="0" i="0" lang="en-US" sz="1300" u="none" cap="none" strike="noStrike">
                <a:solidFill>
                  <a:srgbClr val="1A1A1A"/>
                </a:solidFill>
                <a:latin typeface="Calibri"/>
                <a:ea typeface="Calibri"/>
                <a:cs typeface="Calibri"/>
                <a:sym typeface="Calibri"/>
              </a:rPr>
              <a:t>Ren and li — humaneness through ritual</a:t>
            </a:r>
            <a:endParaRPr b="0" i="0" sz="1300" u="none" cap="none" strike="noStrike">
              <a:solidFill>
                <a:schemeClr val="dk1"/>
              </a:solidFill>
              <a:latin typeface="Calibri"/>
              <a:ea typeface="Calibri"/>
              <a:cs typeface="Calibri"/>
              <a:sym typeface="Calibri"/>
            </a:endParaRPr>
          </a:p>
          <a:p>
            <a:pPr indent="-342900" lvl="0" marL="342900" marR="0" rtl="0" algn="l">
              <a:spcBef>
                <a:spcPts val="700"/>
              </a:spcBef>
              <a:spcAft>
                <a:spcPts val="0"/>
              </a:spcAft>
              <a:buClr>
                <a:srgbClr val="1A1A1A"/>
              </a:buClr>
              <a:buSzPts val="1300"/>
              <a:buFont typeface="Calibri"/>
              <a:buChar char="•"/>
            </a:pPr>
            <a:r>
              <a:rPr b="0" i="0" lang="en-US" sz="1300" u="none" cap="none" strike="noStrike">
                <a:solidFill>
                  <a:srgbClr val="1A1A1A"/>
                </a:solidFill>
                <a:latin typeface="Calibri"/>
                <a:ea typeface="Calibri"/>
                <a:cs typeface="Calibri"/>
                <a:sym typeface="Calibri"/>
              </a:rPr>
              <a:t>The rectification of names</a:t>
            </a:r>
            <a:endParaRPr b="0" i="0" sz="1300" u="none" cap="none" strike="noStrike">
              <a:solidFill>
                <a:schemeClr val="dk1"/>
              </a:solidFill>
              <a:latin typeface="Calibri"/>
              <a:ea typeface="Calibri"/>
              <a:cs typeface="Calibri"/>
              <a:sym typeface="Calibri"/>
            </a:endParaRPr>
          </a:p>
          <a:p>
            <a:pPr indent="-342900" lvl="0" marL="342900" marR="0" rtl="0" algn="l">
              <a:spcBef>
                <a:spcPts val="700"/>
              </a:spcBef>
              <a:spcAft>
                <a:spcPts val="0"/>
              </a:spcAft>
              <a:buClr>
                <a:srgbClr val="1A1A1A"/>
              </a:buClr>
              <a:buSzPts val="1300"/>
              <a:buFont typeface="Calibri"/>
              <a:buChar char="•"/>
            </a:pPr>
            <a:r>
              <a:rPr b="0" i="0" lang="en-US" sz="1300" u="none" cap="none" strike="noStrike">
                <a:solidFill>
                  <a:srgbClr val="1A1A1A"/>
                </a:solidFill>
                <a:latin typeface="Calibri"/>
                <a:ea typeface="Calibri"/>
                <a:cs typeface="Calibri"/>
                <a:sym typeface="Calibri"/>
              </a:rPr>
              <a:t>Honest ignorance</a:t>
            </a:r>
            <a:endParaRPr b="0" i="0" sz="1300" u="none" cap="none" strike="noStrike">
              <a:solidFill>
                <a:schemeClr val="dk1"/>
              </a:solidFill>
              <a:latin typeface="Calibri"/>
              <a:ea typeface="Calibri"/>
              <a:cs typeface="Calibri"/>
              <a:sym typeface="Calibri"/>
            </a:endParaRPr>
          </a:p>
        </p:txBody>
      </p:sp>
      <p:sp>
        <p:nvSpPr>
          <p:cNvPr id="186" name="Google Shape;186;p7"/>
          <p:cNvSpPr/>
          <p:nvPr/>
        </p:nvSpPr>
        <p:spPr>
          <a:xfrm>
            <a:off x="7589520" y="1965960"/>
            <a:ext cx="3977640" cy="2560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6666"/>
              </a:buClr>
              <a:buSzPts val="900"/>
              <a:buFont typeface="Calibri"/>
              <a:buNone/>
            </a:pPr>
            <a:r>
              <a:rPr b="1" i="0" lang="en-US" sz="900" u="none" cap="none" strike="noStrike">
                <a:solidFill>
                  <a:srgbClr val="666666"/>
                </a:solidFill>
                <a:latin typeface="Calibri"/>
                <a:ea typeface="Calibri"/>
                <a:cs typeface="Calibri"/>
                <a:sym typeface="Calibri"/>
              </a:rPr>
              <a:t>THE QUESTION YOU’D WRESTLE WITH</a:t>
            </a:r>
            <a:endParaRPr b="0" i="0" sz="900" u="none" cap="none" strike="noStrike">
              <a:solidFill>
                <a:schemeClr val="dk1"/>
              </a:solidFill>
              <a:latin typeface="Calibri"/>
              <a:ea typeface="Calibri"/>
              <a:cs typeface="Calibri"/>
              <a:sym typeface="Calibri"/>
            </a:endParaRPr>
          </a:p>
        </p:txBody>
      </p:sp>
      <p:sp>
        <p:nvSpPr>
          <p:cNvPr id="187" name="Google Shape;187;p7"/>
          <p:cNvSpPr/>
          <p:nvPr/>
        </p:nvSpPr>
        <p:spPr>
          <a:xfrm>
            <a:off x="7589520" y="2240280"/>
            <a:ext cx="3977640" cy="914400"/>
          </a:xfrm>
          <a:prstGeom prst="rect">
            <a:avLst/>
          </a:prstGeom>
          <a:noFill/>
          <a:ln>
            <a:noFill/>
          </a:ln>
        </p:spPr>
        <p:txBody>
          <a:bodyPr anchorCtr="0" anchor="ctr" bIns="0" lIns="0" spcFirstLastPara="1" rIns="0" wrap="square" tIns="0">
            <a:noAutofit/>
          </a:bodyPr>
          <a:lstStyle/>
          <a:p>
            <a:pPr indent="0" lvl="0" marL="0" marR="0" rtl="0" algn="l">
              <a:lnSpc>
                <a:spcPct val="131034"/>
              </a:lnSpc>
              <a:spcBef>
                <a:spcPts val="0"/>
              </a:spcBef>
              <a:spcAft>
                <a:spcPts val="0"/>
              </a:spcAft>
              <a:buClr>
                <a:srgbClr val="3E7C59"/>
              </a:buClr>
              <a:buSzPts val="1450"/>
              <a:buFont typeface="Cambria"/>
              <a:buNone/>
            </a:pPr>
            <a:r>
              <a:rPr b="1" i="0" lang="en-US" sz="1450" u="none" cap="none" strike="noStrike">
                <a:solidFill>
                  <a:srgbClr val="3E7C59"/>
                </a:solidFill>
                <a:latin typeface="Cambria"/>
                <a:ea typeface="Cambria"/>
                <a:cs typeface="Cambria"/>
                <a:sym typeface="Cambria"/>
              </a:rPr>
              <a:t>How much of our knowledge depends on our interactions with other knowers?</a:t>
            </a:r>
            <a:endParaRPr b="0" i="0" sz="1450" u="none" cap="none" strike="noStrike">
              <a:solidFill>
                <a:schemeClr val="dk1"/>
              </a:solidFill>
              <a:latin typeface="Calibri"/>
              <a:ea typeface="Calibri"/>
              <a:cs typeface="Calibri"/>
              <a:sym typeface="Calibri"/>
            </a:endParaRPr>
          </a:p>
        </p:txBody>
      </p:sp>
      <p:sp>
        <p:nvSpPr>
          <p:cNvPr id="188" name="Google Shape;188;p7"/>
          <p:cNvSpPr/>
          <p:nvPr/>
        </p:nvSpPr>
        <p:spPr>
          <a:xfrm>
            <a:off x="7589520" y="3291840"/>
            <a:ext cx="397764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6666"/>
              </a:buClr>
              <a:buSzPts val="900"/>
              <a:buFont typeface="Calibri"/>
              <a:buNone/>
            </a:pPr>
            <a:r>
              <a:rPr b="0" i="0" lang="en-US" sz="900" u="none" cap="none" strike="noStrike">
                <a:solidFill>
                  <a:srgbClr val="666666"/>
                </a:solidFill>
                <a:latin typeface="Calibri"/>
                <a:ea typeface="Calibri"/>
                <a:cs typeface="Calibri"/>
                <a:sym typeface="Calibri"/>
              </a:rPr>
              <a:t>The Knower · Perspectives  ·  Language · Methods</a:t>
            </a:r>
            <a:endParaRPr b="0" i="0" sz="900" u="none" cap="none" strike="noStrike">
              <a:solidFill>
                <a:schemeClr val="dk1"/>
              </a:solidFill>
              <a:latin typeface="Calibri"/>
              <a:ea typeface="Calibri"/>
              <a:cs typeface="Calibri"/>
              <a:sym typeface="Calibri"/>
            </a:endParaRPr>
          </a:p>
        </p:txBody>
      </p:sp>
      <p:sp>
        <p:nvSpPr>
          <p:cNvPr id="189" name="Google Shape;189;p7"/>
          <p:cNvSpPr/>
          <p:nvPr/>
        </p:nvSpPr>
        <p:spPr>
          <a:xfrm>
            <a:off x="3154680" y="4114800"/>
            <a:ext cx="8412480" cy="1572768"/>
          </a:xfrm>
          <a:prstGeom prst="rect">
            <a:avLst/>
          </a:prstGeom>
          <a:solidFill>
            <a:srgbClr val="F4F2E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 name="Google Shape;190;p7"/>
          <p:cNvSpPr/>
          <p:nvPr/>
        </p:nvSpPr>
        <p:spPr>
          <a:xfrm>
            <a:off x="3401568" y="4224528"/>
            <a:ext cx="7955280" cy="914400"/>
          </a:xfrm>
          <a:prstGeom prst="rect">
            <a:avLst/>
          </a:prstGeom>
          <a:noFill/>
          <a:ln>
            <a:noFill/>
          </a:ln>
        </p:spPr>
        <p:txBody>
          <a:bodyPr anchorCtr="0" anchor="t" bIns="0" lIns="0" spcFirstLastPara="1" rIns="0" wrap="square" tIns="0">
            <a:noAutofit/>
          </a:bodyPr>
          <a:lstStyle/>
          <a:p>
            <a:pPr indent="0" lvl="0" marL="0" marR="0" rtl="0" algn="l">
              <a:lnSpc>
                <a:spcPct val="135714"/>
              </a:lnSpc>
              <a:spcBef>
                <a:spcPts val="0"/>
              </a:spcBef>
              <a:spcAft>
                <a:spcPts val="0"/>
              </a:spcAft>
              <a:buClr>
                <a:srgbClr val="1A1A1A"/>
              </a:buClr>
              <a:buSzPts val="1400"/>
              <a:buFont typeface="Cambria"/>
              <a:buNone/>
            </a:pPr>
            <a:r>
              <a:rPr b="0" i="1" lang="en-US" sz="1400" u="none" cap="none" strike="noStrike">
                <a:solidFill>
                  <a:srgbClr val="1A1A1A"/>
                </a:solidFill>
                <a:latin typeface="Cambria"/>
                <a:ea typeface="Cambria"/>
                <a:cs typeface="Cambria"/>
                <a:sym typeface="Cambria"/>
              </a:rPr>
              <a:t>“Is it not pleasant to learn with a constant perseverance and application?”</a:t>
            </a:r>
            <a:endParaRPr b="0" i="0" sz="1400" u="none" cap="none" strike="noStrike">
              <a:solidFill>
                <a:schemeClr val="dk1"/>
              </a:solidFill>
              <a:latin typeface="Calibri"/>
              <a:ea typeface="Calibri"/>
              <a:cs typeface="Calibri"/>
              <a:sym typeface="Calibri"/>
            </a:endParaRPr>
          </a:p>
        </p:txBody>
      </p:sp>
      <p:sp>
        <p:nvSpPr>
          <p:cNvPr id="191" name="Google Shape;191;p7"/>
          <p:cNvSpPr/>
          <p:nvPr/>
        </p:nvSpPr>
        <p:spPr>
          <a:xfrm>
            <a:off x="3401568" y="5285232"/>
            <a:ext cx="795528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6666"/>
              </a:buClr>
              <a:buSzPts val="900"/>
              <a:buFont typeface="Calibri"/>
              <a:buNone/>
            </a:pPr>
            <a:r>
              <a:rPr b="0" i="0" lang="en-US" sz="900" u="none" cap="none" strike="noStrike">
                <a:solidFill>
                  <a:srgbClr val="666666"/>
                </a:solidFill>
                <a:latin typeface="Calibri"/>
                <a:ea typeface="Calibri"/>
                <a:cs typeface="Calibri"/>
                <a:sym typeface="Calibri"/>
              </a:rPr>
              <a:t>The Analects, Book I, ch. 1 (trans. James Legge)</a:t>
            </a:r>
            <a:endParaRPr b="0" i="0" sz="900" u="none" cap="none" strike="noStrike">
              <a:solidFill>
                <a:schemeClr val="dk1"/>
              </a:solidFill>
              <a:latin typeface="Calibri"/>
              <a:ea typeface="Calibri"/>
              <a:cs typeface="Calibri"/>
              <a:sym typeface="Calibri"/>
            </a:endParaRPr>
          </a:p>
        </p:txBody>
      </p:sp>
      <p:sp>
        <p:nvSpPr>
          <p:cNvPr id="192" name="Google Shape;192;p7"/>
          <p:cNvSpPr/>
          <p:nvPr/>
        </p:nvSpPr>
        <p:spPr>
          <a:xfrm>
            <a:off x="10607040" y="6144768"/>
            <a:ext cx="1005840" cy="274320"/>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666666"/>
              </a:buClr>
              <a:buSzPts val="900"/>
              <a:buFont typeface="Calibri"/>
              <a:buNone/>
            </a:pPr>
            <a:r>
              <a:rPr b="0" i="0" lang="en-US" sz="900" u="none" cap="none" strike="noStrike">
                <a:solidFill>
                  <a:srgbClr val="666666"/>
                </a:solidFill>
                <a:latin typeface="Calibri"/>
                <a:ea typeface="Calibri"/>
                <a:cs typeface="Calibri"/>
                <a:sym typeface="Calibri"/>
              </a:rPr>
              <a:t>2 of 42</a:t>
            </a:r>
            <a:endParaRPr b="0" i="0" sz="900" u="none" cap="none" strike="noStrike">
              <a:solidFill>
                <a:schemeClr val="dk1"/>
              </a:solidFill>
              <a:latin typeface="Calibri"/>
              <a:ea typeface="Calibri"/>
              <a:cs typeface="Calibri"/>
              <a:sym typeface="Calibri"/>
            </a:endParaRPr>
          </a:p>
        </p:txBody>
      </p:sp>
      <p:sp>
        <p:nvSpPr>
          <p:cNvPr id="193" name="Google Shape;193;p7"/>
          <p:cNvSpPr/>
          <p:nvPr/>
        </p:nvSpPr>
        <p:spPr>
          <a:xfrm>
            <a:off x="457200" y="6144768"/>
            <a:ext cx="365760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6666"/>
              </a:buClr>
              <a:buSzPts val="900"/>
              <a:buFont typeface="Calibri"/>
              <a:buNone/>
            </a:pPr>
            <a:r>
              <a:rPr b="0" i="0" lang="en-US" sz="900" u="none" cap="none" strike="noStrike">
                <a:solidFill>
                  <a:srgbClr val="666666"/>
                </a:solidFill>
                <a:latin typeface="Calibri"/>
                <a:ea typeface="Calibri"/>
                <a:cs typeface="Calibri"/>
                <a:sym typeface="Calibri"/>
              </a:rPr>
              <a:t>Pillars of Western Thought</a:t>
            </a:r>
            <a:endParaRPr b="0" i="0" sz="900" u="none" cap="none" strike="noStrike">
              <a:solidFill>
                <a:schemeClr val="dk1"/>
              </a:solidFill>
              <a:latin typeface="Calibri"/>
              <a:ea typeface="Calibri"/>
              <a:cs typeface="Calibri"/>
              <a:sym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98" name="Shape 198"/>
        <p:cNvGrpSpPr/>
        <p:nvPr/>
      </p:nvGrpSpPr>
      <p:grpSpPr>
        <a:xfrm>
          <a:off x="0" y="0"/>
          <a:ext cx="0" cy="0"/>
          <a:chOff x="0" y="0"/>
          <a:chExt cx="0" cy="0"/>
        </a:xfrm>
      </p:grpSpPr>
      <p:sp>
        <p:nvSpPr>
          <p:cNvPr id="199" name="Google Shape;199;p8"/>
          <p:cNvSpPr/>
          <p:nvPr/>
        </p:nvSpPr>
        <p:spPr>
          <a:xfrm>
            <a:off x="685800" y="868680"/>
            <a:ext cx="1554480" cy="1554480"/>
          </a:xfrm>
          <a:prstGeom prst="ellipse">
            <a:avLst/>
          </a:prstGeom>
          <a:solidFill>
            <a:srgbClr val="97742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 name="Google Shape;200;p8"/>
          <p:cNvSpPr/>
          <p:nvPr/>
        </p:nvSpPr>
        <p:spPr>
          <a:xfrm>
            <a:off x="685800" y="868680"/>
            <a:ext cx="1554480" cy="155448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6000"/>
              <a:buFont typeface="Cambria"/>
              <a:buNone/>
            </a:pPr>
            <a:r>
              <a:rPr b="1" i="0" lang="en-US" sz="6000" u="none" cap="none" strike="noStrike">
                <a:solidFill>
                  <a:srgbClr val="FFFFFF"/>
                </a:solidFill>
                <a:latin typeface="Cambria"/>
                <a:ea typeface="Cambria"/>
                <a:cs typeface="Cambria"/>
                <a:sym typeface="Cambria"/>
              </a:rPr>
              <a:t>H</a:t>
            </a:r>
            <a:endParaRPr b="0" i="0" sz="6000" u="none" cap="none" strike="noStrike">
              <a:solidFill>
                <a:schemeClr val="dk1"/>
              </a:solidFill>
              <a:latin typeface="Calibri"/>
              <a:ea typeface="Calibri"/>
              <a:cs typeface="Calibri"/>
              <a:sym typeface="Calibri"/>
            </a:endParaRPr>
          </a:p>
        </p:txBody>
      </p:sp>
      <p:sp>
        <p:nvSpPr>
          <p:cNvPr id="201" name="Google Shape;201;p8"/>
          <p:cNvSpPr/>
          <p:nvPr/>
        </p:nvSpPr>
        <p:spPr>
          <a:xfrm>
            <a:off x="457200" y="2542032"/>
            <a:ext cx="2011680" cy="4572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97742A"/>
              </a:buClr>
              <a:buSzPts val="950"/>
              <a:buFont typeface="Calibri"/>
              <a:buNone/>
            </a:pPr>
            <a:r>
              <a:rPr b="1" i="0" lang="en-US" sz="950" u="none" cap="none" strike="noStrike">
                <a:solidFill>
                  <a:srgbClr val="97742A"/>
                </a:solidFill>
                <a:latin typeface="Calibri"/>
                <a:ea typeface="Calibri"/>
                <a:cs typeface="Calibri"/>
                <a:sym typeface="Calibri"/>
              </a:rPr>
              <a:t>ANCIENT GREECE</a:t>
            </a:r>
            <a:endParaRPr b="0" i="0" sz="950" u="none" cap="none" strike="noStrike">
              <a:solidFill>
                <a:schemeClr val="dk1"/>
              </a:solidFill>
              <a:latin typeface="Calibri"/>
              <a:ea typeface="Calibri"/>
              <a:cs typeface="Calibri"/>
              <a:sym typeface="Calibri"/>
            </a:endParaRPr>
          </a:p>
        </p:txBody>
      </p:sp>
      <p:sp>
        <p:nvSpPr>
          <p:cNvPr id="202" name="Google Shape;202;p8"/>
          <p:cNvSpPr/>
          <p:nvPr/>
        </p:nvSpPr>
        <p:spPr>
          <a:xfrm>
            <a:off x="457200" y="2907792"/>
            <a:ext cx="2011680" cy="27432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666666"/>
              </a:buClr>
              <a:buSzPts val="1100"/>
              <a:buFont typeface="Calibri"/>
              <a:buNone/>
            </a:pPr>
            <a:r>
              <a:rPr b="0" i="0" lang="en-US" sz="1100" u="none" cap="none" strike="noStrike">
                <a:solidFill>
                  <a:srgbClr val="666666"/>
                </a:solidFill>
                <a:latin typeface="Calibri"/>
                <a:ea typeface="Calibri"/>
                <a:cs typeface="Calibri"/>
                <a:sym typeface="Calibri"/>
              </a:rPr>
              <a:t>c. 535 – c. 475 BCE</a:t>
            </a:r>
            <a:endParaRPr b="0" i="0" sz="1100" u="none" cap="none" strike="noStrike">
              <a:solidFill>
                <a:schemeClr val="dk1"/>
              </a:solidFill>
              <a:latin typeface="Calibri"/>
              <a:ea typeface="Calibri"/>
              <a:cs typeface="Calibri"/>
              <a:sym typeface="Calibri"/>
            </a:endParaRPr>
          </a:p>
        </p:txBody>
      </p:sp>
      <p:sp>
        <p:nvSpPr>
          <p:cNvPr id="203" name="Google Shape;203;p8"/>
          <p:cNvSpPr/>
          <p:nvPr/>
        </p:nvSpPr>
        <p:spPr>
          <a:xfrm>
            <a:off x="457200" y="3794760"/>
            <a:ext cx="2011680" cy="256032"/>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666666"/>
              </a:buClr>
              <a:buSzPts val="850"/>
              <a:buFont typeface="Calibri"/>
              <a:buNone/>
            </a:pPr>
            <a:r>
              <a:rPr b="1" i="0" lang="en-US" sz="850" u="none" cap="none" strike="noStrike">
                <a:solidFill>
                  <a:srgbClr val="666666"/>
                </a:solidFill>
                <a:latin typeface="Calibri"/>
                <a:ea typeface="Calibri"/>
                <a:cs typeface="Calibri"/>
                <a:sym typeface="Calibri"/>
              </a:rPr>
              <a:t>YOU’D ARGUE WITH</a:t>
            </a:r>
            <a:endParaRPr b="0" i="0" sz="850" u="none" cap="none" strike="noStrike">
              <a:solidFill>
                <a:schemeClr val="dk1"/>
              </a:solidFill>
              <a:latin typeface="Calibri"/>
              <a:ea typeface="Calibri"/>
              <a:cs typeface="Calibri"/>
              <a:sym typeface="Calibri"/>
            </a:endParaRPr>
          </a:p>
        </p:txBody>
      </p:sp>
      <p:sp>
        <p:nvSpPr>
          <p:cNvPr id="204" name="Google Shape;204;p8"/>
          <p:cNvSpPr/>
          <p:nvPr/>
        </p:nvSpPr>
        <p:spPr>
          <a:xfrm>
            <a:off x="457200" y="4069080"/>
            <a:ext cx="2011680" cy="1463040"/>
          </a:xfrm>
          <a:prstGeom prst="rect">
            <a:avLst/>
          </a:prstGeom>
          <a:noFill/>
          <a:ln>
            <a:noFill/>
          </a:ln>
        </p:spPr>
        <p:txBody>
          <a:bodyPr anchorCtr="0" anchor="ctr" bIns="0" lIns="0" spcFirstLastPara="1" rIns="0" wrap="square" tIns="0">
            <a:noAutofit/>
          </a:bodyPr>
          <a:lstStyle/>
          <a:p>
            <a:pPr indent="0" lvl="0" marL="0" marR="0" rtl="0" algn="ctr">
              <a:lnSpc>
                <a:spcPct val="142857"/>
              </a:lnSpc>
              <a:spcBef>
                <a:spcPts val="0"/>
              </a:spcBef>
              <a:spcAft>
                <a:spcPts val="0"/>
              </a:spcAft>
              <a:buClr>
                <a:srgbClr val="1A1A1A"/>
              </a:buClr>
              <a:buSzPts val="1050"/>
              <a:buFont typeface="Calibri"/>
              <a:buNone/>
            </a:pPr>
            <a:r>
              <a:rPr b="0" i="0" lang="en-US" sz="1050" u="none" cap="none" strike="noStrike">
                <a:solidFill>
                  <a:srgbClr val="1A1A1A"/>
                </a:solidFill>
                <a:latin typeface="Calibri"/>
                <a:ea typeface="Calibri"/>
                <a:cs typeface="Calibri"/>
                <a:sym typeface="Calibri"/>
              </a:rPr>
              <a:t>Laozi</a:t>
            </a:r>
            <a:endParaRPr b="0" i="0" sz="1050" u="none" cap="none" strike="noStrike">
              <a:solidFill>
                <a:schemeClr val="dk1"/>
              </a:solidFill>
              <a:latin typeface="Calibri"/>
              <a:ea typeface="Calibri"/>
              <a:cs typeface="Calibri"/>
              <a:sym typeface="Calibri"/>
            </a:endParaRPr>
          </a:p>
          <a:p>
            <a:pPr indent="0" lvl="0" marL="0" marR="0" rtl="0" algn="ctr">
              <a:lnSpc>
                <a:spcPct val="142857"/>
              </a:lnSpc>
              <a:spcBef>
                <a:spcPts val="0"/>
              </a:spcBef>
              <a:spcAft>
                <a:spcPts val="0"/>
              </a:spcAft>
              <a:buClr>
                <a:srgbClr val="1A1A1A"/>
              </a:buClr>
              <a:buSzPts val="1050"/>
              <a:buFont typeface="Calibri"/>
              <a:buNone/>
            </a:pPr>
            <a:r>
              <a:rPr b="0" i="0" lang="en-US" sz="1050" u="none" cap="none" strike="noStrike">
                <a:solidFill>
                  <a:srgbClr val="1A1A1A"/>
                </a:solidFill>
                <a:latin typeface="Calibri"/>
                <a:ea typeface="Calibri"/>
                <a:cs typeface="Calibri"/>
                <a:sym typeface="Calibri"/>
              </a:rPr>
              <a:t>The Buddha</a:t>
            </a:r>
            <a:endParaRPr b="0" i="0" sz="1050" u="none" cap="none" strike="noStrike">
              <a:solidFill>
                <a:schemeClr val="dk1"/>
              </a:solidFill>
              <a:latin typeface="Calibri"/>
              <a:ea typeface="Calibri"/>
              <a:cs typeface="Calibri"/>
              <a:sym typeface="Calibri"/>
            </a:endParaRPr>
          </a:p>
          <a:p>
            <a:pPr indent="0" lvl="0" marL="0" marR="0" rtl="0" algn="ctr">
              <a:lnSpc>
                <a:spcPct val="142857"/>
              </a:lnSpc>
              <a:spcBef>
                <a:spcPts val="0"/>
              </a:spcBef>
              <a:spcAft>
                <a:spcPts val="0"/>
              </a:spcAft>
              <a:buClr>
                <a:srgbClr val="1A1A1A"/>
              </a:buClr>
              <a:buSzPts val="1050"/>
              <a:buFont typeface="Calibri"/>
              <a:buNone/>
            </a:pPr>
            <a:r>
              <a:rPr b="0" i="0" lang="en-US" sz="1050" u="none" cap="none" strike="noStrike">
                <a:solidFill>
                  <a:srgbClr val="1A1A1A"/>
                </a:solidFill>
                <a:latin typeface="Calibri"/>
                <a:ea typeface="Calibri"/>
                <a:cs typeface="Calibri"/>
                <a:sym typeface="Calibri"/>
              </a:rPr>
              <a:t>Plato</a:t>
            </a:r>
            <a:endParaRPr b="0" i="0" sz="1050" u="none" cap="none" strike="noStrike">
              <a:solidFill>
                <a:schemeClr val="dk1"/>
              </a:solidFill>
              <a:latin typeface="Calibri"/>
              <a:ea typeface="Calibri"/>
              <a:cs typeface="Calibri"/>
              <a:sym typeface="Calibri"/>
            </a:endParaRPr>
          </a:p>
          <a:p>
            <a:pPr indent="0" lvl="0" marL="0" marR="0" rtl="0" algn="ctr">
              <a:lnSpc>
                <a:spcPct val="142857"/>
              </a:lnSpc>
              <a:spcBef>
                <a:spcPts val="0"/>
              </a:spcBef>
              <a:spcAft>
                <a:spcPts val="0"/>
              </a:spcAft>
              <a:buClr>
                <a:srgbClr val="1A1A1A"/>
              </a:buClr>
              <a:buSzPts val="1050"/>
              <a:buFont typeface="Calibri"/>
              <a:buNone/>
            </a:pPr>
            <a:r>
              <a:rPr b="0" i="0" lang="en-US" sz="1050" u="none" cap="none" strike="noStrike">
                <a:solidFill>
                  <a:srgbClr val="1A1A1A"/>
                </a:solidFill>
                <a:latin typeface="Calibri"/>
                <a:ea typeface="Calibri"/>
                <a:cs typeface="Calibri"/>
                <a:sym typeface="Calibri"/>
              </a:rPr>
              <a:t>G.W.F. Hegel</a:t>
            </a:r>
            <a:endParaRPr b="0" i="0" sz="1050" u="none" cap="none" strike="noStrike">
              <a:solidFill>
                <a:schemeClr val="dk1"/>
              </a:solidFill>
              <a:latin typeface="Calibri"/>
              <a:ea typeface="Calibri"/>
              <a:cs typeface="Calibri"/>
              <a:sym typeface="Calibri"/>
            </a:endParaRPr>
          </a:p>
        </p:txBody>
      </p:sp>
      <p:cxnSp>
        <p:nvCxnSpPr>
          <p:cNvPr id="205" name="Google Shape;205;p8"/>
          <p:cNvCxnSpPr/>
          <p:nvPr/>
        </p:nvCxnSpPr>
        <p:spPr>
          <a:xfrm>
            <a:off x="2788920" y="868680"/>
            <a:ext cx="0" cy="5120640"/>
          </a:xfrm>
          <a:prstGeom prst="straightConnector1">
            <a:avLst/>
          </a:prstGeom>
          <a:noFill/>
          <a:ln cap="flat" cmpd="sng" w="9525">
            <a:solidFill>
              <a:srgbClr val="D8D4CE"/>
            </a:solidFill>
            <a:prstDash val="solid"/>
            <a:round/>
            <a:headEnd len="sm" w="sm" type="none"/>
            <a:tailEnd len="sm" w="sm" type="none"/>
          </a:ln>
        </p:spPr>
      </p:cxnSp>
      <p:sp>
        <p:nvSpPr>
          <p:cNvPr id="206" name="Google Shape;206;p8"/>
          <p:cNvSpPr/>
          <p:nvPr/>
        </p:nvSpPr>
        <p:spPr>
          <a:xfrm>
            <a:off x="3154680" y="713232"/>
            <a:ext cx="8412480" cy="65836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A1A1A"/>
              </a:buClr>
              <a:buSzPts val="3800"/>
              <a:buFont typeface="Cambria"/>
              <a:buNone/>
            </a:pPr>
            <a:r>
              <a:rPr b="1" i="0" lang="en-US" sz="3800" u="none" cap="none" strike="noStrike">
                <a:solidFill>
                  <a:srgbClr val="1A1A1A"/>
                </a:solidFill>
                <a:latin typeface="Cambria"/>
                <a:ea typeface="Cambria"/>
                <a:cs typeface="Cambria"/>
                <a:sym typeface="Cambria"/>
              </a:rPr>
              <a:t>Heraclitus</a:t>
            </a:r>
            <a:endParaRPr b="0" i="0" sz="3800" u="none" cap="none" strike="noStrike">
              <a:solidFill>
                <a:schemeClr val="dk1"/>
              </a:solidFill>
              <a:latin typeface="Calibri"/>
              <a:ea typeface="Calibri"/>
              <a:cs typeface="Calibri"/>
              <a:sym typeface="Calibri"/>
            </a:endParaRPr>
          </a:p>
        </p:txBody>
      </p:sp>
      <p:sp>
        <p:nvSpPr>
          <p:cNvPr id="207" name="Google Shape;207;p8"/>
          <p:cNvSpPr/>
          <p:nvPr/>
        </p:nvSpPr>
        <p:spPr>
          <a:xfrm>
            <a:off x="3154680" y="1389888"/>
            <a:ext cx="8412480" cy="3657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6666"/>
              </a:buClr>
              <a:buSzPts val="1700"/>
              <a:buFont typeface="Cambria"/>
              <a:buNone/>
            </a:pPr>
            <a:r>
              <a:rPr b="0" i="1" lang="en-US" sz="1700" u="none" cap="none" strike="noStrike">
                <a:solidFill>
                  <a:srgbClr val="666666"/>
                </a:solidFill>
                <a:latin typeface="Cambria"/>
                <a:ea typeface="Cambria"/>
                <a:cs typeface="Cambria"/>
                <a:sym typeface="Cambria"/>
              </a:rPr>
              <a:t>The philosopher of flux</a:t>
            </a:r>
            <a:endParaRPr b="0" i="0" sz="1700" u="none" cap="none" strike="noStrike">
              <a:solidFill>
                <a:schemeClr val="dk1"/>
              </a:solidFill>
              <a:latin typeface="Calibri"/>
              <a:ea typeface="Calibri"/>
              <a:cs typeface="Calibri"/>
              <a:sym typeface="Calibri"/>
            </a:endParaRPr>
          </a:p>
        </p:txBody>
      </p:sp>
      <p:sp>
        <p:nvSpPr>
          <p:cNvPr id="208" name="Google Shape;208;p8"/>
          <p:cNvSpPr/>
          <p:nvPr/>
        </p:nvSpPr>
        <p:spPr>
          <a:xfrm>
            <a:off x="3154680" y="1965960"/>
            <a:ext cx="4114800" cy="2560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6666"/>
              </a:buClr>
              <a:buSzPts val="900"/>
              <a:buFont typeface="Calibri"/>
              <a:buNone/>
            </a:pPr>
            <a:r>
              <a:rPr b="1" i="0" lang="en-US" sz="900" u="none" cap="none" strike="noStrike">
                <a:solidFill>
                  <a:srgbClr val="666666"/>
                </a:solidFill>
                <a:latin typeface="Calibri"/>
                <a:ea typeface="Calibri"/>
                <a:cs typeface="Calibri"/>
                <a:sym typeface="Calibri"/>
              </a:rPr>
              <a:t>WHAT YOU’D MASTER</a:t>
            </a:r>
            <a:endParaRPr b="0" i="0" sz="900" u="none" cap="none" strike="noStrike">
              <a:solidFill>
                <a:schemeClr val="dk1"/>
              </a:solidFill>
              <a:latin typeface="Calibri"/>
              <a:ea typeface="Calibri"/>
              <a:cs typeface="Calibri"/>
              <a:sym typeface="Calibri"/>
            </a:endParaRPr>
          </a:p>
        </p:txBody>
      </p:sp>
      <p:sp>
        <p:nvSpPr>
          <p:cNvPr id="209" name="Google Shape;209;p8"/>
          <p:cNvSpPr/>
          <p:nvPr/>
        </p:nvSpPr>
        <p:spPr>
          <a:xfrm>
            <a:off x="3154680" y="2240280"/>
            <a:ext cx="4114800" cy="1691640"/>
          </a:xfrm>
          <a:prstGeom prst="rect">
            <a:avLst/>
          </a:prstGeom>
          <a:noFill/>
          <a:ln>
            <a:noFill/>
          </a:ln>
        </p:spPr>
        <p:txBody>
          <a:bodyPr anchorCtr="0" anchor="ctr" bIns="0" lIns="0" spcFirstLastPara="1" rIns="0" wrap="square" tIns="0">
            <a:noAutofit/>
          </a:bodyPr>
          <a:lstStyle/>
          <a:p>
            <a:pPr indent="-342900" lvl="0" marL="342900" marR="0" rtl="0" algn="l">
              <a:spcBef>
                <a:spcPts val="0"/>
              </a:spcBef>
              <a:spcAft>
                <a:spcPts val="0"/>
              </a:spcAft>
              <a:buClr>
                <a:srgbClr val="1A1A1A"/>
              </a:buClr>
              <a:buSzPts val="1300"/>
              <a:buFont typeface="Calibri"/>
              <a:buChar char="•"/>
            </a:pPr>
            <a:r>
              <a:rPr b="0" i="0" lang="en-US" sz="1300" u="none" cap="none" strike="noStrike">
                <a:solidFill>
                  <a:srgbClr val="1A1A1A"/>
                </a:solidFill>
                <a:latin typeface="Calibri"/>
                <a:ea typeface="Calibri"/>
                <a:cs typeface="Calibri"/>
                <a:sym typeface="Calibri"/>
              </a:rPr>
              <a:t>Everything flows (panta rhei)</a:t>
            </a:r>
            <a:endParaRPr b="0" i="0" sz="1300" u="none" cap="none" strike="noStrike">
              <a:solidFill>
                <a:schemeClr val="dk1"/>
              </a:solidFill>
              <a:latin typeface="Calibri"/>
              <a:ea typeface="Calibri"/>
              <a:cs typeface="Calibri"/>
              <a:sym typeface="Calibri"/>
            </a:endParaRPr>
          </a:p>
          <a:p>
            <a:pPr indent="-342900" lvl="0" marL="342900" marR="0" rtl="0" algn="l">
              <a:spcBef>
                <a:spcPts val="700"/>
              </a:spcBef>
              <a:spcAft>
                <a:spcPts val="0"/>
              </a:spcAft>
              <a:buClr>
                <a:srgbClr val="1A1A1A"/>
              </a:buClr>
              <a:buSzPts val="1300"/>
              <a:buFont typeface="Calibri"/>
              <a:buChar char="•"/>
            </a:pPr>
            <a:r>
              <a:rPr b="0" i="0" lang="en-US" sz="1300" u="none" cap="none" strike="noStrike">
                <a:solidFill>
                  <a:srgbClr val="1A1A1A"/>
                </a:solidFill>
                <a:latin typeface="Calibri"/>
                <a:ea typeface="Calibri"/>
                <a:cs typeface="Calibri"/>
                <a:sym typeface="Calibri"/>
              </a:rPr>
              <a:t>The logos</a:t>
            </a:r>
            <a:endParaRPr b="0" i="0" sz="1300" u="none" cap="none" strike="noStrike">
              <a:solidFill>
                <a:schemeClr val="dk1"/>
              </a:solidFill>
              <a:latin typeface="Calibri"/>
              <a:ea typeface="Calibri"/>
              <a:cs typeface="Calibri"/>
              <a:sym typeface="Calibri"/>
            </a:endParaRPr>
          </a:p>
          <a:p>
            <a:pPr indent="-342900" lvl="0" marL="342900" marR="0" rtl="0" algn="l">
              <a:spcBef>
                <a:spcPts val="700"/>
              </a:spcBef>
              <a:spcAft>
                <a:spcPts val="0"/>
              </a:spcAft>
              <a:buClr>
                <a:srgbClr val="1A1A1A"/>
              </a:buClr>
              <a:buSzPts val="1300"/>
              <a:buFont typeface="Calibri"/>
              <a:buChar char="•"/>
            </a:pPr>
            <a:r>
              <a:rPr b="0" i="0" lang="en-US" sz="1300" u="none" cap="none" strike="noStrike">
                <a:solidFill>
                  <a:srgbClr val="1A1A1A"/>
                </a:solidFill>
                <a:latin typeface="Calibri"/>
                <a:ea typeface="Calibri"/>
                <a:cs typeface="Calibri"/>
                <a:sym typeface="Calibri"/>
              </a:rPr>
              <a:t>Unity of opposites</a:t>
            </a:r>
            <a:endParaRPr b="0" i="0" sz="1300" u="none" cap="none" strike="noStrike">
              <a:solidFill>
                <a:schemeClr val="dk1"/>
              </a:solidFill>
              <a:latin typeface="Calibri"/>
              <a:ea typeface="Calibri"/>
              <a:cs typeface="Calibri"/>
              <a:sym typeface="Calibri"/>
            </a:endParaRPr>
          </a:p>
        </p:txBody>
      </p:sp>
      <p:sp>
        <p:nvSpPr>
          <p:cNvPr id="210" name="Google Shape;210;p8"/>
          <p:cNvSpPr/>
          <p:nvPr/>
        </p:nvSpPr>
        <p:spPr>
          <a:xfrm>
            <a:off x="7589520" y="1965960"/>
            <a:ext cx="3977640" cy="2560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6666"/>
              </a:buClr>
              <a:buSzPts val="900"/>
              <a:buFont typeface="Calibri"/>
              <a:buNone/>
            </a:pPr>
            <a:r>
              <a:rPr b="1" i="0" lang="en-US" sz="900" u="none" cap="none" strike="noStrike">
                <a:solidFill>
                  <a:srgbClr val="666666"/>
                </a:solidFill>
                <a:latin typeface="Calibri"/>
                <a:ea typeface="Calibri"/>
                <a:cs typeface="Calibri"/>
                <a:sym typeface="Calibri"/>
              </a:rPr>
              <a:t>THE QUESTION YOU’D WRESTLE WITH</a:t>
            </a:r>
            <a:endParaRPr b="0" i="0" sz="900" u="none" cap="none" strike="noStrike">
              <a:solidFill>
                <a:schemeClr val="dk1"/>
              </a:solidFill>
              <a:latin typeface="Calibri"/>
              <a:ea typeface="Calibri"/>
              <a:cs typeface="Calibri"/>
              <a:sym typeface="Calibri"/>
            </a:endParaRPr>
          </a:p>
        </p:txBody>
      </p:sp>
      <p:sp>
        <p:nvSpPr>
          <p:cNvPr id="211" name="Google Shape;211;p8"/>
          <p:cNvSpPr/>
          <p:nvPr/>
        </p:nvSpPr>
        <p:spPr>
          <a:xfrm>
            <a:off x="7589520" y="2240280"/>
            <a:ext cx="3977640" cy="914400"/>
          </a:xfrm>
          <a:prstGeom prst="rect">
            <a:avLst/>
          </a:prstGeom>
          <a:noFill/>
          <a:ln>
            <a:noFill/>
          </a:ln>
        </p:spPr>
        <p:txBody>
          <a:bodyPr anchorCtr="0" anchor="ctr" bIns="0" lIns="0" spcFirstLastPara="1" rIns="0" wrap="square" tIns="0">
            <a:noAutofit/>
          </a:bodyPr>
          <a:lstStyle/>
          <a:p>
            <a:pPr indent="0" lvl="0" marL="0" marR="0" rtl="0" algn="l">
              <a:lnSpc>
                <a:spcPct val="131034"/>
              </a:lnSpc>
              <a:spcBef>
                <a:spcPts val="0"/>
              </a:spcBef>
              <a:spcAft>
                <a:spcPts val="0"/>
              </a:spcAft>
              <a:buClr>
                <a:srgbClr val="97742A"/>
              </a:buClr>
              <a:buSzPts val="1450"/>
              <a:buFont typeface="Cambria"/>
              <a:buNone/>
            </a:pPr>
            <a:r>
              <a:rPr b="1" i="0" lang="en-US" sz="1450" u="none" cap="none" strike="noStrike">
                <a:solidFill>
                  <a:srgbClr val="97742A"/>
                </a:solidFill>
                <a:latin typeface="Cambria"/>
                <a:ea typeface="Cambria"/>
                <a:cs typeface="Cambria"/>
                <a:sym typeface="Cambria"/>
              </a:rPr>
              <a:t>Do the natural sciences rely on any assumptions that are themselves unprovable by science?</a:t>
            </a:r>
            <a:endParaRPr b="0" i="0" sz="1450" u="none" cap="none" strike="noStrike">
              <a:solidFill>
                <a:schemeClr val="dk1"/>
              </a:solidFill>
              <a:latin typeface="Calibri"/>
              <a:ea typeface="Calibri"/>
              <a:cs typeface="Calibri"/>
              <a:sym typeface="Calibri"/>
            </a:endParaRPr>
          </a:p>
        </p:txBody>
      </p:sp>
      <p:sp>
        <p:nvSpPr>
          <p:cNvPr id="212" name="Google Shape;212;p8"/>
          <p:cNvSpPr/>
          <p:nvPr/>
        </p:nvSpPr>
        <p:spPr>
          <a:xfrm>
            <a:off x="7589520" y="3291840"/>
            <a:ext cx="397764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6666"/>
              </a:buClr>
              <a:buSzPts val="900"/>
              <a:buFont typeface="Calibri"/>
              <a:buNone/>
            </a:pPr>
            <a:r>
              <a:rPr b="0" i="0" lang="en-US" sz="900" u="none" cap="none" strike="noStrike">
                <a:solidFill>
                  <a:srgbClr val="666666"/>
                </a:solidFill>
                <a:latin typeface="Calibri"/>
                <a:ea typeface="Calibri"/>
                <a:cs typeface="Calibri"/>
                <a:sym typeface="Calibri"/>
              </a:rPr>
              <a:t>Natural Sciences · Scope  ·  Mathematics · Perspectives</a:t>
            </a:r>
            <a:endParaRPr b="0" i="0" sz="900" u="none" cap="none" strike="noStrike">
              <a:solidFill>
                <a:schemeClr val="dk1"/>
              </a:solidFill>
              <a:latin typeface="Calibri"/>
              <a:ea typeface="Calibri"/>
              <a:cs typeface="Calibri"/>
              <a:sym typeface="Calibri"/>
            </a:endParaRPr>
          </a:p>
        </p:txBody>
      </p:sp>
      <p:sp>
        <p:nvSpPr>
          <p:cNvPr id="213" name="Google Shape;213;p8"/>
          <p:cNvSpPr/>
          <p:nvPr/>
        </p:nvSpPr>
        <p:spPr>
          <a:xfrm>
            <a:off x="3154680" y="4114800"/>
            <a:ext cx="8412480" cy="1572768"/>
          </a:xfrm>
          <a:prstGeom prst="rect">
            <a:avLst/>
          </a:prstGeom>
          <a:solidFill>
            <a:srgbClr val="F4F2E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 name="Google Shape;214;p8"/>
          <p:cNvSpPr/>
          <p:nvPr/>
        </p:nvSpPr>
        <p:spPr>
          <a:xfrm>
            <a:off x="3401568" y="4224528"/>
            <a:ext cx="7955280" cy="914400"/>
          </a:xfrm>
          <a:prstGeom prst="rect">
            <a:avLst/>
          </a:prstGeom>
          <a:noFill/>
          <a:ln>
            <a:noFill/>
          </a:ln>
        </p:spPr>
        <p:txBody>
          <a:bodyPr anchorCtr="0" anchor="t" bIns="0" lIns="0" spcFirstLastPara="1" rIns="0" wrap="square" tIns="0">
            <a:noAutofit/>
          </a:bodyPr>
          <a:lstStyle/>
          <a:p>
            <a:pPr indent="0" lvl="0" marL="0" marR="0" rtl="0" algn="l">
              <a:lnSpc>
                <a:spcPct val="135714"/>
              </a:lnSpc>
              <a:spcBef>
                <a:spcPts val="0"/>
              </a:spcBef>
              <a:spcAft>
                <a:spcPts val="0"/>
              </a:spcAft>
              <a:buClr>
                <a:srgbClr val="1A1A1A"/>
              </a:buClr>
              <a:buSzPts val="1400"/>
              <a:buFont typeface="Cambria"/>
              <a:buNone/>
            </a:pPr>
            <a:r>
              <a:rPr b="0" i="1" lang="en-US" sz="1400" u="none" cap="none" strike="noStrike">
                <a:solidFill>
                  <a:srgbClr val="1A1A1A"/>
                </a:solidFill>
                <a:latin typeface="Cambria"/>
                <a:ea typeface="Cambria"/>
                <a:cs typeface="Cambria"/>
                <a:sym typeface="Cambria"/>
              </a:rPr>
              <a:t>“The way up and the way down are one and the same.”</a:t>
            </a:r>
            <a:endParaRPr b="0" i="0" sz="1400" u="none" cap="none" strike="noStrike">
              <a:solidFill>
                <a:schemeClr val="dk1"/>
              </a:solidFill>
              <a:latin typeface="Calibri"/>
              <a:ea typeface="Calibri"/>
              <a:cs typeface="Calibri"/>
              <a:sym typeface="Calibri"/>
            </a:endParaRPr>
          </a:p>
        </p:txBody>
      </p:sp>
      <p:sp>
        <p:nvSpPr>
          <p:cNvPr id="215" name="Google Shape;215;p8"/>
          <p:cNvSpPr/>
          <p:nvPr/>
        </p:nvSpPr>
        <p:spPr>
          <a:xfrm>
            <a:off x="3401568" y="5285232"/>
            <a:ext cx="795528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6666"/>
              </a:buClr>
              <a:buSzPts val="900"/>
              <a:buFont typeface="Calibri"/>
              <a:buNone/>
            </a:pPr>
            <a:r>
              <a:rPr b="0" i="0" lang="en-US" sz="900" u="none" cap="none" strike="noStrike">
                <a:solidFill>
                  <a:srgbClr val="666666"/>
                </a:solidFill>
                <a:latin typeface="Calibri"/>
                <a:ea typeface="Calibri"/>
                <a:cs typeface="Calibri"/>
                <a:sym typeface="Calibri"/>
              </a:rPr>
              <a:t>Fragment (Diels–Kranz B60)</a:t>
            </a:r>
            <a:endParaRPr b="0" i="0" sz="900" u="none" cap="none" strike="noStrike">
              <a:solidFill>
                <a:schemeClr val="dk1"/>
              </a:solidFill>
              <a:latin typeface="Calibri"/>
              <a:ea typeface="Calibri"/>
              <a:cs typeface="Calibri"/>
              <a:sym typeface="Calibri"/>
            </a:endParaRPr>
          </a:p>
        </p:txBody>
      </p:sp>
      <p:sp>
        <p:nvSpPr>
          <p:cNvPr id="216" name="Google Shape;216;p8"/>
          <p:cNvSpPr/>
          <p:nvPr/>
        </p:nvSpPr>
        <p:spPr>
          <a:xfrm>
            <a:off x="10607040" y="6144768"/>
            <a:ext cx="1005840" cy="274320"/>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666666"/>
              </a:buClr>
              <a:buSzPts val="900"/>
              <a:buFont typeface="Calibri"/>
              <a:buNone/>
            </a:pPr>
            <a:r>
              <a:rPr b="0" i="0" lang="en-US" sz="900" u="none" cap="none" strike="noStrike">
                <a:solidFill>
                  <a:srgbClr val="666666"/>
                </a:solidFill>
                <a:latin typeface="Calibri"/>
                <a:ea typeface="Calibri"/>
                <a:cs typeface="Calibri"/>
                <a:sym typeface="Calibri"/>
              </a:rPr>
              <a:t>3 of 42</a:t>
            </a:r>
            <a:endParaRPr b="0" i="0" sz="900" u="none" cap="none" strike="noStrike">
              <a:solidFill>
                <a:schemeClr val="dk1"/>
              </a:solidFill>
              <a:latin typeface="Calibri"/>
              <a:ea typeface="Calibri"/>
              <a:cs typeface="Calibri"/>
              <a:sym typeface="Calibri"/>
            </a:endParaRPr>
          </a:p>
        </p:txBody>
      </p:sp>
      <p:sp>
        <p:nvSpPr>
          <p:cNvPr id="217" name="Google Shape;217;p8"/>
          <p:cNvSpPr/>
          <p:nvPr/>
        </p:nvSpPr>
        <p:spPr>
          <a:xfrm>
            <a:off x="457200" y="6144768"/>
            <a:ext cx="365760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6666"/>
              </a:buClr>
              <a:buSzPts val="900"/>
              <a:buFont typeface="Calibri"/>
              <a:buNone/>
            </a:pPr>
            <a:r>
              <a:rPr b="0" i="0" lang="en-US" sz="900" u="none" cap="none" strike="noStrike">
                <a:solidFill>
                  <a:srgbClr val="666666"/>
                </a:solidFill>
                <a:latin typeface="Calibri"/>
                <a:ea typeface="Calibri"/>
                <a:cs typeface="Calibri"/>
                <a:sym typeface="Calibri"/>
              </a:rPr>
              <a:t>Pillars of Western Thought</a:t>
            </a:r>
            <a:endParaRPr b="0" i="0" sz="900" u="none" cap="none" strike="noStrike">
              <a:solidFill>
                <a:schemeClr val="dk1"/>
              </a:solidFill>
              <a:latin typeface="Calibri"/>
              <a:ea typeface="Calibri"/>
              <a:cs typeface="Calibri"/>
              <a:sym typeface="Calibri"/>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222" name="Shape 222"/>
        <p:cNvGrpSpPr/>
        <p:nvPr/>
      </p:nvGrpSpPr>
      <p:grpSpPr>
        <a:xfrm>
          <a:off x="0" y="0"/>
          <a:ext cx="0" cy="0"/>
          <a:chOff x="0" y="0"/>
          <a:chExt cx="0" cy="0"/>
        </a:xfrm>
      </p:grpSpPr>
      <p:sp>
        <p:nvSpPr>
          <p:cNvPr id="223" name="Google Shape;223;p9"/>
          <p:cNvSpPr/>
          <p:nvPr/>
        </p:nvSpPr>
        <p:spPr>
          <a:xfrm>
            <a:off x="685800" y="868680"/>
            <a:ext cx="1554480" cy="1554480"/>
          </a:xfrm>
          <a:prstGeom prst="ellipse">
            <a:avLst/>
          </a:prstGeom>
          <a:solidFill>
            <a:srgbClr val="3E7C5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 name="Google Shape;224;p9"/>
          <p:cNvSpPr/>
          <p:nvPr/>
        </p:nvSpPr>
        <p:spPr>
          <a:xfrm>
            <a:off x="685800" y="868680"/>
            <a:ext cx="1554480" cy="155448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6000"/>
              <a:buFont typeface="Cambria"/>
              <a:buNone/>
            </a:pPr>
            <a:r>
              <a:rPr b="1" i="0" lang="en-US" sz="6000" u="none" cap="none" strike="noStrike">
                <a:solidFill>
                  <a:srgbClr val="FFFFFF"/>
                </a:solidFill>
                <a:latin typeface="Cambria"/>
                <a:ea typeface="Cambria"/>
                <a:cs typeface="Cambria"/>
                <a:sym typeface="Cambria"/>
              </a:rPr>
              <a:t>B</a:t>
            </a:r>
            <a:endParaRPr b="0" i="0" sz="6000" u="none" cap="none" strike="noStrike">
              <a:solidFill>
                <a:schemeClr val="dk1"/>
              </a:solidFill>
              <a:latin typeface="Calibri"/>
              <a:ea typeface="Calibri"/>
              <a:cs typeface="Calibri"/>
              <a:sym typeface="Calibri"/>
            </a:endParaRPr>
          </a:p>
        </p:txBody>
      </p:sp>
      <p:sp>
        <p:nvSpPr>
          <p:cNvPr id="225" name="Google Shape;225;p9"/>
          <p:cNvSpPr/>
          <p:nvPr/>
        </p:nvSpPr>
        <p:spPr>
          <a:xfrm>
            <a:off x="457200" y="2542032"/>
            <a:ext cx="2011680" cy="4572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3E7C59"/>
              </a:buClr>
              <a:buSzPts val="950"/>
              <a:buFont typeface="Calibri"/>
              <a:buNone/>
            </a:pPr>
            <a:r>
              <a:rPr b="1" i="0" lang="en-US" sz="950" u="none" cap="none" strike="noStrike">
                <a:solidFill>
                  <a:srgbClr val="3E7C59"/>
                </a:solidFill>
                <a:latin typeface="Calibri"/>
                <a:ea typeface="Calibri"/>
                <a:cs typeface="Calibri"/>
                <a:sym typeface="Calibri"/>
              </a:rPr>
              <a:t>EASTERN COUNTERPOINT</a:t>
            </a:r>
            <a:endParaRPr b="0" i="0" sz="950" u="none" cap="none" strike="noStrike">
              <a:solidFill>
                <a:schemeClr val="dk1"/>
              </a:solidFill>
              <a:latin typeface="Calibri"/>
              <a:ea typeface="Calibri"/>
              <a:cs typeface="Calibri"/>
              <a:sym typeface="Calibri"/>
            </a:endParaRPr>
          </a:p>
        </p:txBody>
      </p:sp>
      <p:sp>
        <p:nvSpPr>
          <p:cNvPr id="226" name="Google Shape;226;p9"/>
          <p:cNvSpPr/>
          <p:nvPr/>
        </p:nvSpPr>
        <p:spPr>
          <a:xfrm>
            <a:off x="457200" y="2907792"/>
            <a:ext cx="2011680" cy="27432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666666"/>
              </a:buClr>
              <a:buSzPts val="1100"/>
              <a:buFont typeface="Calibri"/>
              <a:buNone/>
            </a:pPr>
            <a:r>
              <a:rPr b="0" i="0" lang="en-US" sz="1100" u="none" cap="none" strike="noStrike">
                <a:solidFill>
                  <a:srgbClr val="666666"/>
                </a:solidFill>
                <a:latin typeface="Calibri"/>
                <a:ea typeface="Calibri"/>
                <a:cs typeface="Calibri"/>
                <a:sym typeface="Calibri"/>
              </a:rPr>
              <a:t>c. 5th century BCE</a:t>
            </a:r>
            <a:endParaRPr b="0" i="0" sz="1100" u="none" cap="none" strike="noStrike">
              <a:solidFill>
                <a:schemeClr val="dk1"/>
              </a:solidFill>
              <a:latin typeface="Calibri"/>
              <a:ea typeface="Calibri"/>
              <a:cs typeface="Calibri"/>
              <a:sym typeface="Calibri"/>
            </a:endParaRPr>
          </a:p>
        </p:txBody>
      </p:sp>
      <p:sp>
        <p:nvSpPr>
          <p:cNvPr id="227" name="Google Shape;227;p9"/>
          <p:cNvSpPr/>
          <p:nvPr/>
        </p:nvSpPr>
        <p:spPr>
          <a:xfrm>
            <a:off x="457200" y="3794760"/>
            <a:ext cx="2011680" cy="256032"/>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666666"/>
              </a:buClr>
              <a:buSzPts val="850"/>
              <a:buFont typeface="Calibri"/>
              <a:buNone/>
            </a:pPr>
            <a:r>
              <a:rPr b="1" i="0" lang="en-US" sz="850" u="none" cap="none" strike="noStrike">
                <a:solidFill>
                  <a:srgbClr val="666666"/>
                </a:solidFill>
                <a:latin typeface="Calibri"/>
                <a:ea typeface="Calibri"/>
                <a:cs typeface="Calibri"/>
                <a:sym typeface="Calibri"/>
              </a:rPr>
              <a:t>YOU’D ARGUE WITH</a:t>
            </a:r>
            <a:endParaRPr b="0" i="0" sz="850" u="none" cap="none" strike="noStrike">
              <a:solidFill>
                <a:schemeClr val="dk1"/>
              </a:solidFill>
              <a:latin typeface="Calibri"/>
              <a:ea typeface="Calibri"/>
              <a:cs typeface="Calibri"/>
              <a:sym typeface="Calibri"/>
            </a:endParaRPr>
          </a:p>
        </p:txBody>
      </p:sp>
      <p:sp>
        <p:nvSpPr>
          <p:cNvPr id="228" name="Google Shape;228;p9"/>
          <p:cNvSpPr/>
          <p:nvPr/>
        </p:nvSpPr>
        <p:spPr>
          <a:xfrm>
            <a:off x="457200" y="4069080"/>
            <a:ext cx="2011680" cy="1463040"/>
          </a:xfrm>
          <a:prstGeom prst="rect">
            <a:avLst/>
          </a:prstGeom>
          <a:noFill/>
          <a:ln>
            <a:noFill/>
          </a:ln>
        </p:spPr>
        <p:txBody>
          <a:bodyPr anchorCtr="0" anchor="ctr" bIns="0" lIns="0" spcFirstLastPara="1" rIns="0" wrap="square" tIns="0">
            <a:noAutofit/>
          </a:bodyPr>
          <a:lstStyle/>
          <a:p>
            <a:pPr indent="0" lvl="0" marL="0" marR="0" rtl="0" algn="ctr">
              <a:lnSpc>
                <a:spcPct val="142857"/>
              </a:lnSpc>
              <a:spcBef>
                <a:spcPts val="0"/>
              </a:spcBef>
              <a:spcAft>
                <a:spcPts val="0"/>
              </a:spcAft>
              <a:buClr>
                <a:srgbClr val="1A1A1A"/>
              </a:buClr>
              <a:buSzPts val="1050"/>
              <a:buFont typeface="Calibri"/>
              <a:buNone/>
            </a:pPr>
            <a:r>
              <a:rPr b="0" i="0" lang="en-US" sz="1050" u="none" cap="none" strike="noStrike">
                <a:solidFill>
                  <a:srgbClr val="1A1A1A"/>
                </a:solidFill>
                <a:latin typeface="Calibri"/>
                <a:ea typeface="Calibri"/>
                <a:cs typeface="Calibri"/>
                <a:sym typeface="Calibri"/>
              </a:rPr>
              <a:t>René Descartes</a:t>
            </a:r>
            <a:endParaRPr b="0" i="0" sz="1050" u="none" cap="none" strike="noStrike">
              <a:solidFill>
                <a:schemeClr val="dk1"/>
              </a:solidFill>
              <a:latin typeface="Calibri"/>
              <a:ea typeface="Calibri"/>
              <a:cs typeface="Calibri"/>
              <a:sym typeface="Calibri"/>
            </a:endParaRPr>
          </a:p>
          <a:p>
            <a:pPr indent="0" lvl="0" marL="0" marR="0" rtl="0" algn="ctr">
              <a:lnSpc>
                <a:spcPct val="142857"/>
              </a:lnSpc>
              <a:spcBef>
                <a:spcPts val="0"/>
              </a:spcBef>
              <a:spcAft>
                <a:spcPts val="0"/>
              </a:spcAft>
              <a:buClr>
                <a:srgbClr val="1A1A1A"/>
              </a:buClr>
              <a:buSzPts val="1050"/>
              <a:buFont typeface="Calibri"/>
              <a:buNone/>
            </a:pPr>
            <a:r>
              <a:rPr b="0" i="0" lang="en-US" sz="1050" u="none" cap="none" strike="noStrike">
                <a:solidFill>
                  <a:srgbClr val="1A1A1A"/>
                </a:solidFill>
                <a:latin typeface="Calibri"/>
                <a:ea typeface="Calibri"/>
                <a:cs typeface="Calibri"/>
                <a:sym typeface="Calibri"/>
              </a:rPr>
              <a:t>David Hume</a:t>
            </a:r>
            <a:endParaRPr b="0" i="0" sz="1050" u="none" cap="none" strike="noStrike">
              <a:solidFill>
                <a:schemeClr val="dk1"/>
              </a:solidFill>
              <a:latin typeface="Calibri"/>
              <a:ea typeface="Calibri"/>
              <a:cs typeface="Calibri"/>
              <a:sym typeface="Calibri"/>
            </a:endParaRPr>
          </a:p>
          <a:p>
            <a:pPr indent="0" lvl="0" marL="0" marR="0" rtl="0" algn="ctr">
              <a:lnSpc>
                <a:spcPct val="142857"/>
              </a:lnSpc>
              <a:spcBef>
                <a:spcPts val="0"/>
              </a:spcBef>
              <a:spcAft>
                <a:spcPts val="0"/>
              </a:spcAft>
              <a:buClr>
                <a:srgbClr val="1A1A1A"/>
              </a:buClr>
              <a:buSzPts val="1050"/>
              <a:buFont typeface="Calibri"/>
              <a:buNone/>
            </a:pPr>
            <a:r>
              <a:rPr b="0" i="0" lang="en-US" sz="1050" u="none" cap="none" strike="noStrike">
                <a:solidFill>
                  <a:srgbClr val="1A1A1A"/>
                </a:solidFill>
                <a:latin typeface="Calibri"/>
                <a:ea typeface="Calibri"/>
                <a:cs typeface="Calibri"/>
                <a:sym typeface="Calibri"/>
              </a:rPr>
              <a:t>Heraclitus</a:t>
            </a:r>
            <a:endParaRPr b="0" i="0" sz="1050" u="none" cap="none" strike="noStrike">
              <a:solidFill>
                <a:schemeClr val="dk1"/>
              </a:solidFill>
              <a:latin typeface="Calibri"/>
              <a:ea typeface="Calibri"/>
              <a:cs typeface="Calibri"/>
              <a:sym typeface="Calibri"/>
            </a:endParaRPr>
          </a:p>
        </p:txBody>
      </p:sp>
      <p:cxnSp>
        <p:nvCxnSpPr>
          <p:cNvPr id="229" name="Google Shape;229;p9"/>
          <p:cNvCxnSpPr/>
          <p:nvPr/>
        </p:nvCxnSpPr>
        <p:spPr>
          <a:xfrm>
            <a:off x="2788920" y="868680"/>
            <a:ext cx="0" cy="5120640"/>
          </a:xfrm>
          <a:prstGeom prst="straightConnector1">
            <a:avLst/>
          </a:prstGeom>
          <a:noFill/>
          <a:ln cap="flat" cmpd="sng" w="9525">
            <a:solidFill>
              <a:srgbClr val="D8D4CE"/>
            </a:solidFill>
            <a:prstDash val="solid"/>
            <a:round/>
            <a:headEnd len="sm" w="sm" type="none"/>
            <a:tailEnd len="sm" w="sm" type="none"/>
          </a:ln>
        </p:spPr>
      </p:cxnSp>
      <p:sp>
        <p:nvSpPr>
          <p:cNvPr id="230" name="Google Shape;230;p9"/>
          <p:cNvSpPr/>
          <p:nvPr/>
        </p:nvSpPr>
        <p:spPr>
          <a:xfrm>
            <a:off x="3154680" y="713232"/>
            <a:ext cx="8412480" cy="65836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A1A1A"/>
              </a:buClr>
              <a:buSzPts val="3800"/>
              <a:buFont typeface="Cambria"/>
              <a:buNone/>
            </a:pPr>
            <a:r>
              <a:rPr b="1" i="0" lang="en-US" sz="3800" u="none" cap="none" strike="noStrike">
                <a:solidFill>
                  <a:srgbClr val="1A1A1A"/>
                </a:solidFill>
                <a:latin typeface="Cambria"/>
                <a:ea typeface="Cambria"/>
                <a:cs typeface="Cambria"/>
                <a:sym typeface="Cambria"/>
              </a:rPr>
              <a:t>The Buddha</a:t>
            </a:r>
            <a:endParaRPr b="0" i="0" sz="3800" u="none" cap="none" strike="noStrike">
              <a:solidFill>
                <a:schemeClr val="dk1"/>
              </a:solidFill>
              <a:latin typeface="Calibri"/>
              <a:ea typeface="Calibri"/>
              <a:cs typeface="Calibri"/>
              <a:sym typeface="Calibri"/>
            </a:endParaRPr>
          </a:p>
        </p:txBody>
      </p:sp>
      <p:sp>
        <p:nvSpPr>
          <p:cNvPr id="231" name="Google Shape;231;p9"/>
          <p:cNvSpPr/>
          <p:nvPr/>
        </p:nvSpPr>
        <p:spPr>
          <a:xfrm>
            <a:off x="3154680" y="1389888"/>
            <a:ext cx="8412480" cy="3657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6666"/>
              </a:buClr>
              <a:buSzPts val="1700"/>
              <a:buFont typeface="Cambria"/>
              <a:buNone/>
            </a:pPr>
            <a:r>
              <a:rPr b="0" i="1" lang="en-US" sz="1700" u="none" cap="none" strike="noStrike">
                <a:solidFill>
                  <a:srgbClr val="666666"/>
                </a:solidFill>
                <a:latin typeface="Cambria"/>
                <a:ea typeface="Cambria"/>
                <a:cs typeface="Cambria"/>
                <a:sym typeface="Cambria"/>
              </a:rPr>
              <a:t>The physician of the mind</a:t>
            </a:r>
            <a:endParaRPr b="0" i="0" sz="1700" u="none" cap="none" strike="noStrike">
              <a:solidFill>
                <a:schemeClr val="dk1"/>
              </a:solidFill>
              <a:latin typeface="Calibri"/>
              <a:ea typeface="Calibri"/>
              <a:cs typeface="Calibri"/>
              <a:sym typeface="Calibri"/>
            </a:endParaRPr>
          </a:p>
        </p:txBody>
      </p:sp>
      <p:sp>
        <p:nvSpPr>
          <p:cNvPr id="232" name="Google Shape;232;p9"/>
          <p:cNvSpPr/>
          <p:nvPr/>
        </p:nvSpPr>
        <p:spPr>
          <a:xfrm>
            <a:off x="3154680" y="1965960"/>
            <a:ext cx="4114800" cy="2560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6666"/>
              </a:buClr>
              <a:buSzPts val="900"/>
              <a:buFont typeface="Calibri"/>
              <a:buNone/>
            </a:pPr>
            <a:r>
              <a:rPr b="1" i="0" lang="en-US" sz="900" u="none" cap="none" strike="noStrike">
                <a:solidFill>
                  <a:srgbClr val="666666"/>
                </a:solidFill>
                <a:latin typeface="Calibri"/>
                <a:ea typeface="Calibri"/>
                <a:cs typeface="Calibri"/>
                <a:sym typeface="Calibri"/>
              </a:rPr>
              <a:t>WHAT YOU’D MASTER</a:t>
            </a:r>
            <a:endParaRPr b="0" i="0" sz="900" u="none" cap="none" strike="noStrike">
              <a:solidFill>
                <a:schemeClr val="dk1"/>
              </a:solidFill>
              <a:latin typeface="Calibri"/>
              <a:ea typeface="Calibri"/>
              <a:cs typeface="Calibri"/>
              <a:sym typeface="Calibri"/>
            </a:endParaRPr>
          </a:p>
        </p:txBody>
      </p:sp>
      <p:sp>
        <p:nvSpPr>
          <p:cNvPr id="233" name="Google Shape;233;p9"/>
          <p:cNvSpPr/>
          <p:nvPr/>
        </p:nvSpPr>
        <p:spPr>
          <a:xfrm>
            <a:off x="3154680" y="2240280"/>
            <a:ext cx="4114800" cy="1691640"/>
          </a:xfrm>
          <a:prstGeom prst="rect">
            <a:avLst/>
          </a:prstGeom>
          <a:noFill/>
          <a:ln>
            <a:noFill/>
          </a:ln>
        </p:spPr>
        <p:txBody>
          <a:bodyPr anchorCtr="0" anchor="ctr" bIns="0" lIns="0" spcFirstLastPara="1" rIns="0" wrap="square" tIns="0">
            <a:noAutofit/>
          </a:bodyPr>
          <a:lstStyle/>
          <a:p>
            <a:pPr indent="-342900" lvl="0" marL="342900" marR="0" rtl="0" algn="l">
              <a:spcBef>
                <a:spcPts val="0"/>
              </a:spcBef>
              <a:spcAft>
                <a:spcPts val="0"/>
              </a:spcAft>
              <a:buClr>
                <a:srgbClr val="1A1A1A"/>
              </a:buClr>
              <a:buSzPts val="1300"/>
              <a:buFont typeface="Calibri"/>
              <a:buChar char="•"/>
            </a:pPr>
            <a:r>
              <a:rPr b="0" i="0" lang="en-US" sz="1300" u="none" cap="none" strike="noStrike">
                <a:solidFill>
                  <a:srgbClr val="1A1A1A"/>
                </a:solidFill>
                <a:latin typeface="Calibri"/>
                <a:ea typeface="Calibri"/>
                <a:cs typeface="Calibri"/>
                <a:sym typeface="Calibri"/>
              </a:rPr>
              <a:t>Impermanence (anicca)</a:t>
            </a:r>
            <a:endParaRPr b="0" i="0" sz="1300" u="none" cap="none" strike="noStrike">
              <a:solidFill>
                <a:schemeClr val="dk1"/>
              </a:solidFill>
              <a:latin typeface="Calibri"/>
              <a:ea typeface="Calibri"/>
              <a:cs typeface="Calibri"/>
              <a:sym typeface="Calibri"/>
            </a:endParaRPr>
          </a:p>
          <a:p>
            <a:pPr indent="-342900" lvl="0" marL="342900" marR="0" rtl="0" algn="l">
              <a:spcBef>
                <a:spcPts val="700"/>
              </a:spcBef>
              <a:spcAft>
                <a:spcPts val="0"/>
              </a:spcAft>
              <a:buClr>
                <a:srgbClr val="1A1A1A"/>
              </a:buClr>
              <a:buSzPts val="1300"/>
              <a:buFont typeface="Calibri"/>
              <a:buChar char="•"/>
            </a:pPr>
            <a:r>
              <a:rPr b="0" i="0" lang="en-US" sz="1300" u="none" cap="none" strike="noStrike">
                <a:solidFill>
                  <a:srgbClr val="1A1A1A"/>
                </a:solidFill>
                <a:latin typeface="Calibri"/>
                <a:ea typeface="Calibri"/>
                <a:cs typeface="Calibri"/>
                <a:sym typeface="Calibri"/>
              </a:rPr>
              <a:t>No-self (anattā)</a:t>
            </a:r>
            <a:endParaRPr b="0" i="0" sz="1300" u="none" cap="none" strike="noStrike">
              <a:solidFill>
                <a:schemeClr val="dk1"/>
              </a:solidFill>
              <a:latin typeface="Calibri"/>
              <a:ea typeface="Calibri"/>
              <a:cs typeface="Calibri"/>
              <a:sym typeface="Calibri"/>
            </a:endParaRPr>
          </a:p>
          <a:p>
            <a:pPr indent="-342900" lvl="0" marL="342900" marR="0" rtl="0" algn="l">
              <a:spcBef>
                <a:spcPts val="700"/>
              </a:spcBef>
              <a:spcAft>
                <a:spcPts val="0"/>
              </a:spcAft>
              <a:buClr>
                <a:srgbClr val="1A1A1A"/>
              </a:buClr>
              <a:buSzPts val="1300"/>
              <a:buFont typeface="Calibri"/>
              <a:buChar char="•"/>
            </a:pPr>
            <a:r>
              <a:rPr b="0" i="0" lang="en-US" sz="1300" u="none" cap="none" strike="noStrike">
                <a:solidFill>
                  <a:srgbClr val="1A1A1A"/>
                </a:solidFill>
                <a:latin typeface="Calibri"/>
                <a:ea typeface="Calibri"/>
                <a:cs typeface="Calibri"/>
                <a:sym typeface="Calibri"/>
              </a:rPr>
              <a:t>The Four Noble Truths</a:t>
            </a:r>
            <a:endParaRPr b="0" i="0" sz="1300" u="none" cap="none" strike="noStrike">
              <a:solidFill>
                <a:schemeClr val="dk1"/>
              </a:solidFill>
              <a:latin typeface="Calibri"/>
              <a:ea typeface="Calibri"/>
              <a:cs typeface="Calibri"/>
              <a:sym typeface="Calibri"/>
            </a:endParaRPr>
          </a:p>
          <a:p>
            <a:pPr indent="-342900" lvl="0" marL="342900" marR="0" rtl="0" algn="l">
              <a:spcBef>
                <a:spcPts val="700"/>
              </a:spcBef>
              <a:spcAft>
                <a:spcPts val="0"/>
              </a:spcAft>
              <a:buClr>
                <a:srgbClr val="1A1A1A"/>
              </a:buClr>
              <a:buSzPts val="1300"/>
              <a:buFont typeface="Calibri"/>
              <a:buChar char="•"/>
            </a:pPr>
            <a:r>
              <a:rPr b="0" i="0" lang="en-US" sz="1300" u="none" cap="none" strike="noStrike">
                <a:solidFill>
                  <a:srgbClr val="1A1A1A"/>
                </a:solidFill>
                <a:latin typeface="Calibri"/>
                <a:ea typeface="Calibri"/>
                <a:cs typeface="Calibri"/>
                <a:sym typeface="Calibri"/>
              </a:rPr>
              <a:t>Test it yourself</a:t>
            </a:r>
            <a:endParaRPr b="0" i="0" sz="1300" u="none" cap="none" strike="noStrike">
              <a:solidFill>
                <a:schemeClr val="dk1"/>
              </a:solidFill>
              <a:latin typeface="Calibri"/>
              <a:ea typeface="Calibri"/>
              <a:cs typeface="Calibri"/>
              <a:sym typeface="Calibri"/>
            </a:endParaRPr>
          </a:p>
        </p:txBody>
      </p:sp>
      <p:sp>
        <p:nvSpPr>
          <p:cNvPr id="234" name="Google Shape;234;p9"/>
          <p:cNvSpPr/>
          <p:nvPr/>
        </p:nvSpPr>
        <p:spPr>
          <a:xfrm>
            <a:off x="7589520" y="1965960"/>
            <a:ext cx="3977640" cy="2560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6666"/>
              </a:buClr>
              <a:buSzPts val="900"/>
              <a:buFont typeface="Calibri"/>
              <a:buNone/>
            </a:pPr>
            <a:r>
              <a:rPr b="1" i="0" lang="en-US" sz="900" u="none" cap="none" strike="noStrike">
                <a:solidFill>
                  <a:srgbClr val="666666"/>
                </a:solidFill>
                <a:latin typeface="Calibri"/>
                <a:ea typeface="Calibri"/>
                <a:cs typeface="Calibri"/>
                <a:sym typeface="Calibri"/>
              </a:rPr>
              <a:t>THE QUESTION YOU’D WRESTLE WITH</a:t>
            </a:r>
            <a:endParaRPr b="0" i="0" sz="900" u="none" cap="none" strike="noStrike">
              <a:solidFill>
                <a:schemeClr val="dk1"/>
              </a:solidFill>
              <a:latin typeface="Calibri"/>
              <a:ea typeface="Calibri"/>
              <a:cs typeface="Calibri"/>
              <a:sym typeface="Calibri"/>
            </a:endParaRPr>
          </a:p>
        </p:txBody>
      </p:sp>
      <p:sp>
        <p:nvSpPr>
          <p:cNvPr id="235" name="Google Shape;235;p9"/>
          <p:cNvSpPr/>
          <p:nvPr/>
        </p:nvSpPr>
        <p:spPr>
          <a:xfrm>
            <a:off x="7589520" y="2240280"/>
            <a:ext cx="3977640" cy="914400"/>
          </a:xfrm>
          <a:prstGeom prst="rect">
            <a:avLst/>
          </a:prstGeom>
          <a:noFill/>
          <a:ln>
            <a:noFill/>
          </a:ln>
        </p:spPr>
        <p:txBody>
          <a:bodyPr anchorCtr="0" anchor="ctr" bIns="0" lIns="0" spcFirstLastPara="1" rIns="0" wrap="square" tIns="0">
            <a:noAutofit/>
          </a:bodyPr>
          <a:lstStyle/>
          <a:p>
            <a:pPr indent="0" lvl="0" marL="0" marR="0" rtl="0" algn="l">
              <a:lnSpc>
                <a:spcPct val="131034"/>
              </a:lnSpc>
              <a:spcBef>
                <a:spcPts val="0"/>
              </a:spcBef>
              <a:spcAft>
                <a:spcPts val="0"/>
              </a:spcAft>
              <a:buClr>
                <a:srgbClr val="3E7C59"/>
              </a:buClr>
              <a:buSzPts val="1450"/>
              <a:buFont typeface="Cambria"/>
              <a:buNone/>
            </a:pPr>
            <a:r>
              <a:rPr b="1" i="0" lang="en-US" sz="1450" u="none" cap="none" strike="noStrike">
                <a:solidFill>
                  <a:srgbClr val="3E7C59"/>
                </a:solidFill>
                <a:latin typeface="Cambria"/>
                <a:ea typeface="Cambria"/>
                <a:cs typeface="Cambria"/>
                <a:sym typeface="Cambria"/>
              </a:rPr>
              <a:t>Can other people know us better than we know ourselves?</a:t>
            </a:r>
            <a:endParaRPr b="0" i="0" sz="1450" u="none" cap="none" strike="noStrike">
              <a:solidFill>
                <a:schemeClr val="dk1"/>
              </a:solidFill>
              <a:latin typeface="Calibri"/>
              <a:ea typeface="Calibri"/>
              <a:cs typeface="Calibri"/>
              <a:sym typeface="Calibri"/>
            </a:endParaRPr>
          </a:p>
        </p:txBody>
      </p:sp>
      <p:sp>
        <p:nvSpPr>
          <p:cNvPr id="236" name="Google Shape;236;p9"/>
          <p:cNvSpPr/>
          <p:nvPr/>
        </p:nvSpPr>
        <p:spPr>
          <a:xfrm>
            <a:off x="7589520" y="3291840"/>
            <a:ext cx="397764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6666"/>
              </a:buClr>
              <a:buSzPts val="900"/>
              <a:buFont typeface="Calibri"/>
              <a:buNone/>
            </a:pPr>
            <a:r>
              <a:rPr b="0" i="0" lang="en-US" sz="900" u="none" cap="none" strike="noStrike">
                <a:solidFill>
                  <a:srgbClr val="666666"/>
                </a:solidFill>
                <a:latin typeface="Calibri"/>
                <a:ea typeface="Calibri"/>
                <a:cs typeface="Calibri"/>
                <a:sym typeface="Calibri"/>
              </a:rPr>
              <a:t>The Knower · Scope  ·  Religion · Methods</a:t>
            </a:r>
            <a:endParaRPr b="0" i="0" sz="900" u="none" cap="none" strike="noStrike">
              <a:solidFill>
                <a:schemeClr val="dk1"/>
              </a:solidFill>
              <a:latin typeface="Calibri"/>
              <a:ea typeface="Calibri"/>
              <a:cs typeface="Calibri"/>
              <a:sym typeface="Calibri"/>
            </a:endParaRPr>
          </a:p>
        </p:txBody>
      </p:sp>
      <p:sp>
        <p:nvSpPr>
          <p:cNvPr id="237" name="Google Shape;237;p9"/>
          <p:cNvSpPr/>
          <p:nvPr/>
        </p:nvSpPr>
        <p:spPr>
          <a:xfrm>
            <a:off x="3154680" y="4114800"/>
            <a:ext cx="8412480" cy="1572768"/>
          </a:xfrm>
          <a:prstGeom prst="rect">
            <a:avLst/>
          </a:prstGeom>
          <a:solidFill>
            <a:srgbClr val="F4F2E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 name="Google Shape;238;p9"/>
          <p:cNvSpPr/>
          <p:nvPr/>
        </p:nvSpPr>
        <p:spPr>
          <a:xfrm>
            <a:off x="3401568" y="4224528"/>
            <a:ext cx="7955280" cy="914400"/>
          </a:xfrm>
          <a:prstGeom prst="rect">
            <a:avLst/>
          </a:prstGeom>
          <a:noFill/>
          <a:ln>
            <a:noFill/>
          </a:ln>
        </p:spPr>
        <p:txBody>
          <a:bodyPr anchorCtr="0" anchor="t" bIns="0" lIns="0" spcFirstLastPara="1" rIns="0" wrap="square" tIns="0">
            <a:noAutofit/>
          </a:bodyPr>
          <a:lstStyle/>
          <a:p>
            <a:pPr indent="0" lvl="0" marL="0" marR="0" rtl="0" algn="l">
              <a:lnSpc>
                <a:spcPct val="135714"/>
              </a:lnSpc>
              <a:spcBef>
                <a:spcPts val="0"/>
              </a:spcBef>
              <a:spcAft>
                <a:spcPts val="0"/>
              </a:spcAft>
              <a:buClr>
                <a:srgbClr val="1A1A1A"/>
              </a:buClr>
              <a:buSzPts val="1400"/>
              <a:buFont typeface="Cambria"/>
              <a:buNone/>
            </a:pPr>
            <a:r>
              <a:rPr b="0" i="1" lang="en-US" sz="1400" u="none" cap="none" strike="noStrike">
                <a:solidFill>
                  <a:srgbClr val="1A1A1A"/>
                </a:solidFill>
                <a:latin typeface="Cambria"/>
                <a:ea typeface="Cambria"/>
                <a:cs typeface="Cambria"/>
                <a:sym typeface="Cambria"/>
              </a:rPr>
              <a:t>“All that we are is the result of what we have thought: it is founded on our thoughts and made up of our thoughts.”</a:t>
            </a:r>
            <a:endParaRPr b="0" i="0" sz="1400" u="none" cap="none" strike="noStrike">
              <a:solidFill>
                <a:schemeClr val="dk1"/>
              </a:solidFill>
              <a:latin typeface="Calibri"/>
              <a:ea typeface="Calibri"/>
              <a:cs typeface="Calibri"/>
              <a:sym typeface="Calibri"/>
            </a:endParaRPr>
          </a:p>
        </p:txBody>
      </p:sp>
      <p:sp>
        <p:nvSpPr>
          <p:cNvPr id="239" name="Google Shape;239;p9"/>
          <p:cNvSpPr/>
          <p:nvPr/>
        </p:nvSpPr>
        <p:spPr>
          <a:xfrm>
            <a:off x="3401568" y="5285232"/>
            <a:ext cx="795528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6666"/>
              </a:buClr>
              <a:buSzPts val="900"/>
              <a:buFont typeface="Calibri"/>
              <a:buNone/>
            </a:pPr>
            <a:r>
              <a:rPr b="0" i="0" lang="en-US" sz="900" u="none" cap="none" strike="noStrike">
                <a:solidFill>
                  <a:srgbClr val="666666"/>
                </a:solidFill>
                <a:latin typeface="Calibri"/>
                <a:ea typeface="Calibri"/>
                <a:cs typeface="Calibri"/>
                <a:sym typeface="Calibri"/>
              </a:rPr>
              <a:t>The Dhammapada, verse 1 (trans. F. Max Müller)</a:t>
            </a:r>
            <a:endParaRPr b="0" i="0" sz="900" u="none" cap="none" strike="noStrike">
              <a:solidFill>
                <a:schemeClr val="dk1"/>
              </a:solidFill>
              <a:latin typeface="Calibri"/>
              <a:ea typeface="Calibri"/>
              <a:cs typeface="Calibri"/>
              <a:sym typeface="Calibri"/>
            </a:endParaRPr>
          </a:p>
        </p:txBody>
      </p:sp>
      <p:sp>
        <p:nvSpPr>
          <p:cNvPr id="240" name="Google Shape;240;p9"/>
          <p:cNvSpPr/>
          <p:nvPr/>
        </p:nvSpPr>
        <p:spPr>
          <a:xfrm>
            <a:off x="10607040" y="6144768"/>
            <a:ext cx="1005840" cy="274320"/>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666666"/>
              </a:buClr>
              <a:buSzPts val="900"/>
              <a:buFont typeface="Calibri"/>
              <a:buNone/>
            </a:pPr>
            <a:r>
              <a:rPr b="0" i="0" lang="en-US" sz="900" u="none" cap="none" strike="noStrike">
                <a:solidFill>
                  <a:srgbClr val="666666"/>
                </a:solidFill>
                <a:latin typeface="Calibri"/>
                <a:ea typeface="Calibri"/>
                <a:cs typeface="Calibri"/>
                <a:sym typeface="Calibri"/>
              </a:rPr>
              <a:t>4 of 42</a:t>
            </a:r>
            <a:endParaRPr b="0" i="0" sz="900" u="none" cap="none" strike="noStrike">
              <a:solidFill>
                <a:schemeClr val="dk1"/>
              </a:solidFill>
              <a:latin typeface="Calibri"/>
              <a:ea typeface="Calibri"/>
              <a:cs typeface="Calibri"/>
              <a:sym typeface="Calibri"/>
            </a:endParaRPr>
          </a:p>
        </p:txBody>
      </p:sp>
      <p:sp>
        <p:nvSpPr>
          <p:cNvPr id="241" name="Google Shape;241;p9"/>
          <p:cNvSpPr/>
          <p:nvPr/>
        </p:nvSpPr>
        <p:spPr>
          <a:xfrm>
            <a:off x="457200" y="6144768"/>
            <a:ext cx="365760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6666"/>
              </a:buClr>
              <a:buSzPts val="900"/>
              <a:buFont typeface="Calibri"/>
              <a:buNone/>
            </a:pPr>
            <a:r>
              <a:rPr b="0" i="0" lang="en-US" sz="900" u="none" cap="none" strike="noStrike">
                <a:solidFill>
                  <a:srgbClr val="666666"/>
                </a:solidFill>
                <a:latin typeface="Calibri"/>
                <a:ea typeface="Calibri"/>
                <a:cs typeface="Calibri"/>
                <a:sym typeface="Calibri"/>
              </a:rPr>
              <a:t>Pillars of Western Thought</a:t>
            </a:r>
            <a:endParaRPr b="0" i="0" sz="900" u="none" cap="none" strike="noStrike">
              <a:solidFill>
                <a:schemeClr val="dk1"/>
              </a:solidFill>
              <a:latin typeface="Calibri"/>
              <a:ea typeface="Calibri"/>
              <a:cs typeface="Calibri"/>
              <a:sym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246" name="Shape 246"/>
        <p:cNvGrpSpPr/>
        <p:nvPr/>
      </p:nvGrpSpPr>
      <p:grpSpPr>
        <a:xfrm>
          <a:off x="0" y="0"/>
          <a:ext cx="0" cy="0"/>
          <a:chOff x="0" y="0"/>
          <a:chExt cx="0" cy="0"/>
        </a:xfrm>
      </p:grpSpPr>
      <p:sp>
        <p:nvSpPr>
          <p:cNvPr id="247" name="Google Shape;247;p10"/>
          <p:cNvSpPr/>
          <p:nvPr/>
        </p:nvSpPr>
        <p:spPr>
          <a:xfrm>
            <a:off x="685800" y="868680"/>
            <a:ext cx="1554480" cy="1554480"/>
          </a:xfrm>
          <a:prstGeom prst="ellipse">
            <a:avLst/>
          </a:prstGeom>
          <a:solidFill>
            <a:srgbClr val="97742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 name="Google Shape;248;p10"/>
          <p:cNvSpPr/>
          <p:nvPr/>
        </p:nvSpPr>
        <p:spPr>
          <a:xfrm>
            <a:off x="685800" y="868680"/>
            <a:ext cx="1554480" cy="155448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6000"/>
              <a:buFont typeface="Cambria"/>
              <a:buNone/>
            </a:pPr>
            <a:r>
              <a:rPr b="1" i="0" lang="en-US" sz="6000" u="none" cap="none" strike="noStrike">
                <a:solidFill>
                  <a:srgbClr val="FFFFFF"/>
                </a:solidFill>
                <a:latin typeface="Cambria"/>
                <a:ea typeface="Cambria"/>
                <a:cs typeface="Cambria"/>
                <a:sym typeface="Cambria"/>
              </a:rPr>
              <a:t>S</a:t>
            </a:r>
            <a:endParaRPr b="0" i="0" sz="6000" u="none" cap="none" strike="noStrike">
              <a:solidFill>
                <a:schemeClr val="dk1"/>
              </a:solidFill>
              <a:latin typeface="Calibri"/>
              <a:ea typeface="Calibri"/>
              <a:cs typeface="Calibri"/>
              <a:sym typeface="Calibri"/>
            </a:endParaRPr>
          </a:p>
        </p:txBody>
      </p:sp>
      <p:sp>
        <p:nvSpPr>
          <p:cNvPr id="249" name="Google Shape;249;p10"/>
          <p:cNvSpPr/>
          <p:nvPr/>
        </p:nvSpPr>
        <p:spPr>
          <a:xfrm>
            <a:off x="457200" y="2542032"/>
            <a:ext cx="2011680" cy="4572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97742A"/>
              </a:buClr>
              <a:buSzPts val="950"/>
              <a:buFont typeface="Calibri"/>
              <a:buNone/>
            </a:pPr>
            <a:r>
              <a:rPr b="1" i="0" lang="en-US" sz="950" u="none" cap="none" strike="noStrike">
                <a:solidFill>
                  <a:srgbClr val="97742A"/>
                </a:solidFill>
                <a:latin typeface="Calibri"/>
                <a:ea typeface="Calibri"/>
                <a:cs typeface="Calibri"/>
                <a:sym typeface="Calibri"/>
              </a:rPr>
              <a:t>ANCIENT GREECE</a:t>
            </a:r>
            <a:endParaRPr b="0" i="0" sz="950" u="none" cap="none" strike="noStrike">
              <a:solidFill>
                <a:schemeClr val="dk1"/>
              </a:solidFill>
              <a:latin typeface="Calibri"/>
              <a:ea typeface="Calibri"/>
              <a:cs typeface="Calibri"/>
              <a:sym typeface="Calibri"/>
            </a:endParaRPr>
          </a:p>
        </p:txBody>
      </p:sp>
      <p:sp>
        <p:nvSpPr>
          <p:cNvPr id="250" name="Google Shape;250;p10"/>
          <p:cNvSpPr/>
          <p:nvPr/>
        </p:nvSpPr>
        <p:spPr>
          <a:xfrm>
            <a:off x="457200" y="2907792"/>
            <a:ext cx="2011680" cy="27432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666666"/>
              </a:buClr>
              <a:buSzPts val="1100"/>
              <a:buFont typeface="Calibri"/>
              <a:buNone/>
            </a:pPr>
            <a:r>
              <a:rPr b="0" i="0" lang="en-US" sz="1100" u="none" cap="none" strike="noStrike">
                <a:solidFill>
                  <a:srgbClr val="666666"/>
                </a:solidFill>
                <a:latin typeface="Calibri"/>
                <a:ea typeface="Calibri"/>
                <a:cs typeface="Calibri"/>
                <a:sym typeface="Calibri"/>
              </a:rPr>
              <a:t>470 – 399 BCE</a:t>
            </a:r>
            <a:endParaRPr b="0" i="0" sz="1100" u="none" cap="none" strike="noStrike">
              <a:solidFill>
                <a:schemeClr val="dk1"/>
              </a:solidFill>
              <a:latin typeface="Calibri"/>
              <a:ea typeface="Calibri"/>
              <a:cs typeface="Calibri"/>
              <a:sym typeface="Calibri"/>
            </a:endParaRPr>
          </a:p>
        </p:txBody>
      </p:sp>
      <p:sp>
        <p:nvSpPr>
          <p:cNvPr id="251" name="Google Shape;251;p10"/>
          <p:cNvSpPr/>
          <p:nvPr/>
        </p:nvSpPr>
        <p:spPr>
          <a:xfrm>
            <a:off x="457200" y="3794760"/>
            <a:ext cx="2011680" cy="256032"/>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666666"/>
              </a:buClr>
              <a:buSzPts val="850"/>
              <a:buFont typeface="Calibri"/>
              <a:buNone/>
            </a:pPr>
            <a:r>
              <a:rPr b="1" i="0" lang="en-US" sz="850" u="none" cap="none" strike="noStrike">
                <a:solidFill>
                  <a:srgbClr val="666666"/>
                </a:solidFill>
                <a:latin typeface="Calibri"/>
                <a:ea typeface="Calibri"/>
                <a:cs typeface="Calibri"/>
                <a:sym typeface="Calibri"/>
              </a:rPr>
              <a:t>YOU’D ARGUE WITH</a:t>
            </a:r>
            <a:endParaRPr b="0" i="0" sz="850" u="none" cap="none" strike="noStrike">
              <a:solidFill>
                <a:schemeClr val="dk1"/>
              </a:solidFill>
              <a:latin typeface="Calibri"/>
              <a:ea typeface="Calibri"/>
              <a:cs typeface="Calibri"/>
              <a:sym typeface="Calibri"/>
            </a:endParaRPr>
          </a:p>
        </p:txBody>
      </p:sp>
      <p:sp>
        <p:nvSpPr>
          <p:cNvPr id="252" name="Google Shape;252;p10"/>
          <p:cNvSpPr/>
          <p:nvPr/>
        </p:nvSpPr>
        <p:spPr>
          <a:xfrm>
            <a:off x="457200" y="4069080"/>
            <a:ext cx="2011680" cy="1463040"/>
          </a:xfrm>
          <a:prstGeom prst="rect">
            <a:avLst/>
          </a:prstGeom>
          <a:noFill/>
          <a:ln>
            <a:noFill/>
          </a:ln>
        </p:spPr>
        <p:txBody>
          <a:bodyPr anchorCtr="0" anchor="ctr" bIns="0" lIns="0" spcFirstLastPara="1" rIns="0" wrap="square" tIns="0">
            <a:noAutofit/>
          </a:bodyPr>
          <a:lstStyle/>
          <a:p>
            <a:pPr indent="0" lvl="0" marL="0" marR="0" rtl="0" algn="ctr">
              <a:lnSpc>
                <a:spcPct val="142857"/>
              </a:lnSpc>
              <a:spcBef>
                <a:spcPts val="0"/>
              </a:spcBef>
              <a:spcAft>
                <a:spcPts val="0"/>
              </a:spcAft>
              <a:buClr>
                <a:srgbClr val="1A1A1A"/>
              </a:buClr>
              <a:buSzPts val="1050"/>
              <a:buFont typeface="Calibri"/>
              <a:buNone/>
            </a:pPr>
            <a:r>
              <a:rPr b="0" i="0" lang="en-US" sz="1050" u="none" cap="none" strike="noStrike">
                <a:solidFill>
                  <a:srgbClr val="1A1A1A"/>
                </a:solidFill>
                <a:latin typeface="Calibri"/>
                <a:ea typeface="Calibri"/>
                <a:cs typeface="Calibri"/>
                <a:sym typeface="Calibri"/>
              </a:rPr>
              <a:t>Confucius</a:t>
            </a:r>
            <a:endParaRPr b="0" i="0" sz="1050" u="none" cap="none" strike="noStrike">
              <a:solidFill>
                <a:schemeClr val="dk1"/>
              </a:solidFill>
              <a:latin typeface="Calibri"/>
              <a:ea typeface="Calibri"/>
              <a:cs typeface="Calibri"/>
              <a:sym typeface="Calibri"/>
            </a:endParaRPr>
          </a:p>
          <a:p>
            <a:pPr indent="0" lvl="0" marL="0" marR="0" rtl="0" algn="ctr">
              <a:lnSpc>
                <a:spcPct val="142857"/>
              </a:lnSpc>
              <a:spcBef>
                <a:spcPts val="0"/>
              </a:spcBef>
              <a:spcAft>
                <a:spcPts val="0"/>
              </a:spcAft>
              <a:buClr>
                <a:srgbClr val="1A1A1A"/>
              </a:buClr>
              <a:buSzPts val="1050"/>
              <a:buFont typeface="Calibri"/>
              <a:buNone/>
            </a:pPr>
            <a:r>
              <a:rPr b="0" i="0" lang="en-US" sz="1050" u="none" cap="none" strike="noStrike">
                <a:solidFill>
                  <a:srgbClr val="1A1A1A"/>
                </a:solidFill>
                <a:latin typeface="Calibri"/>
                <a:ea typeface="Calibri"/>
                <a:cs typeface="Calibri"/>
                <a:sym typeface="Calibri"/>
              </a:rPr>
              <a:t>Laozi</a:t>
            </a:r>
            <a:endParaRPr b="0" i="0" sz="1050" u="none" cap="none" strike="noStrike">
              <a:solidFill>
                <a:schemeClr val="dk1"/>
              </a:solidFill>
              <a:latin typeface="Calibri"/>
              <a:ea typeface="Calibri"/>
              <a:cs typeface="Calibri"/>
              <a:sym typeface="Calibri"/>
            </a:endParaRPr>
          </a:p>
          <a:p>
            <a:pPr indent="0" lvl="0" marL="0" marR="0" rtl="0" algn="ctr">
              <a:lnSpc>
                <a:spcPct val="142857"/>
              </a:lnSpc>
              <a:spcBef>
                <a:spcPts val="0"/>
              </a:spcBef>
              <a:spcAft>
                <a:spcPts val="0"/>
              </a:spcAft>
              <a:buClr>
                <a:srgbClr val="1A1A1A"/>
              </a:buClr>
              <a:buSzPts val="1050"/>
              <a:buFont typeface="Calibri"/>
              <a:buNone/>
            </a:pPr>
            <a:r>
              <a:rPr b="0" i="0" lang="en-US" sz="1050" u="none" cap="none" strike="noStrike">
                <a:solidFill>
                  <a:srgbClr val="1A1A1A"/>
                </a:solidFill>
                <a:latin typeface="Calibri"/>
                <a:ea typeface="Calibri"/>
                <a:cs typeface="Calibri"/>
                <a:sym typeface="Calibri"/>
              </a:rPr>
              <a:t>Plato</a:t>
            </a:r>
            <a:endParaRPr b="0" i="0" sz="1050" u="none" cap="none" strike="noStrike">
              <a:solidFill>
                <a:schemeClr val="dk1"/>
              </a:solidFill>
              <a:latin typeface="Calibri"/>
              <a:ea typeface="Calibri"/>
              <a:cs typeface="Calibri"/>
              <a:sym typeface="Calibri"/>
            </a:endParaRPr>
          </a:p>
          <a:p>
            <a:pPr indent="0" lvl="0" marL="0" marR="0" rtl="0" algn="ctr">
              <a:lnSpc>
                <a:spcPct val="142857"/>
              </a:lnSpc>
              <a:spcBef>
                <a:spcPts val="0"/>
              </a:spcBef>
              <a:spcAft>
                <a:spcPts val="0"/>
              </a:spcAft>
              <a:buClr>
                <a:srgbClr val="1A1A1A"/>
              </a:buClr>
              <a:buSzPts val="1050"/>
              <a:buFont typeface="Calibri"/>
              <a:buNone/>
            </a:pPr>
            <a:r>
              <a:rPr b="0" i="0" lang="en-US" sz="1050" u="none" cap="none" strike="noStrike">
                <a:solidFill>
                  <a:srgbClr val="1A1A1A"/>
                </a:solidFill>
                <a:latin typeface="Calibri"/>
                <a:ea typeface="Calibri"/>
                <a:cs typeface="Calibri"/>
                <a:sym typeface="Calibri"/>
              </a:rPr>
              <a:t>David Hume</a:t>
            </a:r>
            <a:endParaRPr b="0" i="0" sz="1050" u="none" cap="none" strike="noStrike">
              <a:solidFill>
                <a:schemeClr val="dk1"/>
              </a:solidFill>
              <a:latin typeface="Calibri"/>
              <a:ea typeface="Calibri"/>
              <a:cs typeface="Calibri"/>
              <a:sym typeface="Calibri"/>
            </a:endParaRPr>
          </a:p>
          <a:p>
            <a:pPr indent="0" lvl="0" marL="0" marR="0" rtl="0" algn="ctr">
              <a:lnSpc>
                <a:spcPct val="142857"/>
              </a:lnSpc>
              <a:spcBef>
                <a:spcPts val="0"/>
              </a:spcBef>
              <a:spcAft>
                <a:spcPts val="0"/>
              </a:spcAft>
              <a:buClr>
                <a:srgbClr val="1A1A1A"/>
              </a:buClr>
              <a:buSzPts val="1050"/>
              <a:buFont typeface="Calibri"/>
              <a:buNone/>
            </a:pPr>
            <a:r>
              <a:rPr b="0" i="0" lang="en-US" sz="1050" u="none" cap="none" strike="noStrike">
                <a:solidFill>
                  <a:srgbClr val="1A1A1A"/>
                </a:solidFill>
                <a:latin typeface="Calibri"/>
                <a:ea typeface="Calibri"/>
                <a:cs typeface="Calibri"/>
                <a:sym typeface="Calibri"/>
              </a:rPr>
              <a:t>Michel Foucault</a:t>
            </a:r>
            <a:endParaRPr b="0" i="0" sz="1050" u="none" cap="none" strike="noStrike">
              <a:solidFill>
                <a:schemeClr val="dk1"/>
              </a:solidFill>
              <a:latin typeface="Calibri"/>
              <a:ea typeface="Calibri"/>
              <a:cs typeface="Calibri"/>
              <a:sym typeface="Calibri"/>
            </a:endParaRPr>
          </a:p>
        </p:txBody>
      </p:sp>
      <p:cxnSp>
        <p:nvCxnSpPr>
          <p:cNvPr id="253" name="Google Shape;253;p10"/>
          <p:cNvCxnSpPr/>
          <p:nvPr/>
        </p:nvCxnSpPr>
        <p:spPr>
          <a:xfrm>
            <a:off x="2788920" y="868680"/>
            <a:ext cx="0" cy="5120640"/>
          </a:xfrm>
          <a:prstGeom prst="straightConnector1">
            <a:avLst/>
          </a:prstGeom>
          <a:noFill/>
          <a:ln cap="flat" cmpd="sng" w="9525">
            <a:solidFill>
              <a:srgbClr val="D8D4CE"/>
            </a:solidFill>
            <a:prstDash val="solid"/>
            <a:round/>
            <a:headEnd len="sm" w="sm" type="none"/>
            <a:tailEnd len="sm" w="sm" type="none"/>
          </a:ln>
        </p:spPr>
      </p:cxnSp>
      <p:sp>
        <p:nvSpPr>
          <p:cNvPr id="254" name="Google Shape;254;p10"/>
          <p:cNvSpPr/>
          <p:nvPr/>
        </p:nvSpPr>
        <p:spPr>
          <a:xfrm>
            <a:off x="3154680" y="713232"/>
            <a:ext cx="8412480" cy="65836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A1A1A"/>
              </a:buClr>
              <a:buSzPts val="3800"/>
              <a:buFont typeface="Cambria"/>
              <a:buNone/>
            </a:pPr>
            <a:r>
              <a:rPr b="1" i="0" lang="en-US" sz="3800" u="none" cap="none" strike="noStrike">
                <a:solidFill>
                  <a:srgbClr val="1A1A1A"/>
                </a:solidFill>
                <a:latin typeface="Cambria"/>
                <a:ea typeface="Cambria"/>
                <a:cs typeface="Cambria"/>
                <a:sym typeface="Cambria"/>
              </a:rPr>
              <a:t>Socrates</a:t>
            </a:r>
            <a:endParaRPr b="0" i="0" sz="3800" u="none" cap="none" strike="noStrike">
              <a:solidFill>
                <a:schemeClr val="dk1"/>
              </a:solidFill>
              <a:latin typeface="Calibri"/>
              <a:ea typeface="Calibri"/>
              <a:cs typeface="Calibri"/>
              <a:sym typeface="Calibri"/>
            </a:endParaRPr>
          </a:p>
        </p:txBody>
      </p:sp>
      <p:sp>
        <p:nvSpPr>
          <p:cNvPr id="255" name="Google Shape;255;p10"/>
          <p:cNvSpPr/>
          <p:nvPr/>
        </p:nvSpPr>
        <p:spPr>
          <a:xfrm>
            <a:off x="3154680" y="1389888"/>
            <a:ext cx="8412480" cy="3657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6666"/>
              </a:buClr>
              <a:buSzPts val="1700"/>
              <a:buFont typeface="Cambria"/>
              <a:buNone/>
            </a:pPr>
            <a:r>
              <a:rPr b="0" i="1" lang="en-US" sz="1700" u="none" cap="none" strike="noStrike">
                <a:solidFill>
                  <a:srgbClr val="666666"/>
                </a:solidFill>
                <a:latin typeface="Cambria"/>
                <a:ea typeface="Cambria"/>
                <a:cs typeface="Cambria"/>
                <a:sym typeface="Cambria"/>
              </a:rPr>
              <a:t>The gadfly of Athens</a:t>
            </a:r>
            <a:endParaRPr b="0" i="0" sz="1700" u="none" cap="none" strike="noStrike">
              <a:solidFill>
                <a:schemeClr val="dk1"/>
              </a:solidFill>
              <a:latin typeface="Calibri"/>
              <a:ea typeface="Calibri"/>
              <a:cs typeface="Calibri"/>
              <a:sym typeface="Calibri"/>
            </a:endParaRPr>
          </a:p>
        </p:txBody>
      </p:sp>
      <p:sp>
        <p:nvSpPr>
          <p:cNvPr id="256" name="Google Shape;256;p10"/>
          <p:cNvSpPr/>
          <p:nvPr/>
        </p:nvSpPr>
        <p:spPr>
          <a:xfrm>
            <a:off x="3154680" y="1965960"/>
            <a:ext cx="4114800" cy="2560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6666"/>
              </a:buClr>
              <a:buSzPts val="900"/>
              <a:buFont typeface="Calibri"/>
              <a:buNone/>
            </a:pPr>
            <a:r>
              <a:rPr b="1" i="0" lang="en-US" sz="900" u="none" cap="none" strike="noStrike">
                <a:solidFill>
                  <a:srgbClr val="666666"/>
                </a:solidFill>
                <a:latin typeface="Calibri"/>
                <a:ea typeface="Calibri"/>
                <a:cs typeface="Calibri"/>
                <a:sym typeface="Calibri"/>
              </a:rPr>
              <a:t>WHAT YOU’D MASTER</a:t>
            </a:r>
            <a:endParaRPr b="0" i="0" sz="900" u="none" cap="none" strike="noStrike">
              <a:solidFill>
                <a:schemeClr val="dk1"/>
              </a:solidFill>
              <a:latin typeface="Calibri"/>
              <a:ea typeface="Calibri"/>
              <a:cs typeface="Calibri"/>
              <a:sym typeface="Calibri"/>
            </a:endParaRPr>
          </a:p>
        </p:txBody>
      </p:sp>
      <p:sp>
        <p:nvSpPr>
          <p:cNvPr id="257" name="Google Shape;257;p10"/>
          <p:cNvSpPr/>
          <p:nvPr/>
        </p:nvSpPr>
        <p:spPr>
          <a:xfrm>
            <a:off x="3154680" y="2240280"/>
            <a:ext cx="4114800" cy="1691640"/>
          </a:xfrm>
          <a:prstGeom prst="rect">
            <a:avLst/>
          </a:prstGeom>
          <a:noFill/>
          <a:ln>
            <a:noFill/>
          </a:ln>
        </p:spPr>
        <p:txBody>
          <a:bodyPr anchorCtr="0" anchor="ctr" bIns="0" lIns="0" spcFirstLastPara="1" rIns="0" wrap="square" tIns="0">
            <a:noAutofit/>
          </a:bodyPr>
          <a:lstStyle/>
          <a:p>
            <a:pPr indent="-342900" lvl="0" marL="342900" marR="0" rtl="0" algn="l">
              <a:spcBef>
                <a:spcPts val="0"/>
              </a:spcBef>
              <a:spcAft>
                <a:spcPts val="0"/>
              </a:spcAft>
              <a:buClr>
                <a:srgbClr val="1A1A1A"/>
              </a:buClr>
              <a:buSzPts val="1300"/>
              <a:buFont typeface="Calibri"/>
              <a:buChar char="•"/>
            </a:pPr>
            <a:r>
              <a:rPr b="0" i="0" lang="en-US" sz="1300" u="none" cap="none" strike="noStrike">
                <a:solidFill>
                  <a:srgbClr val="1A1A1A"/>
                </a:solidFill>
                <a:latin typeface="Calibri"/>
                <a:ea typeface="Calibri"/>
                <a:cs typeface="Calibri"/>
                <a:sym typeface="Calibri"/>
              </a:rPr>
              <a:t>The Socratic method (elenchus)</a:t>
            </a:r>
            <a:endParaRPr b="0" i="0" sz="1300" u="none" cap="none" strike="noStrike">
              <a:solidFill>
                <a:schemeClr val="dk1"/>
              </a:solidFill>
              <a:latin typeface="Calibri"/>
              <a:ea typeface="Calibri"/>
              <a:cs typeface="Calibri"/>
              <a:sym typeface="Calibri"/>
            </a:endParaRPr>
          </a:p>
          <a:p>
            <a:pPr indent="-342900" lvl="0" marL="342900" marR="0" rtl="0" algn="l">
              <a:spcBef>
                <a:spcPts val="700"/>
              </a:spcBef>
              <a:spcAft>
                <a:spcPts val="0"/>
              </a:spcAft>
              <a:buClr>
                <a:srgbClr val="1A1A1A"/>
              </a:buClr>
              <a:buSzPts val="1300"/>
              <a:buFont typeface="Calibri"/>
              <a:buChar char="•"/>
            </a:pPr>
            <a:r>
              <a:rPr b="0" i="0" lang="en-US" sz="1300" u="none" cap="none" strike="noStrike">
                <a:solidFill>
                  <a:srgbClr val="1A1A1A"/>
                </a:solidFill>
                <a:latin typeface="Calibri"/>
                <a:ea typeface="Calibri"/>
                <a:cs typeface="Calibri"/>
                <a:sym typeface="Calibri"/>
              </a:rPr>
              <a:t>Socratic ignorance</a:t>
            </a:r>
            <a:endParaRPr b="0" i="0" sz="1300" u="none" cap="none" strike="noStrike">
              <a:solidFill>
                <a:schemeClr val="dk1"/>
              </a:solidFill>
              <a:latin typeface="Calibri"/>
              <a:ea typeface="Calibri"/>
              <a:cs typeface="Calibri"/>
              <a:sym typeface="Calibri"/>
            </a:endParaRPr>
          </a:p>
          <a:p>
            <a:pPr indent="-342900" lvl="0" marL="342900" marR="0" rtl="0" algn="l">
              <a:spcBef>
                <a:spcPts val="700"/>
              </a:spcBef>
              <a:spcAft>
                <a:spcPts val="0"/>
              </a:spcAft>
              <a:buClr>
                <a:srgbClr val="1A1A1A"/>
              </a:buClr>
              <a:buSzPts val="1300"/>
              <a:buFont typeface="Calibri"/>
              <a:buChar char="•"/>
            </a:pPr>
            <a:r>
              <a:rPr b="0" i="0" lang="en-US" sz="1300" u="none" cap="none" strike="noStrike">
                <a:solidFill>
                  <a:srgbClr val="1A1A1A"/>
                </a:solidFill>
                <a:latin typeface="Calibri"/>
                <a:ea typeface="Calibri"/>
                <a:cs typeface="Calibri"/>
                <a:sym typeface="Calibri"/>
              </a:rPr>
              <a:t>The examined life</a:t>
            </a:r>
            <a:endParaRPr b="0" i="0" sz="1300" u="none" cap="none" strike="noStrike">
              <a:solidFill>
                <a:schemeClr val="dk1"/>
              </a:solidFill>
              <a:latin typeface="Calibri"/>
              <a:ea typeface="Calibri"/>
              <a:cs typeface="Calibri"/>
              <a:sym typeface="Calibri"/>
            </a:endParaRPr>
          </a:p>
        </p:txBody>
      </p:sp>
      <p:sp>
        <p:nvSpPr>
          <p:cNvPr id="258" name="Google Shape;258;p10"/>
          <p:cNvSpPr/>
          <p:nvPr/>
        </p:nvSpPr>
        <p:spPr>
          <a:xfrm>
            <a:off x="7589520" y="1965960"/>
            <a:ext cx="3977640" cy="2560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6666"/>
              </a:buClr>
              <a:buSzPts val="900"/>
              <a:buFont typeface="Calibri"/>
              <a:buNone/>
            </a:pPr>
            <a:r>
              <a:rPr b="1" i="0" lang="en-US" sz="900" u="none" cap="none" strike="noStrike">
                <a:solidFill>
                  <a:srgbClr val="666666"/>
                </a:solidFill>
                <a:latin typeface="Calibri"/>
                <a:ea typeface="Calibri"/>
                <a:cs typeface="Calibri"/>
                <a:sym typeface="Calibri"/>
              </a:rPr>
              <a:t>THE QUESTION YOU’D WRESTLE WITH</a:t>
            </a:r>
            <a:endParaRPr b="0" i="0" sz="900" u="none" cap="none" strike="noStrike">
              <a:solidFill>
                <a:schemeClr val="dk1"/>
              </a:solidFill>
              <a:latin typeface="Calibri"/>
              <a:ea typeface="Calibri"/>
              <a:cs typeface="Calibri"/>
              <a:sym typeface="Calibri"/>
            </a:endParaRPr>
          </a:p>
        </p:txBody>
      </p:sp>
      <p:sp>
        <p:nvSpPr>
          <p:cNvPr id="259" name="Google Shape;259;p10"/>
          <p:cNvSpPr/>
          <p:nvPr/>
        </p:nvSpPr>
        <p:spPr>
          <a:xfrm>
            <a:off x="7589520" y="2240280"/>
            <a:ext cx="3977640" cy="914400"/>
          </a:xfrm>
          <a:prstGeom prst="rect">
            <a:avLst/>
          </a:prstGeom>
          <a:noFill/>
          <a:ln>
            <a:noFill/>
          </a:ln>
        </p:spPr>
        <p:txBody>
          <a:bodyPr anchorCtr="0" anchor="ctr" bIns="0" lIns="0" spcFirstLastPara="1" rIns="0" wrap="square" tIns="0">
            <a:noAutofit/>
          </a:bodyPr>
          <a:lstStyle/>
          <a:p>
            <a:pPr indent="0" lvl="0" marL="0" marR="0" rtl="0" algn="l">
              <a:lnSpc>
                <a:spcPct val="131034"/>
              </a:lnSpc>
              <a:spcBef>
                <a:spcPts val="0"/>
              </a:spcBef>
              <a:spcAft>
                <a:spcPts val="0"/>
              </a:spcAft>
              <a:buClr>
                <a:srgbClr val="97742A"/>
              </a:buClr>
              <a:buSzPts val="1450"/>
              <a:buFont typeface="Cambria"/>
              <a:buNone/>
            </a:pPr>
            <a:r>
              <a:rPr b="1" i="0" lang="en-US" sz="1450" u="none" cap="none" strike="noStrike">
                <a:solidFill>
                  <a:srgbClr val="97742A"/>
                </a:solidFill>
                <a:latin typeface="Cambria"/>
                <a:ea typeface="Cambria"/>
                <a:cs typeface="Cambria"/>
                <a:sym typeface="Cambria"/>
              </a:rPr>
              <a:t>What criteria can we use to distinguish between knowledge, belief and opinion?</a:t>
            </a:r>
            <a:endParaRPr b="0" i="0" sz="1450" u="none" cap="none" strike="noStrike">
              <a:solidFill>
                <a:schemeClr val="dk1"/>
              </a:solidFill>
              <a:latin typeface="Calibri"/>
              <a:ea typeface="Calibri"/>
              <a:cs typeface="Calibri"/>
              <a:sym typeface="Calibri"/>
            </a:endParaRPr>
          </a:p>
        </p:txBody>
      </p:sp>
      <p:sp>
        <p:nvSpPr>
          <p:cNvPr id="260" name="Google Shape;260;p10"/>
          <p:cNvSpPr/>
          <p:nvPr/>
        </p:nvSpPr>
        <p:spPr>
          <a:xfrm>
            <a:off x="7589520" y="3291840"/>
            <a:ext cx="397764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6666"/>
              </a:buClr>
              <a:buSzPts val="900"/>
              <a:buFont typeface="Calibri"/>
              <a:buNone/>
            </a:pPr>
            <a:r>
              <a:rPr b="0" i="0" lang="en-US" sz="900" u="none" cap="none" strike="noStrike">
                <a:solidFill>
                  <a:srgbClr val="666666"/>
                </a:solidFill>
                <a:latin typeface="Calibri"/>
                <a:ea typeface="Calibri"/>
                <a:cs typeface="Calibri"/>
                <a:sym typeface="Calibri"/>
              </a:rPr>
              <a:t>The Knower · Scope  ·  The Knower · Ethics</a:t>
            </a:r>
            <a:endParaRPr b="0" i="0" sz="900" u="none" cap="none" strike="noStrike">
              <a:solidFill>
                <a:schemeClr val="dk1"/>
              </a:solidFill>
              <a:latin typeface="Calibri"/>
              <a:ea typeface="Calibri"/>
              <a:cs typeface="Calibri"/>
              <a:sym typeface="Calibri"/>
            </a:endParaRPr>
          </a:p>
        </p:txBody>
      </p:sp>
      <p:sp>
        <p:nvSpPr>
          <p:cNvPr id="261" name="Google Shape;261;p10"/>
          <p:cNvSpPr/>
          <p:nvPr/>
        </p:nvSpPr>
        <p:spPr>
          <a:xfrm>
            <a:off x="3154680" y="4114800"/>
            <a:ext cx="8412480" cy="1572768"/>
          </a:xfrm>
          <a:prstGeom prst="rect">
            <a:avLst/>
          </a:prstGeom>
          <a:solidFill>
            <a:srgbClr val="F4F2E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 name="Google Shape;262;p10"/>
          <p:cNvSpPr/>
          <p:nvPr/>
        </p:nvSpPr>
        <p:spPr>
          <a:xfrm>
            <a:off x="3401568" y="4224528"/>
            <a:ext cx="7955280" cy="914400"/>
          </a:xfrm>
          <a:prstGeom prst="rect">
            <a:avLst/>
          </a:prstGeom>
          <a:noFill/>
          <a:ln>
            <a:noFill/>
          </a:ln>
        </p:spPr>
        <p:txBody>
          <a:bodyPr anchorCtr="0" anchor="t" bIns="0" lIns="0" spcFirstLastPara="1" rIns="0" wrap="square" tIns="0">
            <a:noAutofit/>
          </a:bodyPr>
          <a:lstStyle/>
          <a:p>
            <a:pPr indent="0" lvl="0" marL="0" marR="0" rtl="0" algn="l">
              <a:lnSpc>
                <a:spcPct val="135714"/>
              </a:lnSpc>
              <a:spcBef>
                <a:spcPts val="0"/>
              </a:spcBef>
              <a:spcAft>
                <a:spcPts val="0"/>
              </a:spcAft>
              <a:buClr>
                <a:srgbClr val="1A1A1A"/>
              </a:buClr>
              <a:buSzPts val="1400"/>
              <a:buFont typeface="Cambria"/>
              <a:buNone/>
            </a:pPr>
            <a:r>
              <a:rPr b="0" i="1" lang="en-US" sz="1400" u="none" cap="none" strike="noStrike">
                <a:solidFill>
                  <a:srgbClr val="1A1A1A"/>
                </a:solidFill>
                <a:latin typeface="Cambria"/>
                <a:ea typeface="Cambria"/>
                <a:cs typeface="Cambria"/>
                <a:sym typeface="Cambria"/>
              </a:rPr>
              <a:t>“I neither know nor think that I know.”</a:t>
            </a:r>
            <a:endParaRPr b="0" i="0" sz="1400" u="none" cap="none" strike="noStrike">
              <a:solidFill>
                <a:schemeClr val="dk1"/>
              </a:solidFill>
              <a:latin typeface="Calibri"/>
              <a:ea typeface="Calibri"/>
              <a:cs typeface="Calibri"/>
              <a:sym typeface="Calibri"/>
            </a:endParaRPr>
          </a:p>
        </p:txBody>
      </p:sp>
      <p:sp>
        <p:nvSpPr>
          <p:cNvPr id="263" name="Google Shape;263;p10"/>
          <p:cNvSpPr/>
          <p:nvPr/>
        </p:nvSpPr>
        <p:spPr>
          <a:xfrm>
            <a:off x="3401568" y="5285232"/>
            <a:ext cx="795528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6666"/>
              </a:buClr>
              <a:buSzPts val="900"/>
              <a:buFont typeface="Calibri"/>
              <a:buNone/>
            </a:pPr>
            <a:r>
              <a:rPr b="0" i="0" lang="en-US" sz="900" u="none" cap="none" strike="noStrike">
                <a:solidFill>
                  <a:srgbClr val="666666"/>
                </a:solidFill>
                <a:latin typeface="Calibri"/>
                <a:ea typeface="Calibri"/>
                <a:cs typeface="Calibri"/>
                <a:sym typeface="Calibri"/>
              </a:rPr>
              <a:t>Plato, Apology, 21d (trans. Benjamin Jowett)</a:t>
            </a:r>
            <a:endParaRPr b="0" i="0" sz="900" u="none" cap="none" strike="noStrike">
              <a:solidFill>
                <a:schemeClr val="dk1"/>
              </a:solidFill>
              <a:latin typeface="Calibri"/>
              <a:ea typeface="Calibri"/>
              <a:cs typeface="Calibri"/>
              <a:sym typeface="Calibri"/>
            </a:endParaRPr>
          </a:p>
        </p:txBody>
      </p:sp>
      <p:sp>
        <p:nvSpPr>
          <p:cNvPr id="264" name="Google Shape;264;p10"/>
          <p:cNvSpPr/>
          <p:nvPr/>
        </p:nvSpPr>
        <p:spPr>
          <a:xfrm>
            <a:off x="10607040" y="6144768"/>
            <a:ext cx="1005840" cy="274320"/>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666666"/>
              </a:buClr>
              <a:buSzPts val="900"/>
              <a:buFont typeface="Calibri"/>
              <a:buNone/>
            </a:pPr>
            <a:r>
              <a:rPr b="0" i="0" lang="en-US" sz="900" u="none" cap="none" strike="noStrike">
                <a:solidFill>
                  <a:srgbClr val="666666"/>
                </a:solidFill>
                <a:latin typeface="Calibri"/>
                <a:ea typeface="Calibri"/>
                <a:cs typeface="Calibri"/>
                <a:sym typeface="Calibri"/>
              </a:rPr>
              <a:t>5 of 42</a:t>
            </a:r>
            <a:endParaRPr b="0" i="0" sz="900" u="none" cap="none" strike="noStrike">
              <a:solidFill>
                <a:schemeClr val="dk1"/>
              </a:solidFill>
              <a:latin typeface="Calibri"/>
              <a:ea typeface="Calibri"/>
              <a:cs typeface="Calibri"/>
              <a:sym typeface="Calibri"/>
            </a:endParaRPr>
          </a:p>
        </p:txBody>
      </p:sp>
      <p:sp>
        <p:nvSpPr>
          <p:cNvPr id="265" name="Google Shape;265;p10"/>
          <p:cNvSpPr/>
          <p:nvPr/>
        </p:nvSpPr>
        <p:spPr>
          <a:xfrm>
            <a:off x="457200" y="6144768"/>
            <a:ext cx="365760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6666"/>
              </a:buClr>
              <a:buSzPts val="900"/>
              <a:buFont typeface="Calibri"/>
              <a:buNone/>
            </a:pPr>
            <a:r>
              <a:rPr b="0" i="0" lang="en-US" sz="900" u="none" cap="none" strike="noStrike">
                <a:solidFill>
                  <a:srgbClr val="666666"/>
                </a:solidFill>
                <a:latin typeface="Calibri"/>
                <a:ea typeface="Calibri"/>
                <a:cs typeface="Calibri"/>
                <a:sym typeface="Calibri"/>
              </a:rPr>
              <a:t>Pillars of Western Thought</a:t>
            </a:r>
            <a:endParaRPr b="0" i="0" sz="900" u="none" cap="none" strike="noStrike">
              <a:solidFill>
                <a:schemeClr val="dk1"/>
              </a:solidFill>
              <a:latin typeface="Calibri"/>
              <a:ea typeface="Calibri"/>
              <a:cs typeface="Calibri"/>
              <a:sym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270" name="Shape 270"/>
        <p:cNvGrpSpPr/>
        <p:nvPr/>
      </p:nvGrpSpPr>
      <p:grpSpPr>
        <a:xfrm>
          <a:off x="0" y="0"/>
          <a:ext cx="0" cy="0"/>
          <a:chOff x="0" y="0"/>
          <a:chExt cx="0" cy="0"/>
        </a:xfrm>
      </p:grpSpPr>
      <p:sp>
        <p:nvSpPr>
          <p:cNvPr id="271" name="Google Shape;271;p11"/>
          <p:cNvSpPr/>
          <p:nvPr/>
        </p:nvSpPr>
        <p:spPr>
          <a:xfrm>
            <a:off x="685800" y="868680"/>
            <a:ext cx="1554480" cy="1554480"/>
          </a:xfrm>
          <a:prstGeom prst="ellipse">
            <a:avLst/>
          </a:prstGeom>
          <a:solidFill>
            <a:srgbClr val="97742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2" name="Google Shape;272;p11"/>
          <p:cNvSpPr/>
          <p:nvPr/>
        </p:nvSpPr>
        <p:spPr>
          <a:xfrm>
            <a:off x="685800" y="868680"/>
            <a:ext cx="1554480" cy="155448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6000"/>
              <a:buFont typeface="Cambria"/>
              <a:buNone/>
            </a:pPr>
            <a:r>
              <a:rPr b="1" i="0" lang="en-US" sz="6000" u="none" cap="none" strike="noStrike">
                <a:solidFill>
                  <a:srgbClr val="FFFFFF"/>
                </a:solidFill>
                <a:latin typeface="Cambria"/>
                <a:ea typeface="Cambria"/>
                <a:cs typeface="Cambria"/>
                <a:sym typeface="Cambria"/>
              </a:rPr>
              <a:t>P</a:t>
            </a:r>
            <a:endParaRPr b="0" i="0" sz="6000" u="none" cap="none" strike="noStrike">
              <a:solidFill>
                <a:schemeClr val="dk1"/>
              </a:solidFill>
              <a:latin typeface="Calibri"/>
              <a:ea typeface="Calibri"/>
              <a:cs typeface="Calibri"/>
              <a:sym typeface="Calibri"/>
            </a:endParaRPr>
          </a:p>
        </p:txBody>
      </p:sp>
      <p:sp>
        <p:nvSpPr>
          <p:cNvPr id="273" name="Google Shape;273;p11"/>
          <p:cNvSpPr/>
          <p:nvPr/>
        </p:nvSpPr>
        <p:spPr>
          <a:xfrm>
            <a:off x="457200" y="2542032"/>
            <a:ext cx="2011680" cy="4572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97742A"/>
              </a:buClr>
              <a:buSzPts val="950"/>
              <a:buFont typeface="Calibri"/>
              <a:buNone/>
            </a:pPr>
            <a:r>
              <a:rPr b="1" i="0" lang="en-US" sz="950" u="none" cap="none" strike="noStrike">
                <a:solidFill>
                  <a:srgbClr val="97742A"/>
                </a:solidFill>
                <a:latin typeface="Calibri"/>
                <a:ea typeface="Calibri"/>
                <a:cs typeface="Calibri"/>
                <a:sym typeface="Calibri"/>
              </a:rPr>
              <a:t>ANCIENT GREECE</a:t>
            </a:r>
            <a:endParaRPr b="0" i="0" sz="950" u="none" cap="none" strike="noStrike">
              <a:solidFill>
                <a:schemeClr val="dk1"/>
              </a:solidFill>
              <a:latin typeface="Calibri"/>
              <a:ea typeface="Calibri"/>
              <a:cs typeface="Calibri"/>
              <a:sym typeface="Calibri"/>
            </a:endParaRPr>
          </a:p>
        </p:txBody>
      </p:sp>
      <p:sp>
        <p:nvSpPr>
          <p:cNvPr id="274" name="Google Shape;274;p11"/>
          <p:cNvSpPr/>
          <p:nvPr/>
        </p:nvSpPr>
        <p:spPr>
          <a:xfrm>
            <a:off x="457200" y="2907792"/>
            <a:ext cx="2011680" cy="27432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666666"/>
              </a:buClr>
              <a:buSzPts val="1100"/>
              <a:buFont typeface="Calibri"/>
              <a:buNone/>
            </a:pPr>
            <a:r>
              <a:rPr b="0" i="0" lang="en-US" sz="1100" u="none" cap="none" strike="noStrike">
                <a:solidFill>
                  <a:srgbClr val="666666"/>
                </a:solidFill>
                <a:latin typeface="Calibri"/>
                <a:ea typeface="Calibri"/>
                <a:cs typeface="Calibri"/>
                <a:sym typeface="Calibri"/>
              </a:rPr>
              <a:t>c. 428 – 348 BCE</a:t>
            </a:r>
            <a:endParaRPr b="0" i="0" sz="1100" u="none" cap="none" strike="noStrike">
              <a:solidFill>
                <a:schemeClr val="dk1"/>
              </a:solidFill>
              <a:latin typeface="Calibri"/>
              <a:ea typeface="Calibri"/>
              <a:cs typeface="Calibri"/>
              <a:sym typeface="Calibri"/>
            </a:endParaRPr>
          </a:p>
        </p:txBody>
      </p:sp>
      <p:sp>
        <p:nvSpPr>
          <p:cNvPr id="275" name="Google Shape;275;p11"/>
          <p:cNvSpPr/>
          <p:nvPr/>
        </p:nvSpPr>
        <p:spPr>
          <a:xfrm>
            <a:off x="457200" y="3794760"/>
            <a:ext cx="2011680" cy="256032"/>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666666"/>
              </a:buClr>
              <a:buSzPts val="850"/>
              <a:buFont typeface="Calibri"/>
              <a:buNone/>
            </a:pPr>
            <a:r>
              <a:rPr b="1" i="0" lang="en-US" sz="850" u="none" cap="none" strike="noStrike">
                <a:solidFill>
                  <a:srgbClr val="666666"/>
                </a:solidFill>
                <a:latin typeface="Calibri"/>
                <a:ea typeface="Calibri"/>
                <a:cs typeface="Calibri"/>
                <a:sym typeface="Calibri"/>
              </a:rPr>
              <a:t>YOU’D ARGUE WITH</a:t>
            </a:r>
            <a:endParaRPr b="0" i="0" sz="850" u="none" cap="none" strike="noStrike">
              <a:solidFill>
                <a:schemeClr val="dk1"/>
              </a:solidFill>
              <a:latin typeface="Calibri"/>
              <a:ea typeface="Calibri"/>
              <a:cs typeface="Calibri"/>
              <a:sym typeface="Calibri"/>
            </a:endParaRPr>
          </a:p>
        </p:txBody>
      </p:sp>
      <p:sp>
        <p:nvSpPr>
          <p:cNvPr id="276" name="Google Shape;276;p11"/>
          <p:cNvSpPr/>
          <p:nvPr/>
        </p:nvSpPr>
        <p:spPr>
          <a:xfrm>
            <a:off x="457200" y="4069080"/>
            <a:ext cx="2011680" cy="1463040"/>
          </a:xfrm>
          <a:prstGeom prst="rect">
            <a:avLst/>
          </a:prstGeom>
          <a:noFill/>
          <a:ln>
            <a:noFill/>
          </a:ln>
        </p:spPr>
        <p:txBody>
          <a:bodyPr anchorCtr="0" anchor="ctr" bIns="0" lIns="0" spcFirstLastPara="1" rIns="0" wrap="square" tIns="0">
            <a:noAutofit/>
          </a:bodyPr>
          <a:lstStyle/>
          <a:p>
            <a:pPr indent="0" lvl="0" marL="0" marR="0" rtl="0" algn="ctr">
              <a:lnSpc>
                <a:spcPct val="142857"/>
              </a:lnSpc>
              <a:spcBef>
                <a:spcPts val="0"/>
              </a:spcBef>
              <a:spcAft>
                <a:spcPts val="0"/>
              </a:spcAft>
              <a:buClr>
                <a:srgbClr val="1A1A1A"/>
              </a:buClr>
              <a:buSzPts val="1050"/>
              <a:buFont typeface="Calibri"/>
              <a:buNone/>
            </a:pPr>
            <a:r>
              <a:rPr b="0" i="0" lang="en-US" sz="1050" u="none" cap="none" strike="noStrike">
                <a:solidFill>
                  <a:srgbClr val="1A1A1A"/>
                </a:solidFill>
                <a:latin typeface="Calibri"/>
                <a:ea typeface="Calibri"/>
                <a:cs typeface="Calibri"/>
                <a:sym typeface="Calibri"/>
              </a:rPr>
              <a:t>Socrates</a:t>
            </a:r>
            <a:endParaRPr b="0" i="0" sz="1050" u="none" cap="none" strike="noStrike">
              <a:solidFill>
                <a:schemeClr val="dk1"/>
              </a:solidFill>
              <a:latin typeface="Calibri"/>
              <a:ea typeface="Calibri"/>
              <a:cs typeface="Calibri"/>
              <a:sym typeface="Calibri"/>
            </a:endParaRPr>
          </a:p>
          <a:p>
            <a:pPr indent="0" lvl="0" marL="0" marR="0" rtl="0" algn="ctr">
              <a:lnSpc>
                <a:spcPct val="142857"/>
              </a:lnSpc>
              <a:spcBef>
                <a:spcPts val="0"/>
              </a:spcBef>
              <a:spcAft>
                <a:spcPts val="0"/>
              </a:spcAft>
              <a:buClr>
                <a:srgbClr val="1A1A1A"/>
              </a:buClr>
              <a:buSzPts val="1050"/>
              <a:buFont typeface="Calibri"/>
              <a:buNone/>
            </a:pPr>
            <a:r>
              <a:rPr b="0" i="0" lang="en-US" sz="1050" u="none" cap="none" strike="noStrike">
                <a:solidFill>
                  <a:srgbClr val="1A1A1A"/>
                </a:solidFill>
                <a:latin typeface="Calibri"/>
                <a:ea typeface="Calibri"/>
                <a:cs typeface="Calibri"/>
                <a:sym typeface="Calibri"/>
              </a:rPr>
              <a:t>Heraclitus</a:t>
            </a:r>
            <a:endParaRPr b="0" i="0" sz="1050" u="none" cap="none" strike="noStrike">
              <a:solidFill>
                <a:schemeClr val="dk1"/>
              </a:solidFill>
              <a:latin typeface="Calibri"/>
              <a:ea typeface="Calibri"/>
              <a:cs typeface="Calibri"/>
              <a:sym typeface="Calibri"/>
            </a:endParaRPr>
          </a:p>
          <a:p>
            <a:pPr indent="0" lvl="0" marL="0" marR="0" rtl="0" algn="ctr">
              <a:lnSpc>
                <a:spcPct val="142857"/>
              </a:lnSpc>
              <a:spcBef>
                <a:spcPts val="0"/>
              </a:spcBef>
              <a:spcAft>
                <a:spcPts val="0"/>
              </a:spcAft>
              <a:buClr>
                <a:srgbClr val="1A1A1A"/>
              </a:buClr>
              <a:buSzPts val="1050"/>
              <a:buFont typeface="Calibri"/>
              <a:buNone/>
            </a:pPr>
            <a:r>
              <a:rPr b="0" i="0" lang="en-US" sz="1050" u="none" cap="none" strike="noStrike">
                <a:solidFill>
                  <a:srgbClr val="1A1A1A"/>
                </a:solidFill>
                <a:latin typeface="Calibri"/>
                <a:ea typeface="Calibri"/>
                <a:cs typeface="Calibri"/>
                <a:sym typeface="Calibri"/>
              </a:rPr>
              <a:t>Aristotle</a:t>
            </a:r>
            <a:endParaRPr b="0" i="0" sz="1050" u="none" cap="none" strike="noStrike">
              <a:solidFill>
                <a:schemeClr val="dk1"/>
              </a:solidFill>
              <a:latin typeface="Calibri"/>
              <a:ea typeface="Calibri"/>
              <a:cs typeface="Calibri"/>
              <a:sym typeface="Calibri"/>
            </a:endParaRPr>
          </a:p>
          <a:p>
            <a:pPr indent="0" lvl="0" marL="0" marR="0" rtl="0" algn="ctr">
              <a:lnSpc>
                <a:spcPct val="142857"/>
              </a:lnSpc>
              <a:spcBef>
                <a:spcPts val="0"/>
              </a:spcBef>
              <a:spcAft>
                <a:spcPts val="0"/>
              </a:spcAft>
              <a:buClr>
                <a:srgbClr val="1A1A1A"/>
              </a:buClr>
              <a:buSzPts val="1050"/>
              <a:buFont typeface="Calibri"/>
              <a:buNone/>
            </a:pPr>
            <a:r>
              <a:rPr b="0" i="0" lang="en-US" sz="1050" u="none" cap="none" strike="noStrike">
                <a:solidFill>
                  <a:srgbClr val="1A1A1A"/>
                </a:solidFill>
                <a:latin typeface="Calibri"/>
                <a:ea typeface="Calibri"/>
                <a:cs typeface="Calibri"/>
                <a:sym typeface="Calibri"/>
              </a:rPr>
              <a:t>René Descartes</a:t>
            </a:r>
            <a:endParaRPr b="0" i="0" sz="1050" u="none" cap="none" strike="noStrike">
              <a:solidFill>
                <a:schemeClr val="dk1"/>
              </a:solidFill>
              <a:latin typeface="Calibri"/>
              <a:ea typeface="Calibri"/>
              <a:cs typeface="Calibri"/>
              <a:sym typeface="Calibri"/>
            </a:endParaRPr>
          </a:p>
        </p:txBody>
      </p:sp>
      <p:cxnSp>
        <p:nvCxnSpPr>
          <p:cNvPr id="277" name="Google Shape;277;p11"/>
          <p:cNvCxnSpPr/>
          <p:nvPr/>
        </p:nvCxnSpPr>
        <p:spPr>
          <a:xfrm>
            <a:off x="2788920" y="868680"/>
            <a:ext cx="0" cy="5120640"/>
          </a:xfrm>
          <a:prstGeom prst="straightConnector1">
            <a:avLst/>
          </a:prstGeom>
          <a:noFill/>
          <a:ln cap="flat" cmpd="sng" w="9525">
            <a:solidFill>
              <a:srgbClr val="D8D4CE"/>
            </a:solidFill>
            <a:prstDash val="solid"/>
            <a:round/>
            <a:headEnd len="sm" w="sm" type="none"/>
            <a:tailEnd len="sm" w="sm" type="none"/>
          </a:ln>
        </p:spPr>
      </p:cxnSp>
      <p:sp>
        <p:nvSpPr>
          <p:cNvPr id="278" name="Google Shape;278;p11"/>
          <p:cNvSpPr/>
          <p:nvPr/>
        </p:nvSpPr>
        <p:spPr>
          <a:xfrm>
            <a:off x="3154680" y="713232"/>
            <a:ext cx="8412480" cy="65836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A1A1A"/>
              </a:buClr>
              <a:buSzPts val="3800"/>
              <a:buFont typeface="Cambria"/>
              <a:buNone/>
            </a:pPr>
            <a:r>
              <a:rPr b="1" i="0" lang="en-US" sz="3800" u="none" cap="none" strike="noStrike">
                <a:solidFill>
                  <a:srgbClr val="1A1A1A"/>
                </a:solidFill>
                <a:latin typeface="Cambria"/>
                <a:ea typeface="Cambria"/>
                <a:cs typeface="Cambria"/>
                <a:sym typeface="Cambria"/>
              </a:rPr>
              <a:t>Plato</a:t>
            </a:r>
            <a:endParaRPr b="0" i="0" sz="3800" u="none" cap="none" strike="noStrike">
              <a:solidFill>
                <a:schemeClr val="dk1"/>
              </a:solidFill>
              <a:latin typeface="Calibri"/>
              <a:ea typeface="Calibri"/>
              <a:cs typeface="Calibri"/>
              <a:sym typeface="Calibri"/>
            </a:endParaRPr>
          </a:p>
        </p:txBody>
      </p:sp>
      <p:sp>
        <p:nvSpPr>
          <p:cNvPr id="279" name="Google Shape;279;p11"/>
          <p:cNvSpPr/>
          <p:nvPr/>
        </p:nvSpPr>
        <p:spPr>
          <a:xfrm>
            <a:off x="3154680" y="1389888"/>
            <a:ext cx="8412480" cy="3657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6666"/>
              </a:buClr>
              <a:buSzPts val="1700"/>
              <a:buFont typeface="Cambria"/>
              <a:buNone/>
            </a:pPr>
            <a:r>
              <a:rPr b="0" i="1" lang="en-US" sz="1700" u="none" cap="none" strike="noStrike">
                <a:solidFill>
                  <a:srgbClr val="666666"/>
                </a:solidFill>
                <a:latin typeface="Cambria"/>
                <a:ea typeface="Cambria"/>
                <a:cs typeface="Cambria"/>
                <a:sym typeface="Cambria"/>
              </a:rPr>
              <a:t>The idealist</a:t>
            </a:r>
            <a:endParaRPr b="0" i="0" sz="1700" u="none" cap="none" strike="noStrike">
              <a:solidFill>
                <a:schemeClr val="dk1"/>
              </a:solidFill>
              <a:latin typeface="Calibri"/>
              <a:ea typeface="Calibri"/>
              <a:cs typeface="Calibri"/>
              <a:sym typeface="Calibri"/>
            </a:endParaRPr>
          </a:p>
        </p:txBody>
      </p:sp>
      <p:sp>
        <p:nvSpPr>
          <p:cNvPr id="280" name="Google Shape;280;p11"/>
          <p:cNvSpPr/>
          <p:nvPr/>
        </p:nvSpPr>
        <p:spPr>
          <a:xfrm>
            <a:off x="3154680" y="1965960"/>
            <a:ext cx="4114800" cy="2560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6666"/>
              </a:buClr>
              <a:buSzPts val="900"/>
              <a:buFont typeface="Calibri"/>
              <a:buNone/>
            </a:pPr>
            <a:r>
              <a:rPr b="1" i="0" lang="en-US" sz="900" u="none" cap="none" strike="noStrike">
                <a:solidFill>
                  <a:srgbClr val="666666"/>
                </a:solidFill>
                <a:latin typeface="Calibri"/>
                <a:ea typeface="Calibri"/>
                <a:cs typeface="Calibri"/>
                <a:sym typeface="Calibri"/>
              </a:rPr>
              <a:t>WHAT YOU’D MASTER</a:t>
            </a:r>
            <a:endParaRPr b="0" i="0" sz="900" u="none" cap="none" strike="noStrike">
              <a:solidFill>
                <a:schemeClr val="dk1"/>
              </a:solidFill>
              <a:latin typeface="Calibri"/>
              <a:ea typeface="Calibri"/>
              <a:cs typeface="Calibri"/>
              <a:sym typeface="Calibri"/>
            </a:endParaRPr>
          </a:p>
        </p:txBody>
      </p:sp>
      <p:sp>
        <p:nvSpPr>
          <p:cNvPr id="281" name="Google Shape;281;p11"/>
          <p:cNvSpPr/>
          <p:nvPr/>
        </p:nvSpPr>
        <p:spPr>
          <a:xfrm>
            <a:off x="3154680" y="2240280"/>
            <a:ext cx="4114800" cy="1691640"/>
          </a:xfrm>
          <a:prstGeom prst="rect">
            <a:avLst/>
          </a:prstGeom>
          <a:noFill/>
          <a:ln>
            <a:noFill/>
          </a:ln>
        </p:spPr>
        <p:txBody>
          <a:bodyPr anchorCtr="0" anchor="ctr" bIns="0" lIns="0" spcFirstLastPara="1" rIns="0" wrap="square" tIns="0">
            <a:noAutofit/>
          </a:bodyPr>
          <a:lstStyle/>
          <a:p>
            <a:pPr indent="-342900" lvl="0" marL="342900" marR="0" rtl="0" algn="l">
              <a:spcBef>
                <a:spcPts val="0"/>
              </a:spcBef>
              <a:spcAft>
                <a:spcPts val="0"/>
              </a:spcAft>
              <a:buClr>
                <a:srgbClr val="1A1A1A"/>
              </a:buClr>
              <a:buSzPts val="1300"/>
              <a:buFont typeface="Calibri"/>
              <a:buChar char="•"/>
            </a:pPr>
            <a:r>
              <a:rPr b="0" i="0" lang="en-US" sz="1300" u="none" cap="none" strike="noStrike">
                <a:solidFill>
                  <a:srgbClr val="1A1A1A"/>
                </a:solidFill>
                <a:latin typeface="Calibri"/>
                <a:ea typeface="Calibri"/>
                <a:cs typeface="Calibri"/>
                <a:sym typeface="Calibri"/>
              </a:rPr>
              <a:t>Theory of Forms</a:t>
            </a:r>
            <a:endParaRPr b="0" i="0" sz="1300" u="none" cap="none" strike="noStrike">
              <a:solidFill>
                <a:schemeClr val="dk1"/>
              </a:solidFill>
              <a:latin typeface="Calibri"/>
              <a:ea typeface="Calibri"/>
              <a:cs typeface="Calibri"/>
              <a:sym typeface="Calibri"/>
            </a:endParaRPr>
          </a:p>
          <a:p>
            <a:pPr indent="-342900" lvl="0" marL="342900" marR="0" rtl="0" algn="l">
              <a:spcBef>
                <a:spcPts val="700"/>
              </a:spcBef>
              <a:spcAft>
                <a:spcPts val="0"/>
              </a:spcAft>
              <a:buClr>
                <a:srgbClr val="1A1A1A"/>
              </a:buClr>
              <a:buSzPts val="1300"/>
              <a:buFont typeface="Calibri"/>
              <a:buChar char="•"/>
            </a:pPr>
            <a:r>
              <a:rPr b="0" i="0" lang="en-US" sz="1300" u="none" cap="none" strike="noStrike">
                <a:solidFill>
                  <a:srgbClr val="1A1A1A"/>
                </a:solidFill>
                <a:latin typeface="Calibri"/>
                <a:ea typeface="Calibri"/>
                <a:cs typeface="Calibri"/>
                <a:sym typeface="Calibri"/>
              </a:rPr>
              <a:t>The Allegory of the Cave</a:t>
            </a:r>
            <a:endParaRPr b="0" i="0" sz="1300" u="none" cap="none" strike="noStrike">
              <a:solidFill>
                <a:schemeClr val="dk1"/>
              </a:solidFill>
              <a:latin typeface="Calibri"/>
              <a:ea typeface="Calibri"/>
              <a:cs typeface="Calibri"/>
              <a:sym typeface="Calibri"/>
            </a:endParaRPr>
          </a:p>
          <a:p>
            <a:pPr indent="-342900" lvl="0" marL="342900" marR="0" rtl="0" algn="l">
              <a:spcBef>
                <a:spcPts val="700"/>
              </a:spcBef>
              <a:spcAft>
                <a:spcPts val="0"/>
              </a:spcAft>
              <a:buClr>
                <a:srgbClr val="1A1A1A"/>
              </a:buClr>
              <a:buSzPts val="1300"/>
              <a:buFont typeface="Calibri"/>
              <a:buChar char="•"/>
            </a:pPr>
            <a:r>
              <a:rPr b="0" i="0" lang="en-US" sz="1300" u="none" cap="none" strike="noStrike">
                <a:solidFill>
                  <a:srgbClr val="1A1A1A"/>
                </a:solidFill>
                <a:latin typeface="Calibri"/>
                <a:ea typeface="Calibri"/>
                <a:cs typeface="Calibri"/>
                <a:sym typeface="Calibri"/>
              </a:rPr>
              <a:t>Knowledge vs. opinion (episteme vs. doxa)</a:t>
            </a:r>
            <a:endParaRPr b="0" i="0" sz="1300" u="none" cap="none" strike="noStrike">
              <a:solidFill>
                <a:schemeClr val="dk1"/>
              </a:solidFill>
              <a:latin typeface="Calibri"/>
              <a:ea typeface="Calibri"/>
              <a:cs typeface="Calibri"/>
              <a:sym typeface="Calibri"/>
            </a:endParaRPr>
          </a:p>
        </p:txBody>
      </p:sp>
      <p:sp>
        <p:nvSpPr>
          <p:cNvPr id="282" name="Google Shape;282;p11"/>
          <p:cNvSpPr/>
          <p:nvPr/>
        </p:nvSpPr>
        <p:spPr>
          <a:xfrm>
            <a:off x="7589520" y="1965960"/>
            <a:ext cx="3977640" cy="2560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6666"/>
              </a:buClr>
              <a:buSzPts val="900"/>
              <a:buFont typeface="Calibri"/>
              <a:buNone/>
            </a:pPr>
            <a:r>
              <a:rPr b="1" i="0" lang="en-US" sz="900" u="none" cap="none" strike="noStrike">
                <a:solidFill>
                  <a:srgbClr val="666666"/>
                </a:solidFill>
                <a:latin typeface="Calibri"/>
                <a:ea typeface="Calibri"/>
                <a:cs typeface="Calibri"/>
                <a:sym typeface="Calibri"/>
              </a:rPr>
              <a:t>THE QUESTION YOU’D WRESTLE WITH</a:t>
            </a:r>
            <a:endParaRPr b="0" i="0" sz="900" u="none" cap="none" strike="noStrike">
              <a:solidFill>
                <a:schemeClr val="dk1"/>
              </a:solidFill>
              <a:latin typeface="Calibri"/>
              <a:ea typeface="Calibri"/>
              <a:cs typeface="Calibri"/>
              <a:sym typeface="Calibri"/>
            </a:endParaRPr>
          </a:p>
        </p:txBody>
      </p:sp>
      <p:sp>
        <p:nvSpPr>
          <p:cNvPr id="283" name="Google Shape;283;p11"/>
          <p:cNvSpPr/>
          <p:nvPr/>
        </p:nvSpPr>
        <p:spPr>
          <a:xfrm>
            <a:off x="7589520" y="2240280"/>
            <a:ext cx="3977640" cy="914400"/>
          </a:xfrm>
          <a:prstGeom prst="rect">
            <a:avLst/>
          </a:prstGeom>
          <a:noFill/>
          <a:ln>
            <a:noFill/>
          </a:ln>
        </p:spPr>
        <p:txBody>
          <a:bodyPr anchorCtr="0" anchor="ctr" bIns="0" lIns="0" spcFirstLastPara="1" rIns="0" wrap="square" tIns="0">
            <a:noAutofit/>
          </a:bodyPr>
          <a:lstStyle/>
          <a:p>
            <a:pPr indent="0" lvl="0" marL="0" marR="0" rtl="0" algn="l">
              <a:lnSpc>
                <a:spcPct val="131034"/>
              </a:lnSpc>
              <a:spcBef>
                <a:spcPts val="0"/>
              </a:spcBef>
              <a:spcAft>
                <a:spcPts val="0"/>
              </a:spcAft>
              <a:buClr>
                <a:srgbClr val="97742A"/>
              </a:buClr>
              <a:buSzPts val="1450"/>
              <a:buFont typeface="Cambria"/>
              <a:buNone/>
            </a:pPr>
            <a:r>
              <a:rPr b="1" i="0" lang="en-US" sz="1450" u="none" cap="none" strike="noStrike">
                <a:solidFill>
                  <a:srgbClr val="97742A"/>
                </a:solidFill>
                <a:latin typeface="Cambria"/>
                <a:ea typeface="Cambria"/>
                <a:cs typeface="Cambria"/>
                <a:sym typeface="Cambria"/>
              </a:rPr>
              <a:t>Is the truth what the majority of people accept?</a:t>
            </a:r>
            <a:endParaRPr b="0" i="0" sz="1450" u="none" cap="none" strike="noStrike">
              <a:solidFill>
                <a:schemeClr val="dk1"/>
              </a:solidFill>
              <a:latin typeface="Calibri"/>
              <a:ea typeface="Calibri"/>
              <a:cs typeface="Calibri"/>
              <a:sym typeface="Calibri"/>
            </a:endParaRPr>
          </a:p>
        </p:txBody>
      </p:sp>
      <p:sp>
        <p:nvSpPr>
          <p:cNvPr id="284" name="Google Shape;284;p11"/>
          <p:cNvSpPr/>
          <p:nvPr/>
        </p:nvSpPr>
        <p:spPr>
          <a:xfrm>
            <a:off x="7589520" y="3291840"/>
            <a:ext cx="397764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6666"/>
              </a:buClr>
              <a:buSzPts val="900"/>
              <a:buFont typeface="Calibri"/>
              <a:buNone/>
            </a:pPr>
            <a:r>
              <a:rPr b="0" i="0" lang="en-US" sz="900" u="none" cap="none" strike="noStrike">
                <a:solidFill>
                  <a:srgbClr val="666666"/>
                </a:solidFill>
                <a:latin typeface="Calibri"/>
                <a:ea typeface="Calibri"/>
                <a:cs typeface="Calibri"/>
                <a:sym typeface="Calibri"/>
              </a:rPr>
              <a:t>The Knower · Perspectives  ·  Mathematics · Perspectives</a:t>
            </a:r>
            <a:endParaRPr b="0" i="0" sz="900" u="none" cap="none" strike="noStrike">
              <a:solidFill>
                <a:schemeClr val="dk1"/>
              </a:solidFill>
              <a:latin typeface="Calibri"/>
              <a:ea typeface="Calibri"/>
              <a:cs typeface="Calibri"/>
              <a:sym typeface="Calibri"/>
            </a:endParaRPr>
          </a:p>
        </p:txBody>
      </p:sp>
      <p:sp>
        <p:nvSpPr>
          <p:cNvPr id="285" name="Google Shape;285;p11"/>
          <p:cNvSpPr/>
          <p:nvPr/>
        </p:nvSpPr>
        <p:spPr>
          <a:xfrm>
            <a:off x="3154680" y="4114800"/>
            <a:ext cx="8412480" cy="1572768"/>
          </a:xfrm>
          <a:prstGeom prst="rect">
            <a:avLst/>
          </a:prstGeom>
          <a:solidFill>
            <a:srgbClr val="F4F2E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6" name="Google Shape;286;p11"/>
          <p:cNvSpPr/>
          <p:nvPr/>
        </p:nvSpPr>
        <p:spPr>
          <a:xfrm>
            <a:off x="3401568" y="4224528"/>
            <a:ext cx="7955280" cy="914400"/>
          </a:xfrm>
          <a:prstGeom prst="rect">
            <a:avLst/>
          </a:prstGeom>
          <a:noFill/>
          <a:ln>
            <a:noFill/>
          </a:ln>
        </p:spPr>
        <p:txBody>
          <a:bodyPr anchorCtr="0" anchor="t" bIns="0" lIns="0" spcFirstLastPara="1" rIns="0" wrap="square" tIns="0">
            <a:noAutofit/>
          </a:bodyPr>
          <a:lstStyle/>
          <a:p>
            <a:pPr indent="0" lvl="0" marL="0" marR="0" rtl="0" algn="l">
              <a:lnSpc>
                <a:spcPct val="135714"/>
              </a:lnSpc>
              <a:spcBef>
                <a:spcPts val="0"/>
              </a:spcBef>
              <a:spcAft>
                <a:spcPts val="0"/>
              </a:spcAft>
              <a:buClr>
                <a:srgbClr val="1A1A1A"/>
              </a:buClr>
              <a:buSzPts val="1400"/>
              <a:buFont typeface="Cambria"/>
              <a:buNone/>
            </a:pPr>
            <a:r>
              <a:rPr b="0" i="1" lang="en-US" sz="1400" u="none" cap="none" strike="noStrike">
                <a:solidFill>
                  <a:srgbClr val="1A1A1A"/>
                </a:solidFill>
                <a:latin typeface="Cambria"/>
                <a:ea typeface="Cambria"/>
                <a:cs typeface="Cambria"/>
                <a:sym typeface="Cambria"/>
              </a:rPr>
              <a:t>“The prison-house is the world of sight, the light of the fire is the sun.”</a:t>
            </a:r>
            <a:endParaRPr b="0" i="0" sz="1400" u="none" cap="none" strike="noStrike">
              <a:solidFill>
                <a:schemeClr val="dk1"/>
              </a:solidFill>
              <a:latin typeface="Calibri"/>
              <a:ea typeface="Calibri"/>
              <a:cs typeface="Calibri"/>
              <a:sym typeface="Calibri"/>
            </a:endParaRPr>
          </a:p>
        </p:txBody>
      </p:sp>
      <p:sp>
        <p:nvSpPr>
          <p:cNvPr id="287" name="Google Shape;287;p11"/>
          <p:cNvSpPr/>
          <p:nvPr/>
        </p:nvSpPr>
        <p:spPr>
          <a:xfrm>
            <a:off x="3401568" y="5285232"/>
            <a:ext cx="795528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6666"/>
              </a:buClr>
              <a:buSzPts val="900"/>
              <a:buFont typeface="Calibri"/>
              <a:buNone/>
            </a:pPr>
            <a:r>
              <a:rPr b="0" i="0" lang="en-US" sz="900" u="none" cap="none" strike="noStrike">
                <a:solidFill>
                  <a:srgbClr val="666666"/>
                </a:solidFill>
                <a:latin typeface="Calibri"/>
                <a:ea typeface="Calibri"/>
                <a:cs typeface="Calibri"/>
                <a:sym typeface="Calibri"/>
              </a:rPr>
              <a:t>Republic, Book VII (trans. Benjamin Jowett)</a:t>
            </a:r>
            <a:endParaRPr b="0" i="0" sz="900" u="none" cap="none" strike="noStrike">
              <a:solidFill>
                <a:schemeClr val="dk1"/>
              </a:solidFill>
              <a:latin typeface="Calibri"/>
              <a:ea typeface="Calibri"/>
              <a:cs typeface="Calibri"/>
              <a:sym typeface="Calibri"/>
            </a:endParaRPr>
          </a:p>
        </p:txBody>
      </p:sp>
      <p:sp>
        <p:nvSpPr>
          <p:cNvPr id="288" name="Google Shape;288;p11"/>
          <p:cNvSpPr/>
          <p:nvPr/>
        </p:nvSpPr>
        <p:spPr>
          <a:xfrm>
            <a:off x="10607040" y="6144768"/>
            <a:ext cx="1005840" cy="274320"/>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666666"/>
              </a:buClr>
              <a:buSzPts val="900"/>
              <a:buFont typeface="Calibri"/>
              <a:buNone/>
            </a:pPr>
            <a:r>
              <a:rPr b="0" i="0" lang="en-US" sz="900" u="none" cap="none" strike="noStrike">
                <a:solidFill>
                  <a:srgbClr val="666666"/>
                </a:solidFill>
                <a:latin typeface="Calibri"/>
                <a:ea typeface="Calibri"/>
                <a:cs typeface="Calibri"/>
                <a:sym typeface="Calibri"/>
              </a:rPr>
              <a:t>6 of 42</a:t>
            </a:r>
            <a:endParaRPr b="0" i="0" sz="900" u="none" cap="none" strike="noStrike">
              <a:solidFill>
                <a:schemeClr val="dk1"/>
              </a:solidFill>
              <a:latin typeface="Calibri"/>
              <a:ea typeface="Calibri"/>
              <a:cs typeface="Calibri"/>
              <a:sym typeface="Calibri"/>
            </a:endParaRPr>
          </a:p>
        </p:txBody>
      </p:sp>
      <p:sp>
        <p:nvSpPr>
          <p:cNvPr id="289" name="Google Shape;289;p11"/>
          <p:cNvSpPr/>
          <p:nvPr/>
        </p:nvSpPr>
        <p:spPr>
          <a:xfrm>
            <a:off x="457200" y="6144768"/>
            <a:ext cx="365760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6666"/>
              </a:buClr>
              <a:buSzPts val="900"/>
              <a:buFont typeface="Calibri"/>
              <a:buNone/>
            </a:pPr>
            <a:r>
              <a:rPr b="0" i="0" lang="en-US" sz="900" u="none" cap="none" strike="noStrike">
                <a:solidFill>
                  <a:srgbClr val="666666"/>
                </a:solidFill>
                <a:latin typeface="Calibri"/>
                <a:ea typeface="Calibri"/>
                <a:cs typeface="Calibri"/>
                <a:sym typeface="Calibri"/>
              </a:rPr>
              <a:t>Pillars of Western Thought</a:t>
            </a:r>
            <a:endParaRPr b="0" i="0" sz="900" u="none" cap="none" strike="noStrike">
              <a:solidFill>
                <a:schemeClr val="dk1"/>
              </a:solidFill>
              <a:latin typeface="Calibri"/>
              <a:ea typeface="Calibri"/>
              <a:cs typeface="Calibri"/>
              <a:sym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294" name="Shape 294"/>
        <p:cNvGrpSpPr/>
        <p:nvPr/>
      </p:nvGrpSpPr>
      <p:grpSpPr>
        <a:xfrm>
          <a:off x="0" y="0"/>
          <a:ext cx="0" cy="0"/>
          <a:chOff x="0" y="0"/>
          <a:chExt cx="0" cy="0"/>
        </a:xfrm>
      </p:grpSpPr>
      <p:sp>
        <p:nvSpPr>
          <p:cNvPr id="295" name="Google Shape;295;p12"/>
          <p:cNvSpPr/>
          <p:nvPr/>
        </p:nvSpPr>
        <p:spPr>
          <a:xfrm>
            <a:off x="685800" y="868680"/>
            <a:ext cx="1554480" cy="1554480"/>
          </a:xfrm>
          <a:prstGeom prst="ellipse">
            <a:avLst/>
          </a:prstGeom>
          <a:solidFill>
            <a:srgbClr val="97742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6" name="Google Shape;296;p12"/>
          <p:cNvSpPr/>
          <p:nvPr/>
        </p:nvSpPr>
        <p:spPr>
          <a:xfrm>
            <a:off x="685800" y="868680"/>
            <a:ext cx="1554480" cy="155448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6000"/>
              <a:buFont typeface="Cambria"/>
              <a:buNone/>
            </a:pPr>
            <a:r>
              <a:rPr b="1" i="0" lang="en-US" sz="6000" u="none" cap="none" strike="noStrike">
                <a:solidFill>
                  <a:srgbClr val="FFFFFF"/>
                </a:solidFill>
                <a:latin typeface="Cambria"/>
                <a:ea typeface="Cambria"/>
                <a:cs typeface="Cambria"/>
                <a:sym typeface="Cambria"/>
              </a:rPr>
              <a:t>A</a:t>
            </a:r>
            <a:endParaRPr b="0" i="0" sz="6000" u="none" cap="none" strike="noStrike">
              <a:solidFill>
                <a:schemeClr val="dk1"/>
              </a:solidFill>
              <a:latin typeface="Calibri"/>
              <a:ea typeface="Calibri"/>
              <a:cs typeface="Calibri"/>
              <a:sym typeface="Calibri"/>
            </a:endParaRPr>
          </a:p>
        </p:txBody>
      </p:sp>
      <p:sp>
        <p:nvSpPr>
          <p:cNvPr id="297" name="Google Shape;297;p12"/>
          <p:cNvSpPr/>
          <p:nvPr/>
        </p:nvSpPr>
        <p:spPr>
          <a:xfrm>
            <a:off x="457200" y="2542032"/>
            <a:ext cx="2011680" cy="4572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97742A"/>
              </a:buClr>
              <a:buSzPts val="950"/>
              <a:buFont typeface="Calibri"/>
              <a:buNone/>
            </a:pPr>
            <a:r>
              <a:rPr b="1" i="0" lang="en-US" sz="950" u="none" cap="none" strike="noStrike">
                <a:solidFill>
                  <a:srgbClr val="97742A"/>
                </a:solidFill>
                <a:latin typeface="Calibri"/>
                <a:ea typeface="Calibri"/>
                <a:cs typeface="Calibri"/>
                <a:sym typeface="Calibri"/>
              </a:rPr>
              <a:t>ANCIENT GREECE</a:t>
            </a:r>
            <a:endParaRPr b="0" i="0" sz="950" u="none" cap="none" strike="noStrike">
              <a:solidFill>
                <a:schemeClr val="dk1"/>
              </a:solidFill>
              <a:latin typeface="Calibri"/>
              <a:ea typeface="Calibri"/>
              <a:cs typeface="Calibri"/>
              <a:sym typeface="Calibri"/>
            </a:endParaRPr>
          </a:p>
        </p:txBody>
      </p:sp>
      <p:sp>
        <p:nvSpPr>
          <p:cNvPr id="298" name="Google Shape;298;p12"/>
          <p:cNvSpPr/>
          <p:nvPr/>
        </p:nvSpPr>
        <p:spPr>
          <a:xfrm>
            <a:off x="457200" y="2907792"/>
            <a:ext cx="2011680" cy="27432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666666"/>
              </a:buClr>
              <a:buSzPts val="1100"/>
              <a:buFont typeface="Calibri"/>
              <a:buNone/>
            </a:pPr>
            <a:r>
              <a:rPr b="0" i="0" lang="en-US" sz="1100" u="none" cap="none" strike="noStrike">
                <a:solidFill>
                  <a:srgbClr val="666666"/>
                </a:solidFill>
                <a:latin typeface="Calibri"/>
                <a:ea typeface="Calibri"/>
                <a:cs typeface="Calibri"/>
                <a:sym typeface="Calibri"/>
              </a:rPr>
              <a:t>384 – 322 BCE</a:t>
            </a:r>
            <a:endParaRPr b="0" i="0" sz="1100" u="none" cap="none" strike="noStrike">
              <a:solidFill>
                <a:schemeClr val="dk1"/>
              </a:solidFill>
              <a:latin typeface="Calibri"/>
              <a:ea typeface="Calibri"/>
              <a:cs typeface="Calibri"/>
              <a:sym typeface="Calibri"/>
            </a:endParaRPr>
          </a:p>
        </p:txBody>
      </p:sp>
      <p:sp>
        <p:nvSpPr>
          <p:cNvPr id="299" name="Google Shape;299;p12"/>
          <p:cNvSpPr/>
          <p:nvPr/>
        </p:nvSpPr>
        <p:spPr>
          <a:xfrm>
            <a:off x="457200" y="3794760"/>
            <a:ext cx="2011680" cy="256032"/>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666666"/>
              </a:buClr>
              <a:buSzPts val="850"/>
              <a:buFont typeface="Calibri"/>
              <a:buNone/>
            </a:pPr>
            <a:r>
              <a:rPr b="1" i="0" lang="en-US" sz="850" u="none" cap="none" strike="noStrike">
                <a:solidFill>
                  <a:srgbClr val="666666"/>
                </a:solidFill>
                <a:latin typeface="Calibri"/>
                <a:ea typeface="Calibri"/>
                <a:cs typeface="Calibri"/>
                <a:sym typeface="Calibri"/>
              </a:rPr>
              <a:t>YOU’D ARGUE WITH</a:t>
            </a:r>
            <a:endParaRPr b="0" i="0" sz="850" u="none" cap="none" strike="noStrike">
              <a:solidFill>
                <a:schemeClr val="dk1"/>
              </a:solidFill>
              <a:latin typeface="Calibri"/>
              <a:ea typeface="Calibri"/>
              <a:cs typeface="Calibri"/>
              <a:sym typeface="Calibri"/>
            </a:endParaRPr>
          </a:p>
        </p:txBody>
      </p:sp>
      <p:sp>
        <p:nvSpPr>
          <p:cNvPr id="300" name="Google Shape;300;p12"/>
          <p:cNvSpPr/>
          <p:nvPr/>
        </p:nvSpPr>
        <p:spPr>
          <a:xfrm>
            <a:off x="457200" y="4069080"/>
            <a:ext cx="2011680" cy="1463040"/>
          </a:xfrm>
          <a:prstGeom prst="rect">
            <a:avLst/>
          </a:prstGeom>
          <a:noFill/>
          <a:ln>
            <a:noFill/>
          </a:ln>
        </p:spPr>
        <p:txBody>
          <a:bodyPr anchorCtr="0" anchor="ctr" bIns="0" lIns="0" spcFirstLastPara="1" rIns="0" wrap="square" tIns="0">
            <a:noAutofit/>
          </a:bodyPr>
          <a:lstStyle/>
          <a:p>
            <a:pPr indent="0" lvl="0" marL="0" marR="0" rtl="0" algn="ctr">
              <a:lnSpc>
                <a:spcPct val="142857"/>
              </a:lnSpc>
              <a:spcBef>
                <a:spcPts val="0"/>
              </a:spcBef>
              <a:spcAft>
                <a:spcPts val="0"/>
              </a:spcAft>
              <a:buClr>
                <a:srgbClr val="1A1A1A"/>
              </a:buClr>
              <a:buSzPts val="1050"/>
              <a:buFont typeface="Calibri"/>
              <a:buNone/>
            </a:pPr>
            <a:r>
              <a:rPr b="0" i="0" lang="en-US" sz="1050" u="none" cap="none" strike="noStrike">
                <a:solidFill>
                  <a:srgbClr val="1A1A1A"/>
                </a:solidFill>
                <a:latin typeface="Calibri"/>
                <a:ea typeface="Calibri"/>
                <a:cs typeface="Calibri"/>
                <a:sym typeface="Calibri"/>
              </a:rPr>
              <a:t>Plato</a:t>
            </a:r>
            <a:endParaRPr b="0" i="0" sz="1050" u="none" cap="none" strike="noStrike">
              <a:solidFill>
                <a:schemeClr val="dk1"/>
              </a:solidFill>
              <a:latin typeface="Calibri"/>
              <a:ea typeface="Calibri"/>
              <a:cs typeface="Calibri"/>
              <a:sym typeface="Calibri"/>
            </a:endParaRPr>
          </a:p>
          <a:p>
            <a:pPr indent="0" lvl="0" marL="0" marR="0" rtl="0" algn="ctr">
              <a:lnSpc>
                <a:spcPct val="142857"/>
              </a:lnSpc>
              <a:spcBef>
                <a:spcPts val="0"/>
              </a:spcBef>
              <a:spcAft>
                <a:spcPts val="0"/>
              </a:spcAft>
              <a:buClr>
                <a:srgbClr val="1A1A1A"/>
              </a:buClr>
              <a:buSzPts val="1050"/>
              <a:buFont typeface="Calibri"/>
              <a:buNone/>
            </a:pPr>
            <a:r>
              <a:rPr b="0" i="0" lang="en-US" sz="1050" u="none" cap="none" strike="noStrike">
                <a:solidFill>
                  <a:srgbClr val="1A1A1A"/>
                </a:solidFill>
                <a:latin typeface="Calibri"/>
                <a:ea typeface="Calibri"/>
                <a:cs typeface="Calibri"/>
                <a:sym typeface="Calibri"/>
              </a:rPr>
              <a:t>David Hume</a:t>
            </a:r>
            <a:endParaRPr b="0" i="0" sz="1050" u="none" cap="none" strike="noStrike">
              <a:solidFill>
                <a:schemeClr val="dk1"/>
              </a:solidFill>
              <a:latin typeface="Calibri"/>
              <a:ea typeface="Calibri"/>
              <a:cs typeface="Calibri"/>
              <a:sym typeface="Calibri"/>
            </a:endParaRPr>
          </a:p>
          <a:p>
            <a:pPr indent="0" lvl="0" marL="0" marR="0" rtl="0" algn="ctr">
              <a:lnSpc>
                <a:spcPct val="142857"/>
              </a:lnSpc>
              <a:spcBef>
                <a:spcPts val="0"/>
              </a:spcBef>
              <a:spcAft>
                <a:spcPts val="0"/>
              </a:spcAft>
              <a:buClr>
                <a:srgbClr val="1A1A1A"/>
              </a:buClr>
              <a:buSzPts val="1050"/>
              <a:buFont typeface="Calibri"/>
              <a:buNone/>
            </a:pPr>
            <a:r>
              <a:rPr b="0" i="0" lang="en-US" sz="1050" u="none" cap="none" strike="noStrike">
                <a:solidFill>
                  <a:srgbClr val="1A1A1A"/>
                </a:solidFill>
                <a:latin typeface="Calibri"/>
                <a:ea typeface="Calibri"/>
                <a:cs typeface="Calibri"/>
                <a:sym typeface="Calibri"/>
              </a:rPr>
              <a:t>Confucius</a:t>
            </a:r>
            <a:endParaRPr b="0" i="0" sz="1050" u="none" cap="none" strike="noStrike">
              <a:solidFill>
                <a:schemeClr val="dk1"/>
              </a:solidFill>
              <a:latin typeface="Calibri"/>
              <a:ea typeface="Calibri"/>
              <a:cs typeface="Calibri"/>
              <a:sym typeface="Calibri"/>
            </a:endParaRPr>
          </a:p>
          <a:p>
            <a:pPr indent="0" lvl="0" marL="0" marR="0" rtl="0" algn="ctr">
              <a:lnSpc>
                <a:spcPct val="142857"/>
              </a:lnSpc>
              <a:spcBef>
                <a:spcPts val="0"/>
              </a:spcBef>
              <a:spcAft>
                <a:spcPts val="0"/>
              </a:spcAft>
              <a:buClr>
                <a:srgbClr val="1A1A1A"/>
              </a:buClr>
              <a:buSzPts val="1050"/>
              <a:buFont typeface="Calibri"/>
              <a:buNone/>
            </a:pPr>
            <a:r>
              <a:rPr b="0" i="0" lang="en-US" sz="1050" u="none" cap="none" strike="noStrike">
                <a:solidFill>
                  <a:srgbClr val="1A1A1A"/>
                </a:solidFill>
                <a:latin typeface="Calibri"/>
                <a:ea typeface="Calibri"/>
                <a:cs typeface="Calibri"/>
                <a:sym typeface="Calibri"/>
              </a:rPr>
              <a:t>William James</a:t>
            </a:r>
            <a:endParaRPr b="0" i="0" sz="1050" u="none" cap="none" strike="noStrike">
              <a:solidFill>
                <a:schemeClr val="dk1"/>
              </a:solidFill>
              <a:latin typeface="Calibri"/>
              <a:ea typeface="Calibri"/>
              <a:cs typeface="Calibri"/>
              <a:sym typeface="Calibri"/>
            </a:endParaRPr>
          </a:p>
        </p:txBody>
      </p:sp>
      <p:cxnSp>
        <p:nvCxnSpPr>
          <p:cNvPr id="301" name="Google Shape;301;p12"/>
          <p:cNvCxnSpPr/>
          <p:nvPr/>
        </p:nvCxnSpPr>
        <p:spPr>
          <a:xfrm>
            <a:off x="2788920" y="868680"/>
            <a:ext cx="0" cy="5120640"/>
          </a:xfrm>
          <a:prstGeom prst="straightConnector1">
            <a:avLst/>
          </a:prstGeom>
          <a:noFill/>
          <a:ln cap="flat" cmpd="sng" w="9525">
            <a:solidFill>
              <a:srgbClr val="D8D4CE"/>
            </a:solidFill>
            <a:prstDash val="solid"/>
            <a:round/>
            <a:headEnd len="sm" w="sm" type="none"/>
            <a:tailEnd len="sm" w="sm" type="none"/>
          </a:ln>
        </p:spPr>
      </p:cxnSp>
      <p:sp>
        <p:nvSpPr>
          <p:cNvPr id="302" name="Google Shape;302;p12"/>
          <p:cNvSpPr/>
          <p:nvPr/>
        </p:nvSpPr>
        <p:spPr>
          <a:xfrm>
            <a:off x="3154680" y="713232"/>
            <a:ext cx="8412480" cy="65836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A1A1A"/>
              </a:buClr>
              <a:buSzPts val="3800"/>
              <a:buFont typeface="Cambria"/>
              <a:buNone/>
            </a:pPr>
            <a:r>
              <a:rPr b="1" i="0" lang="en-US" sz="3800" u="none" cap="none" strike="noStrike">
                <a:solidFill>
                  <a:srgbClr val="1A1A1A"/>
                </a:solidFill>
                <a:latin typeface="Cambria"/>
                <a:ea typeface="Cambria"/>
                <a:cs typeface="Cambria"/>
                <a:sym typeface="Cambria"/>
              </a:rPr>
              <a:t>Aristotle</a:t>
            </a:r>
            <a:endParaRPr b="0" i="0" sz="3800" u="none" cap="none" strike="noStrike">
              <a:solidFill>
                <a:schemeClr val="dk1"/>
              </a:solidFill>
              <a:latin typeface="Calibri"/>
              <a:ea typeface="Calibri"/>
              <a:cs typeface="Calibri"/>
              <a:sym typeface="Calibri"/>
            </a:endParaRPr>
          </a:p>
        </p:txBody>
      </p:sp>
      <p:sp>
        <p:nvSpPr>
          <p:cNvPr id="303" name="Google Shape;303;p12"/>
          <p:cNvSpPr/>
          <p:nvPr/>
        </p:nvSpPr>
        <p:spPr>
          <a:xfrm>
            <a:off x="3154680" y="1389888"/>
            <a:ext cx="8412480" cy="3657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6666"/>
              </a:buClr>
              <a:buSzPts val="1700"/>
              <a:buFont typeface="Cambria"/>
              <a:buNone/>
            </a:pPr>
            <a:r>
              <a:rPr b="0" i="1" lang="en-US" sz="1700" u="none" cap="none" strike="noStrike">
                <a:solidFill>
                  <a:srgbClr val="666666"/>
                </a:solidFill>
                <a:latin typeface="Cambria"/>
                <a:ea typeface="Cambria"/>
                <a:cs typeface="Cambria"/>
                <a:sym typeface="Cambria"/>
              </a:rPr>
              <a:t>The great observer</a:t>
            </a:r>
            <a:endParaRPr b="0" i="0" sz="1700" u="none" cap="none" strike="noStrike">
              <a:solidFill>
                <a:schemeClr val="dk1"/>
              </a:solidFill>
              <a:latin typeface="Calibri"/>
              <a:ea typeface="Calibri"/>
              <a:cs typeface="Calibri"/>
              <a:sym typeface="Calibri"/>
            </a:endParaRPr>
          </a:p>
        </p:txBody>
      </p:sp>
      <p:sp>
        <p:nvSpPr>
          <p:cNvPr id="304" name="Google Shape;304;p12"/>
          <p:cNvSpPr/>
          <p:nvPr/>
        </p:nvSpPr>
        <p:spPr>
          <a:xfrm>
            <a:off x="3154680" y="1965960"/>
            <a:ext cx="4114800" cy="2560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6666"/>
              </a:buClr>
              <a:buSzPts val="900"/>
              <a:buFont typeface="Calibri"/>
              <a:buNone/>
            </a:pPr>
            <a:r>
              <a:rPr b="1" i="0" lang="en-US" sz="900" u="none" cap="none" strike="noStrike">
                <a:solidFill>
                  <a:srgbClr val="666666"/>
                </a:solidFill>
                <a:latin typeface="Calibri"/>
                <a:ea typeface="Calibri"/>
                <a:cs typeface="Calibri"/>
                <a:sym typeface="Calibri"/>
              </a:rPr>
              <a:t>WHAT YOU’D MASTER</a:t>
            </a:r>
            <a:endParaRPr b="0" i="0" sz="900" u="none" cap="none" strike="noStrike">
              <a:solidFill>
                <a:schemeClr val="dk1"/>
              </a:solidFill>
              <a:latin typeface="Calibri"/>
              <a:ea typeface="Calibri"/>
              <a:cs typeface="Calibri"/>
              <a:sym typeface="Calibri"/>
            </a:endParaRPr>
          </a:p>
        </p:txBody>
      </p:sp>
      <p:sp>
        <p:nvSpPr>
          <p:cNvPr id="305" name="Google Shape;305;p12"/>
          <p:cNvSpPr/>
          <p:nvPr/>
        </p:nvSpPr>
        <p:spPr>
          <a:xfrm>
            <a:off x="3154680" y="2240280"/>
            <a:ext cx="4114800" cy="1691640"/>
          </a:xfrm>
          <a:prstGeom prst="rect">
            <a:avLst/>
          </a:prstGeom>
          <a:noFill/>
          <a:ln>
            <a:noFill/>
          </a:ln>
        </p:spPr>
        <p:txBody>
          <a:bodyPr anchorCtr="0" anchor="ctr" bIns="0" lIns="0" spcFirstLastPara="1" rIns="0" wrap="square" tIns="0">
            <a:noAutofit/>
          </a:bodyPr>
          <a:lstStyle/>
          <a:p>
            <a:pPr indent="-342900" lvl="0" marL="342900" marR="0" rtl="0" algn="l">
              <a:spcBef>
                <a:spcPts val="0"/>
              </a:spcBef>
              <a:spcAft>
                <a:spcPts val="0"/>
              </a:spcAft>
              <a:buClr>
                <a:srgbClr val="1A1A1A"/>
              </a:buClr>
              <a:buSzPts val="1300"/>
              <a:buFont typeface="Calibri"/>
              <a:buChar char="•"/>
            </a:pPr>
            <a:r>
              <a:rPr b="0" i="0" lang="en-US" sz="1300" u="none" cap="none" strike="noStrike">
                <a:solidFill>
                  <a:srgbClr val="1A1A1A"/>
                </a:solidFill>
                <a:latin typeface="Calibri"/>
                <a:ea typeface="Calibri"/>
                <a:cs typeface="Calibri"/>
                <a:sym typeface="Calibri"/>
              </a:rPr>
              <a:t>Knowledge starts with observation</a:t>
            </a:r>
            <a:endParaRPr b="0" i="0" sz="1300" u="none" cap="none" strike="noStrike">
              <a:solidFill>
                <a:schemeClr val="dk1"/>
              </a:solidFill>
              <a:latin typeface="Calibri"/>
              <a:ea typeface="Calibri"/>
              <a:cs typeface="Calibri"/>
              <a:sym typeface="Calibri"/>
            </a:endParaRPr>
          </a:p>
          <a:p>
            <a:pPr indent="-342900" lvl="0" marL="342900" marR="0" rtl="0" algn="l">
              <a:spcBef>
                <a:spcPts val="700"/>
              </a:spcBef>
              <a:spcAft>
                <a:spcPts val="0"/>
              </a:spcAft>
              <a:buClr>
                <a:srgbClr val="1A1A1A"/>
              </a:buClr>
              <a:buSzPts val="1300"/>
              <a:buFont typeface="Calibri"/>
              <a:buChar char="•"/>
            </a:pPr>
            <a:r>
              <a:rPr b="0" i="0" lang="en-US" sz="1300" u="none" cap="none" strike="noStrike">
                <a:solidFill>
                  <a:srgbClr val="1A1A1A"/>
                </a:solidFill>
                <a:latin typeface="Calibri"/>
                <a:ea typeface="Calibri"/>
                <a:cs typeface="Calibri"/>
                <a:sym typeface="Calibri"/>
              </a:rPr>
              <a:t>Logic and the syllogism</a:t>
            </a:r>
            <a:endParaRPr b="0" i="0" sz="1300" u="none" cap="none" strike="noStrike">
              <a:solidFill>
                <a:schemeClr val="dk1"/>
              </a:solidFill>
              <a:latin typeface="Calibri"/>
              <a:ea typeface="Calibri"/>
              <a:cs typeface="Calibri"/>
              <a:sym typeface="Calibri"/>
            </a:endParaRPr>
          </a:p>
          <a:p>
            <a:pPr indent="-342900" lvl="0" marL="342900" marR="0" rtl="0" algn="l">
              <a:spcBef>
                <a:spcPts val="700"/>
              </a:spcBef>
              <a:spcAft>
                <a:spcPts val="0"/>
              </a:spcAft>
              <a:buClr>
                <a:srgbClr val="1A1A1A"/>
              </a:buClr>
              <a:buSzPts val="1300"/>
              <a:buFont typeface="Calibri"/>
              <a:buChar char="•"/>
            </a:pPr>
            <a:r>
              <a:rPr b="0" i="0" lang="en-US" sz="1300" u="none" cap="none" strike="noStrike">
                <a:solidFill>
                  <a:srgbClr val="1A1A1A"/>
                </a:solidFill>
                <a:latin typeface="Calibri"/>
                <a:ea typeface="Calibri"/>
                <a:cs typeface="Calibri"/>
                <a:sym typeface="Calibri"/>
              </a:rPr>
              <a:t>The golden mean &amp; eudaimonia</a:t>
            </a:r>
            <a:endParaRPr b="0" i="0" sz="1300" u="none" cap="none" strike="noStrike">
              <a:solidFill>
                <a:schemeClr val="dk1"/>
              </a:solidFill>
              <a:latin typeface="Calibri"/>
              <a:ea typeface="Calibri"/>
              <a:cs typeface="Calibri"/>
              <a:sym typeface="Calibri"/>
            </a:endParaRPr>
          </a:p>
        </p:txBody>
      </p:sp>
      <p:sp>
        <p:nvSpPr>
          <p:cNvPr id="306" name="Google Shape;306;p12"/>
          <p:cNvSpPr/>
          <p:nvPr/>
        </p:nvSpPr>
        <p:spPr>
          <a:xfrm>
            <a:off x="7589520" y="1965960"/>
            <a:ext cx="3977640" cy="2560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6666"/>
              </a:buClr>
              <a:buSzPts val="900"/>
              <a:buFont typeface="Calibri"/>
              <a:buNone/>
            </a:pPr>
            <a:r>
              <a:rPr b="1" i="0" lang="en-US" sz="900" u="none" cap="none" strike="noStrike">
                <a:solidFill>
                  <a:srgbClr val="666666"/>
                </a:solidFill>
                <a:latin typeface="Calibri"/>
                <a:ea typeface="Calibri"/>
                <a:cs typeface="Calibri"/>
                <a:sym typeface="Calibri"/>
              </a:rPr>
              <a:t>THE QUESTION YOU’D WRESTLE WITH</a:t>
            </a:r>
            <a:endParaRPr b="0" i="0" sz="900" u="none" cap="none" strike="noStrike">
              <a:solidFill>
                <a:schemeClr val="dk1"/>
              </a:solidFill>
              <a:latin typeface="Calibri"/>
              <a:ea typeface="Calibri"/>
              <a:cs typeface="Calibri"/>
              <a:sym typeface="Calibri"/>
            </a:endParaRPr>
          </a:p>
        </p:txBody>
      </p:sp>
      <p:sp>
        <p:nvSpPr>
          <p:cNvPr id="307" name="Google Shape;307;p12"/>
          <p:cNvSpPr/>
          <p:nvPr/>
        </p:nvSpPr>
        <p:spPr>
          <a:xfrm>
            <a:off x="7589520" y="2240280"/>
            <a:ext cx="3977640" cy="914400"/>
          </a:xfrm>
          <a:prstGeom prst="rect">
            <a:avLst/>
          </a:prstGeom>
          <a:noFill/>
          <a:ln>
            <a:noFill/>
          </a:ln>
        </p:spPr>
        <p:txBody>
          <a:bodyPr anchorCtr="0" anchor="ctr" bIns="0" lIns="0" spcFirstLastPara="1" rIns="0" wrap="square" tIns="0">
            <a:noAutofit/>
          </a:bodyPr>
          <a:lstStyle/>
          <a:p>
            <a:pPr indent="0" lvl="0" marL="0" marR="0" rtl="0" algn="l">
              <a:lnSpc>
                <a:spcPct val="131034"/>
              </a:lnSpc>
              <a:spcBef>
                <a:spcPts val="0"/>
              </a:spcBef>
              <a:spcAft>
                <a:spcPts val="0"/>
              </a:spcAft>
              <a:buClr>
                <a:srgbClr val="97742A"/>
              </a:buClr>
              <a:buSzPts val="1450"/>
              <a:buFont typeface="Cambria"/>
              <a:buNone/>
            </a:pPr>
            <a:r>
              <a:rPr b="1" i="0" lang="en-US" sz="1450" u="none" cap="none" strike="noStrike">
                <a:solidFill>
                  <a:srgbClr val="97742A"/>
                </a:solidFill>
                <a:latin typeface="Cambria"/>
                <a:ea typeface="Cambria"/>
                <a:cs typeface="Cambria"/>
                <a:sym typeface="Cambria"/>
              </a:rPr>
              <a:t>To what extent do the classification systems we use in the pursuit of knowledge affect the conclusions that we reach?</a:t>
            </a:r>
            <a:endParaRPr b="0" i="0" sz="1450" u="none" cap="none" strike="noStrike">
              <a:solidFill>
                <a:schemeClr val="dk1"/>
              </a:solidFill>
              <a:latin typeface="Calibri"/>
              <a:ea typeface="Calibri"/>
              <a:cs typeface="Calibri"/>
              <a:sym typeface="Calibri"/>
            </a:endParaRPr>
          </a:p>
        </p:txBody>
      </p:sp>
      <p:sp>
        <p:nvSpPr>
          <p:cNvPr id="308" name="Google Shape;308;p12"/>
          <p:cNvSpPr/>
          <p:nvPr/>
        </p:nvSpPr>
        <p:spPr>
          <a:xfrm>
            <a:off x="7589520" y="3291840"/>
            <a:ext cx="397764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6666"/>
              </a:buClr>
              <a:buSzPts val="900"/>
              <a:buFont typeface="Calibri"/>
              <a:buNone/>
            </a:pPr>
            <a:r>
              <a:rPr b="0" i="0" lang="en-US" sz="900" u="none" cap="none" strike="noStrike">
                <a:solidFill>
                  <a:srgbClr val="666666"/>
                </a:solidFill>
                <a:latin typeface="Calibri"/>
                <a:ea typeface="Calibri"/>
                <a:cs typeface="Calibri"/>
                <a:sym typeface="Calibri"/>
              </a:rPr>
              <a:t>Language · Methods  ·  The Knower · Ethics</a:t>
            </a:r>
            <a:endParaRPr b="0" i="0" sz="900" u="none" cap="none" strike="noStrike">
              <a:solidFill>
                <a:schemeClr val="dk1"/>
              </a:solidFill>
              <a:latin typeface="Calibri"/>
              <a:ea typeface="Calibri"/>
              <a:cs typeface="Calibri"/>
              <a:sym typeface="Calibri"/>
            </a:endParaRPr>
          </a:p>
        </p:txBody>
      </p:sp>
      <p:sp>
        <p:nvSpPr>
          <p:cNvPr id="309" name="Google Shape;309;p12"/>
          <p:cNvSpPr/>
          <p:nvPr/>
        </p:nvSpPr>
        <p:spPr>
          <a:xfrm>
            <a:off x="3154680" y="4114800"/>
            <a:ext cx="8412480" cy="1572768"/>
          </a:xfrm>
          <a:prstGeom prst="rect">
            <a:avLst/>
          </a:prstGeom>
          <a:solidFill>
            <a:srgbClr val="F4F2E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0" name="Google Shape;310;p12"/>
          <p:cNvSpPr/>
          <p:nvPr/>
        </p:nvSpPr>
        <p:spPr>
          <a:xfrm>
            <a:off x="3401568" y="4224528"/>
            <a:ext cx="7955280" cy="914400"/>
          </a:xfrm>
          <a:prstGeom prst="rect">
            <a:avLst/>
          </a:prstGeom>
          <a:noFill/>
          <a:ln>
            <a:noFill/>
          </a:ln>
        </p:spPr>
        <p:txBody>
          <a:bodyPr anchorCtr="0" anchor="t" bIns="0" lIns="0" spcFirstLastPara="1" rIns="0" wrap="square" tIns="0">
            <a:noAutofit/>
          </a:bodyPr>
          <a:lstStyle/>
          <a:p>
            <a:pPr indent="0" lvl="0" marL="0" marR="0" rtl="0" algn="l">
              <a:lnSpc>
                <a:spcPct val="135714"/>
              </a:lnSpc>
              <a:spcBef>
                <a:spcPts val="0"/>
              </a:spcBef>
              <a:spcAft>
                <a:spcPts val="0"/>
              </a:spcAft>
              <a:buClr>
                <a:srgbClr val="1A1A1A"/>
              </a:buClr>
              <a:buSzPts val="1400"/>
              <a:buFont typeface="Cambria"/>
              <a:buNone/>
            </a:pPr>
            <a:r>
              <a:rPr b="0" i="1" lang="en-US" sz="1400" u="none" cap="none" strike="noStrike">
                <a:solidFill>
                  <a:srgbClr val="1A1A1A"/>
                </a:solidFill>
                <a:latin typeface="Cambria"/>
                <a:ea typeface="Cambria"/>
                <a:cs typeface="Cambria"/>
                <a:sym typeface="Cambria"/>
              </a:rPr>
              <a:t>“All men by nature desire to know.”</a:t>
            </a:r>
            <a:endParaRPr b="0" i="0" sz="1400" u="none" cap="none" strike="noStrike">
              <a:solidFill>
                <a:schemeClr val="dk1"/>
              </a:solidFill>
              <a:latin typeface="Calibri"/>
              <a:ea typeface="Calibri"/>
              <a:cs typeface="Calibri"/>
              <a:sym typeface="Calibri"/>
            </a:endParaRPr>
          </a:p>
        </p:txBody>
      </p:sp>
      <p:sp>
        <p:nvSpPr>
          <p:cNvPr id="311" name="Google Shape;311;p12"/>
          <p:cNvSpPr/>
          <p:nvPr/>
        </p:nvSpPr>
        <p:spPr>
          <a:xfrm>
            <a:off x="3401568" y="5285232"/>
            <a:ext cx="795528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6666"/>
              </a:buClr>
              <a:buSzPts val="900"/>
              <a:buFont typeface="Calibri"/>
              <a:buNone/>
            </a:pPr>
            <a:r>
              <a:rPr b="0" i="0" lang="en-US" sz="900" u="none" cap="none" strike="noStrike">
                <a:solidFill>
                  <a:srgbClr val="666666"/>
                </a:solidFill>
                <a:latin typeface="Calibri"/>
                <a:ea typeface="Calibri"/>
                <a:cs typeface="Calibri"/>
                <a:sym typeface="Calibri"/>
              </a:rPr>
              <a:t>Metaphysics, Book I, 980a (trans. W. D. Ross)</a:t>
            </a:r>
            <a:endParaRPr b="0" i="0" sz="900" u="none" cap="none" strike="noStrike">
              <a:solidFill>
                <a:schemeClr val="dk1"/>
              </a:solidFill>
              <a:latin typeface="Calibri"/>
              <a:ea typeface="Calibri"/>
              <a:cs typeface="Calibri"/>
              <a:sym typeface="Calibri"/>
            </a:endParaRPr>
          </a:p>
        </p:txBody>
      </p:sp>
      <p:sp>
        <p:nvSpPr>
          <p:cNvPr id="312" name="Google Shape;312;p12"/>
          <p:cNvSpPr/>
          <p:nvPr/>
        </p:nvSpPr>
        <p:spPr>
          <a:xfrm>
            <a:off x="10607040" y="6144768"/>
            <a:ext cx="1005840" cy="274320"/>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666666"/>
              </a:buClr>
              <a:buSzPts val="900"/>
              <a:buFont typeface="Calibri"/>
              <a:buNone/>
            </a:pPr>
            <a:r>
              <a:rPr b="0" i="0" lang="en-US" sz="900" u="none" cap="none" strike="noStrike">
                <a:solidFill>
                  <a:srgbClr val="666666"/>
                </a:solidFill>
                <a:latin typeface="Calibri"/>
                <a:ea typeface="Calibri"/>
                <a:cs typeface="Calibri"/>
                <a:sym typeface="Calibri"/>
              </a:rPr>
              <a:t>7 of 42</a:t>
            </a:r>
            <a:endParaRPr b="0" i="0" sz="900" u="none" cap="none" strike="noStrike">
              <a:solidFill>
                <a:schemeClr val="dk1"/>
              </a:solidFill>
              <a:latin typeface="Calibri"/>
              <a:ea typeface="Calibri"/>
              <a:cs typeface="Calibri"/>
              <a:sym typeface="Calibri"/>
            </a:endParaRPr>
          </a:p>
        </p:txBody>
      </p:sp>
      <p:sp>
        <p:nvSpPr>
          <p:cNvPr id="313" name="Google Shape;313;p12"/>
          <p:cNvSpPr/>
          <p:nvPr/>
        </p:nvSpPr>
        <p:spPr>
          <a:xfrm>
            <a:off x="457200" y="6144768"/>
            <a:ext cx="365760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6666"/>
              </a:buClr>
              <a:buSzPts val="900"/>
              <a:buFont typeface="Calibri"/>
              <a:buNone/>
            </a:pPr>
            <a:r>
              <a:rPr b="0" i="0" lang="en-US" sz="900" u="none" cap="none" strike="noStrike">
                <a:solidFill>
                  <a:srgbClr val="666666"/>
                </a:solidFill>
                <a:latin typeface="Calibri"/>
                <a:ea typeface="Calibri"/>
                <a:cs typeface="Calibri"/>
                <a:sym typeface="Calibri"/>
              </a:rPr>
              <a:t>Pillars of Western Thought</a:t>
            </a:r>
            <a:endParaRPr b="0" i="0" sz="900" u="none" cap="none" strike="noStrike">
              <a:solidFill>
                <a:schemeClr val="dk1"/>
              </a:solidFill>
              <a:latin typeface="Calibri"/>
              <a:ea typeface="Calibri"/>
              <a:cs typeface="Calibri"/>
              <a:sym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318" name="Shape 318"/>
        <p:cNvGrpSpPr/>
        <p:nvPr/>
      </p:nvGrpSpPr>
      <p:grpSpPr>
        <a:xfrm>
          <a:off x="0" y="0"/>
          <a:ext cx="0" cy="0"/>
          <a:chOff x="0" y="0"/>
          <a:chExt cx="0" cy="0"/>
        </a:xfrm>
      </p:grpSpPr>
      <p:sp>
        <p:nvSpPr>
          <p:cNvPr id="319" name="Google Shape;319;p13"/>
          <p:cNvSpPr/>
          <p:nvPr/>
        </p:nvSpPr>
        <p:spPr>
          <a:xfrm>
            <a:off x="685800" y="868680"/>
            <a:ext cx="1554480" cy="1554480"/>
          </a:xfrm>
          <a:prstGeom prst="ellipse">
            <a:avLst/>
          </a:prstGeom>
          <a:solidFill>
            <a:srgbClr val="3E7C5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0" name="Google Shape;320;p13"/>
          <p:cNvSpPr/>
          <p:nvPr/>
        </p:nvSpPr>
        <p:spPr>
          <a:xfrm>
            <a:off x="685800" y="868680"/>
            <a:ext cx="1554480" cy="155448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6000"/>
              <a:buFont typeface="Cambria"/>
              <a:buNone/>
            </a:pPr>
            <a:r>
              <a:rPr b="1" i="0" lang="en-US" sz="6000" u="none" cap="none" strike="noStrike">
                <a:solidFill>
                  <a:srgbClr val="FFFFFF"/>
                </a:solidFill>
                <a:latin typeface="Cambria"/>
                <a:ea typeface="Cambria"/>
                <a:cs typeface="Cambria"/>
                <a:sym typeface="Cambria"/>
              </a:rPr>
              <a:t>Z</a:t>
            </a:r>
            <a:endParaRPr b="0" i="0" sz="6000" u="none" cap="none" strike="noStrike">
              <a:solidFill>
                <a:schemeClr val="dk1"/>
              </a:solidFill>
              <a:latin typeface="Calibri"/>
              <a:ea typeface="Calibri"/>
              <a:cs typeface="Calibri"/>
              <a:sym typeface="Calibri"/>
            </a:endParaRPr>
          </a:p>
        </p:txBody>
      </p:sp>
      <p:sp>
        <p:nvSpPr>
          <p:cNvPr id="321" name="Google Shape;321;p13"/>
          <p:cNvSpPr/>
          <p:nvPr/>
        </p:nvSpPr>
        <p:spPr>
          <a:xfrm>
            <a:off x="457200" y="2542032"/>
            <a:ext cx="2011680" cy="4572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3E7C59"/>
              </a:buClr>
              <a:buSzPts val="950"/>
              <a:buFont typeface="Calibri"/>
              <a:buNone/>
            </a:pPr>
            <a:r>
              <a:rPr b="1" i="0" lang="en-US" sz="950" u="none" cap="none" strike="noStrike">
                <a:solidFill>
                  <a:srgbClr val="3E7C59"/>
                </a:solidFill>
                <a:latin typeface="Calibri"/>
                <a:ea typeface="Calibri"/>
                <a:cs typeface="Calibri"/>
                <a:sym typeface="Calibri"/>
              </a:rPr>
              <a:t>EASTERN COUNTERPOINT</a:t>
            </a:r>
            <a:endParaRPr b="0" i="0" sz="950" u="none" cap="none" strike="noStrike">
              <a:solidFill>
                <a:schemeClr val="dk1"/>
              </a:solidFill>
              <a:latin typeface="Calibri"/>
              <a:ea typeface="Calibri"/>
              <a:cs typeface="Calibri"/>
              <a:sym typeface="Calibri"/>
            </a:endParaRPr>
          </a:p>
        </p:txBody>
      </p:sp>
      <p:sp>
        <p:nvSpPr>
          <p:cNvPr id="322" name="Google Shape;322;p13"/>
          <p:cNvSpPr/>
          <p:nvPr/>
        </p:nvSpPr>
        <p:spPr>
          <a:xfrm>
            <a:off x="457200" y="2907792"/>
            <a:ext cx="2011680" cy="27432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666666"/>
              </a:buClr>
              <a:buSzPts val="1100"/>
              <a:buFont typeface="Calibri"/>
              <a:buNone/>
            </a:pPr>
            <a:r>
              <a:rPr b="0" i="0" lang="en-US" sz="1100" u="none" cap="none" strike="noStrike">
                <a:solidFill>
                  <a:srgbClr val="666666"/>
                </a:solidFill>
                <a:latin typeface="Calibri"/>
                <a:ea typeface="Calibri"/>
                <a:cs typeface="Calibri"/>
                <a:sym typeface="Calibri"/>
              </a:rPr>
              <a:t>c. 369 – 286 BCE</a:t>
            </a:r>
            <a:endParaRPr b="0" i="0" sz="1100" u="none" cap="none" strike="noStrike">
              <a:solidFill>
                <a:schemeClr val="dk1"/>
              </a:solidFill>
              <a:latin typeface="Calibri"/>
              <a:ea typeface="Calibri"/>
              <a:cs typeface="Calibri"/>
              <a:sym typeface="Calibri"/>
            </a:endParaRPr>
          </a:p>
        </p:txBody>
      </p:sp>
      <p:sp>
        <p:nvSpPr>
          <p:cNvPr id="323" name="Google Shape;323;p13"/>
          <p:cNvSpPr/>
          <p:nvPr/>
        </p:nvSpPr>
        <p:spPr>
          <a:xfrm>
            <a:off x="457200" y="3794760"/>
            <a:ext cx="2011680" cy="256032"/>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666666"/>
              </a:buClr>
              <a:buSzPts val="850"/>
              <a:buFont typeface="Calibri"/>
              <a:buNone/>
            </a:pPr>
            <a:r>
              <a:rPr b="1" i="0" lang="en-US" sz="850" u="none" cap="none" strike="noStrike">
                <a:solidFill>
                  <a:srgbClr val="666666"/>
                </a:solidFill>
                <a:latin typeface="Calibri"/>
                <a:ea typeface="Calibri"/>
                <a:cs typeface="Calibri"/>
                <a:sym typeface="Calibri"/>
              </a:rPr>
              <a:t>YOU’D ARGUE WITH</a:t>
            </a:r>
            <a:endParaRPr b="0" i="0" sz="850" u="none" cap="none" strike="noStrike">
              <a:solidFill>
                <a:schemeClr val="dk1"/>
              </a:solidFill>
              <a:latin typeface="Calibri"/>
              <a:ea typeface="Calibri"/>
              <a:cs typeface="Calibri"/>
              <a:sym typeface="Calibri"/>
            </a:endParaRPr>
          </a:p>
        </p:txBody>
      </p:sp>
      <p:sp>
        <p:nvSpPr>
          <p:cNvPr id="324" name="Google Shape;324;p13"/>
          <p:cNvSpPr/>
          <p:nvPr/>
        </p:nvSpPr>
        <p:spPr>
          <a:xfrm>
            <a:off x="457200" y="4069080"/>
            <a:ext cx="2011680" cy="1463040"/>
          </a:xfrm>
          <a:prstGeom prst="rect">
            <a:avLst/>
          </a:prstGeom>
          <a:noFill/>
          <a:ln>
            <a:noFill/>
          </a:ln>
        </p:spPr>
        <p:txBody>
          <a:bodyPr anchorCtr="0" anchor="ctr" bIns="0" lIns="0" spcFirstLastPara="1" rIns="0" wrap="square" tIns="0">
            <a:noAutofit/>
          </a:bodyPr>
          <a:lstStyle/>
          <a:p>
            <a:pPr indent="0" lvl="0" marL="0" marR="0" rtl="0" algn="ctr">
              <a:lnSpc>
                <a:spcPct val="142857"/>
              </a:lnSpc>
              <a:spcBef>
                <a:spcPts val="0"/>
              </a:spcBef>
              <a:spcAft>
                <a:spcPts val="0"/>
              </a:spcAft>
              <a:buClr>
                <a:srgbClr val="1A1A1A"/>
              </a:buClr>
              <a:buSzPts val="1050"/>
              <a:buFont typeface="Calibri"/>
              <a:buNone/>
            </a:pPr>
            <a:r>
              <a:rPr b="0" i="0" lang="en-US" sz="1050" u="none" cap="none" strike="noStrike">
                <a:solidFill>
                  <a:srgbClr val="1A1A1A"/>
                </a:solidFill>
                <a:latin typeface="Calibri"/>
                <a:ea typeface="Calibri"/>
                <a:cs typeface="Calibri"/>
                <a:sym typeface="Calibri"/>
              </a:rPr>
              <a:t>Laozi</a:t>
            </a:r>
            <a:endParaRPr b="0" i="0" sz="1050" u="none" cap="none" strike="noStrike">
              <a:solidFill>
                <a:schemeClr val="dk1"/>
              </a:solidFill>
              <a:latin typeface="Calibri"/>
              <a:ea typeface="Calibri"/>
              <a:cs typeface="Calibri"/>
              <a:sym typeface="Calibri"/>
            </a:endParaRPr>
          </a:p>
          <a:p>
            <a:pPr indent="0" lvl="0" marL="0" marR="0" rtl="0" algn="ctr">
              <a:lnSpc>
                <a:spcPct val="142857"/>
              </a:lnSpc>
              <a:spcBef>
                <a:spcPts val="0"/>
              </a:spcBef>
              <a:spcAft>
                <a:spcPts val="0"/>
              </a:spcAft>
              <a:buClr>
                <a:srgbClr val="1A1A1A"/>
              </a:buClr>
              <a:buSzPts val="1050"/>
              <a:buFont typeface="Calibri"/>
              <a:buNone/>
            </a:pPr>
            <a:r>
              <a:rPr b="0" i="0" lang="en-US" sz="1050" u="none" cap="none" strike="noStrike">
                <a:solidFill>
                  <a:srgbClr val="1A1A1A"/>
                </a:solidFill>
                <a:latin typeface="Calibri"/>
                <a:ea typeface="Calibri"/>
                <a:cs typeface="Calibri"/>
                <a:sym typeface="Calibri"/>
              </a:rPr>
              <a:t>René Descartes</a:t>
            </a:r>
            <a:endParaRPr b="0" i="0" sz="1050" u="none" cap="none" strike="noStrike">
              <a:solidFill>
                <a:schemeClr val="dk1"/>
              </a:solidFill>
              <a:latin typeface="Calibri"/>
              <a:ea typeface="Calibri"/>
              <a:cs typeface="Calibri"/>
              <a:sym typeface="Calibri"/>
            </a:endParaRPr>
          </a:p>
          <a:p>
            <a:pPr indent="0" lvl="0" marL="0" marR="0" rtl="0" algn="ctr">
              <a:lnSpc>
                <a:spcPct val="142857"/>
              </a:lnSpc>
              <a:spcBef>
                <a:spcPts val="0"/>
              </a:spcBef>
              <a:spcAft>
                <a:spcPts val="0"/>
              </a:spcAft>
              <a:buClr>
                <a:srgbClr val="1A1A1A"/>
              </a:buClr>
              <a:buSzPts val="1050"/>
              <a:buFont typeface="Calibri"/>
              <a:buNone/>
            </a:pPr>
            <a:r>
              <a:rPr b="0" i="0" lang="en-US" sz="1050" u="none" cap="none" strike="noStrike">
                <a:solidFill>
                  <a:srgbClr val="1A1A1A"/>
                </a:solidFill>
                <a:latin typeface="Calibri"/>
                <a:ea typeface="Calibri"/>
                <a:cs typeface="Calibri"/>
                <a:sym typeface="Calibri"/>
              </a:rPr>
              <a:t>Plato</a:t>
            </a:r>
            <a:endParaRPr b="0" i="0" sz="1050" u="none" cap="none" strike="noStrike">
              <a:solidFill>
                <a:schemeClr val="dk1"/>
              </a:solidFill>
              <a:latin typeface="Calibri"/>
              <a:ea typeface="Calibri"/>
              <a:cs typeface="Calibri"/>
              <a:sym typeface="Calibri"/>
            </a:endParaRPr>
          </a:p>
        </p:txBody>
      </p:sp>
      <p:cxnSp>
        <p:nvCxnSpPr>
          <p:cNvPr id="325" name="Google Shape;325;p13"/>
          <p:cNvCxnSpPr/>
          <p:nvPr/>
        </p:nvCxnSpPr>
        <p:spPr>
          <a:xfrm>
            <a:off x="2788920" y="868680"/>
            <a:ext cx="0" cy="5120640"/>
          </a:xfrm>
          <a:prstGeom prst="straightConnector1">
            <a:avLst/>
          </a:prstGeom>
          <a:noFill/>
          <a:ln cap="flat" cmpd="sng" w="9525">
            <a:solidFill>
              <a:srgbClr val="D8D4CE"/>
            </a:solidFill>
            <a:prstDash val="solid"/>
            <a:round/>
            <a:headEnd len="sm" w="sm" type="none"/>
            <a:tailEnd len="sm" w="sm" type="none"/>
          </a:ln>
        </p:spPr>
      </p:cxnSp>
      <p:sp>
        <p:nvSpPr>
          <p:cNvPr id="326" name="Google Shape;326;p13"/>
          <p:cNvSpPr/>
          <p:nvPr/>
        </p:nvSpPr>
        <p:spPr>
          <a:xfrm>
            <a:off x="3154680" y="713232"/>
            <a:ext cx="8412480" cy="65836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A1A1A"/>
              </a:buClr>
              <a:buSzPts val="3800"/>
              <a:buFont typeface="Cambria"/>
              <a:buNone/>
            </a:pPr>
            <a:r>
              <a:rPr b="1" i="0" lang="en-US" sz="3800" u="none" cap="none" strike="noStrike">
                <a:solidFill>
                  <a:srgbClr val="1A1A1A"/>
                </a:solidFill>
                <a:latin typeface="Cambria"/>
                <a:ea typeface="Cambria"/>
                <a:cs typeface="Cambria"/>
                <a:sym typeface="Cambria"/>
              </a:rPr>
              <a:t>Zhuangzi</a:t>
            </a:r>
            <a:endParaRPr b="0" i="0" sz="3800" u="none" cap="none" strike="noStrike">
              <a:solidFill>
                <a:schemeClr val="dk1"/>
              </a:solidFill>
              <a:latin typeface="Calibri"/>
              <a:ea typeface="Calibri"/>
              <a:cs typeface="Calibri"/>
              <a:sym typeface="Calibri"/>
            </a:endParaRPr>
          </a:p>
        </p:txBody>
      </p:sp>
      <p:sp>
        <p:nvSpPr>
          <p:cNvPr id="327" name="Google Shape;327;p13"/>
          <p:cNvSpPr/>
          <p:nvPr/>
        </p:nvSpPr>
        <p:spPr>
          <a:xfrm>
            <a:off x="3154680" y="1389888"/>
            <a:ext cx="8412480" cy="3657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6666"/>
              </a:buClr>
              <a:buSzPts val="1700"/>
              <a:buFont typeface="Cambria"/>
              <a:buNone/>
            </a:pPr>
            <a:r>
              <a:rPr b="0" i="1" lang="en-US" sz="1700" u="none" cap="none" strike="noStrike">
                <a:solidFill>
                  <a:srgbClr val="666666"/>
                </a:solidFill>
                <a:latin typeface="Cambria"/>
                <a:ea typeface="Cambria"/>
                <a:cs typeface="Cambria"/>
                <a:sym typeface="Cambria"/>
              </a:rPr>
              <a:t>The dreaming butterfly</a:t>
            </a:r>
            <a:endParaRPr b="0" i="0" sz="1700" u="none" cap="none" strike="noStrike">
              <a:solidFill>
                <a:schemeClr val="dk1"/>
              </a:solidFill>
              <a:latin typeface="Calibri"/>
              <a:ea typeface="Calibri"/>
              <a:cs typeface="Calibri"/>
              <a:sym typeface="Calibri"/>
            </a:endParaRPr>
          </a:p>
        </p:txBody>
      </p:sp>
      <p:sp>
        <p:nvSpPr>
          <p:cNvPr id="328" name="Google Shape;328;p13"/>
          <p:cNvSpPr/>
          <p:nvPr/>
        </p:nvSpPr>
        <p:spPr>
          <a:xfrm>
            <a:off x="3154680" y="1965960"/>
            <a:ext cx="4114800" cy="2560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6666"/>
              </a:buClr>
              <a:buSzPts val="900"/>
              <a:buFont typeface="Calibri"/>
              <a:buNone/>
            </a:pPr>
            <a:r>
              <a:rPr b="1" i="0" lang="en-US" sz="900" u="none" cap="none" strike="noStrike">
                <a:solidFill>
                  <a:srgbClr val="666666"/>
                </a:solidFill>
                <a:latin typeface="Calibri"/>
                <a:ea typeface="Calibri"/>
                <a:cs typeface="Calibri"/>
                <a:sym typeface="Calibri"/>
              </a:rPr>
              <a:t>WHAT YOU’D MASTER</a:t>
            </a:r>
            <a:endParaRPr b="0" i="0" sz="900" u="none" cap="none" strike="noStrike">
              <a:solidFill>
                <a:schemeClr val="dk1"/>
              </a:solidFill>
              <a:latin typeface="Calibri"/>
              <a:ea typeface="Calibri"/>
              <a:cs typeface="Calibri"/>
              <a:sym typeface="Calibri"/>
            </a:endParaRPr>
          </a:p>
        </p:txBody>
      </p:sp>
      <p:sp>
        <p:nvSpPr>
          <p:cNvPr id="329" name="Google Shape;329;p13"/>
          <p:cNvSpPr/>
          <p:nvPr/>
        </p:nvSpPr>
        <p:spPr>
          <a:xfrm>
            <a:off x="3154680" y="2240280"/>
            <a:ext cx="4114800" cy="1691640"/>
          </a:xfrm>
          <a:prstGeom prst="rect">
            <a:avLst/>
          </a:prstGeom>
          <a:noFill/>
          <a:ln>
            <a:noFill/>
          </a:ln>
        </p:spPr>
        <p:txBody>
          <a:bodyPr anchorCtr="0" anchor="ctr" bIns="0" lIns="0" spcFirstLastPara="1" rIns="0" wrap="square" tIns="0">
            <a:noAutofit/>
          </a:bodyPr>
          <a:lstStyle/>
          <a:p>
            <a:pPr indent="-342900" lvl="0" marL="342900" marR="0" rtl="0" algn="l">
              <a:spcBef>
                <a:spcPts val="0"/>
              </a:spcBef>
              <a:spcAft>
                <a:spcPts val="0"/>
              </a:spcAft>
              <a:buClr>
                <a:srgbClr val="1A1A1A"/>
              </a:buClr>
              <a:buSzPts val="1300"/>
              <a:buFont typeface="Calibri"/>
              <a:buChar char="•"/>
            </a:pPr>
            <a:r>
              <a:rPr b="0" i="0" lang="en-US" sz="1300" u="none" cap="none" strike="noStrike">
                <a:solidFill>
                  <a:srgbClr val="1A1A1A"/>
                </a:solidFill>
                <a:latin typeface="Calibri"/>
                <a:ea typeface="Calibri"/>
                <a:cs typeface="Calibri"/>
                <a:sym typeface="Calibri"/>
              </a:rPr>
              <a:t>The butterfly dream</a:t>
            </a:r>
            <a:endParaRPr b="0" i="0" sz="1300" u="none" cap="none" strike="noStrike">
              <a:solidFill>
                <a:schemeClr val="dk1"/>
              </a:solidFill>
              <a:latin typeface="Calibri"/>
              <a:ea typeface="Calibri"/>
              <a:cs typeface="Calibri"/>
              <a:sym typeface="Calibri"/>
            </a:endParaRPr>
          </a:p>
          <a:p>
            <a:pPr indent="-342900" lvl="0" marL="342900" marR="0" rtl="0" algn="l">
              <a:spcBef>
                <a:spcPts val="700"/>
              </a:spcBef>
              <a:spcAft>
                <a:spcPts val="0"/>
              </a:spcAft>
              <a:buClr>
                <a:srgbClr val="1A1A1A"/>
              </a:buClr>
              <a:buSzPts val="1300"/>
              <a:buFont typeface="Calibri"/>
              <a:buChar char="•"/>
            </a:pPr>
            <a:r>
              <a:rPr b="0" i="0" lang="en-US" sz="1300" u="none" cap="none" strike="noStrike">
                <a:solidFill>
                  <a:srgbClr val="1A1A1A"/>
                </a:solidFill>
                <a:latin typeface="Calibri"/>
                <a:ea typeface="Calibri"/>
                <a:cs typeface="Calibri"/>
                <a:sym typeface="Calibri"/>
              </a:rPr>
              <a:t>Perspectivism — the "this" and the "that"</a:t>
            </a:r>
            <a:endParaRPr b="0" i="0" sz="1300" u="none" cap="none" strike="noStrike">
              <a:solidFill>
                <a:schemeClr val="dk1"/>
              </a:solidFill>
              <a:latin typeface="Calibri"/>
              <a:ea typeface="Calibri"/>
              <a:cs typeface="Calibri"/>
              <a:sym typeface="Calibri"/>
            </a:endParaRPr>
          </a:p>
          <a:p>
            <a:pPr indent="-342900" lvl="0" marL="342900" marR="0" rtl="0" algn="l">
              <a:spcBef>
                <a:spcPts val="700"/>
              </a:spcBef>
              <a:spcAft>
                <a:spcPts val="0"/>
              </a:spcAft>
              <a:buClr>
                <a:srgbClr val="1A1A1A"/>
              </a:buClr>
              <a:buSzPts val="1300"/>
              <a:buFont typeface="Calibri"/>
              <a:buChar char="•"/>
            </a:pPr>
            <a:r>
              <a:rPr b="0" i="0" lang="en-US" sz="1300" u="none" cap="none" strike="noStrike">
                <a:solidFill>
                  <a:srgbClr val="1A1A1A"/>
                </a:solidFill>
                <a:latin typeface="Calibri"/>
                <a:ea typeface="Calibri"/>
                <a:cs typeface="Calibri"/>
                <a:sym typeface="Calibri"/>
              </a:rPr>
              <a:t>Knack — knowledge that can't be told</a:t>
            </a:r>
            <a:endParaRPr b="0" i="0" sz="1300" u="none" cap="none" strike="noStrike">
              <a:solidFill>
                <a:schemeClr val="dk1"/>
              </a:solidFill>
              <a:latin typeface="Calibri"/>
              <a:ea typeface="Calibri"/>
              <a:cs typeface="Calibri"/>
              <a:sym typeface="Calibri"/>
            </a:endParaRPr>
          </a:p>
        </p:txBody>
      </p:sp>
      <p:sp>
        <p:nvSpPr>
          <p:cNvPr id="330" name="Google Shape;330;p13"/>
          <p:cNvSpPr/>
          <p:nvPr/>
        </p:nvSpPr>
        <p:spPr>
          <a:xfrm>
            <a:off x="7589520" y="1965960"/>
            <a:ext cx="3977640" cy="2560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6666"/>
              </a:buClr>
              <a:buSzPts val="900"/>
              <a:buFont typeface="Calibri"/>
              <a:buNone/>
            </a:pPr>
            <a:r>
              <a:rPr b="1" i="0" lang="en-US" sz="900" u="none" cap="none" strike="noStrike">
                <a:solidFill>
                  <a:srgbClr val="666666"/>
                </a:solidFill>
                <a:latin typeface="Calibri"/>
                <a:ea typeface="Calibri"/>
                <a:cs typeface="Calibri"/>
                <a:sym typeface="Calibri"/>
              </a:rPr>
              <a:t>THE QUESTION YOU’D WRESTLE WITH</a:t>
            </a:r>
            <a:endParaRPr b="0" i="0" sz="900" u="none" cap="none" strike="noStrike">
              <a:solidFill>
                <a:schemeClr val="dk1"/>
              </a:solidFill>
              <a:latin typeface="Calibri"/>
              <a:ea typeface="Calibri"/>
              <a:cs typeface="Calibri"/>
              <a:sym typeface="Calibri"/>
            </a:endParaRPr>
          </a:p>
        </p:txBody>
      </p:sp>
      <p:sp>
        <p:nvSpPr>
          <p:cNvPr id="331" name="Google Shape;331;p13"/>
          <p:cNvSpPr/>
          <p:nvPr/>
        </p:nvSpPr>
        <p:spPr>
          <a:xfrm>
            <a:off x="7589520" y="2240280"/>
            <a:ext cx="3977640" cy="914400"/>
          </a:xfrm>
          <a:prstGeom prst="rect">
            <a:avLst/>
          </a:prstGeom>
          <a:noFill/>
          <a:ln>
            <a:noFill/>
          </a:ln>
        </p:spPr>
        <p:txBody>
          <a:bodyPr anchorCtr="0" anchor="ctr" bIns="0" lIns="0" spcFirstLastPara="1" rIns="0" wrap="square" tIns="0">
            <a:noAutofit/>
          </a:bodyPr>
          <a:lstStyle/>
          <a:p>
            <a:pPr indent="0" lvl="0" marL="0" marR="0" rtl="0" algn="l">
              <a:lnSpc>
                <a:spcPct val="131034"/>
              </a:lnSpc>
              <a:spcBef>
                <a:spcPts val="0"/>
              </a:spcBef>
              <a:spcAft>
                <a:spcPts val="0"/>
              </a:spcAft>
              <a:buClr>
                <a:srgbClr val="3E7C59"/>
              </a:buClr>
              <a:buSzPts val="1450"/>
              <a:buFont typeface="Cambria"/>
              <a:buNone/>
            </a:pPr>
            <a:r>
              <a:rPr b="1" i="0" lang="en-US" sz="1450" u="none" cap="none" strike="noStrike">
                <a:solidFill>
                  <a:srgbClr val="3E7C59"/>
                </a:solidFill>
                <a:latin typeface="Cambria"/>
                <a:ea typeface="Cambria"/>
                <a:cs typeface="Cambria"/>
                <a:sym typeface="Cambria"/>
              </a:rPr>
              <a:t>Are there situations where “knowing how” is more important than “knowing that”?</a:t>
            </a:r>
            <a:endParaRPr b="0" i="0" sz="1450" u="none" cap="none" strike="noStrike">
              <a:solidFill>
                <a:schemeClr val="dk1"/>
              </a:solidFill>
              <a:latin typeface="Calibri"/>
              <a:ea typeface="Calibri"/>
              <a:cs typeface="Calibri"/>
              <a:sym typeface="Calibri"/>
            </a:endParaRPr>
          </a:p>
        </p:txBody>
      </p:sp>
      <p:sp>
        <p:nvSpPr>
          <p:cNvPr id="332" name="Google Shape;332;p13"/>
          <p:cNvSpPr/>
          <p:nvPr/>
        </p:nvSpPr>
        <p:spPr>
          <a:xfrm>
            <a:off x="7589520" y="3291840"/>
            <a:ext cx="397764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6666"/>
              </a:buClr>
              <a:buSzPts val="900"/>
              <a:buFont typeface="Calibri"/>
              <a:buNone/>
            </a:pPr>
            <a:r>
              <a:rPr b="0" i="0" lang="en-US" sz="900" u="none" cap="none" strike="noStrike">
                <a:solidFill>
                  <a:srgbClr val="666666"/>
                </a:solidFill>
                <a:latin typeface="Calibri"/>
                <a:ea typeface="Calibri"/>
                <a:cs typeface="Calibri"/>
                <a:sym typeface="Calibri"/>
              </a:rPr>
              <a:t>The Knower · Scope  ·  The Knower · Perspectives</a:t>
            </a:r>
            <a:endParaRPr b="0" i="0" sz="900" u="none" cap="none" strike="noStrike">
              <a:solidFill>
                <a:schemeClr val="dk1"/>
              </a:solidFill>
              <a:latin typeface="Calibri"/>
              <a:ea typeface="Calibri"/>
              <a:cs typeface="Calibri"/>
              <a:sym typeface="Calibri"/>
            </a:endParaRPr>
          </a:p>
        </p:txBody>
      </p:sp>
      <p:sp>
        <p:nvSpPr>
          <p:cNvPr id="333" name="Google Shape;333;p13"/>
          <p:cNvSpPr/>
          <p:nvPr/>
        </p:nvSpPr>
        <p:spPr>
          <a:xfrm>
            <a:off x="3154680" y="4114800"/>
            <a:ext cx="8412480" cy="1572768"/>
          </a:xfrm>
          <a:prstGeom prst="rect">
            <a:avLst/>
          </a:prstGeom>
          <a:solidFill>
            <a:srgbClr val="F4F2E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4" name="Google Shape;334;p13"/>
          <p:cNvSpPr/>
          <p:nvPr/>
        </p:nvSpPr>
        <p:spPr>
          <a:xfrm>
            <a:off x="3401568" y="4224528"/>
            <a:ext cx="7955280" cy="914400"/>
          </a:xfrm>
          <a:prstGeom prst="rect">
            <a:avLst/>
          </a:prstGeom>
          <a:noFill/>
          <a:ln>
            <a:noFill/>
          </a:ln>
        </p:spPr>
        <p:txBody>
          <a:bodyPr anchorCtr="0" anchor="t" bIns="0" lIns="0" spcFirstLastPara="1" rIns="0" wrap="square" tIns="0">
            <a:noAutofit/>
          </a:bodyPr>
          <a:lstStyle/>
          <a:p>
            <a:pPr indent="0" lvl="0" marL="0" marR="0" rtl="0" algn="l">
              <a:lnSpc>
                <a:spcPct val="135714"/>
              </a:lnSpc>
              <a:spcBef>
                <a:spcPts val="0"/>
              </a:spcBef>
              <a:spcAft>
                <a:spcPts val="0"/>
              </a:spcAft>
              <a:buClr>
                <a:srgbClr val="1A1A1A"/>
              </a:buClr>
              <a:buSzPts val="1400"/>
              <a:buFont typeface="Cambria"/>
              <a:buNone/>
            </a:pPr>
            <a:r>
              <a:rPr b="0" i="1" lang="en-US" sz="1400" u="none" cap="none" strike="noStrike">
                <a:solidFill>
                  <a:srgbClr val="1A1A1A"/>
                </a:solidFill>
                <a:latin typeface="Cambria"/>
                <a:ea typeface="Cambria"/>
                <a:cs typeface="Cambria"/>
                <a:sym typeface="Cambria"/>
              </a:rPr>
              <a:t>“He didn't know if he was Zhuang Zhou who had dreamt he was a butterfly, or a butterfly dreaming he was Zhuang Zhou.”</a:t>
            </a:r>
            <a:endParaRPr b="0" i="0" sz="1400" u="none" cap="none" strike="noStrike">
              <a:solidFill>
                <a:schemeClr val="dk1"/>
              </a:solidFill>
              <a:latin typeface="Calibri"/>
              <a:ea typeface="Calibri"/>
              <a:cs typeface="Calibri"/>
              <a:sym typeface="Calibri"/>
            </a:endParaRPr>
          </a:p>
        </p:txBody>
      </p:sp>
      <p:sp>
        <p:nvSpPr>
          <p:cNvPr id="335" name="Google Shape;335;p13"/>
          <p:cNvSpPr/>
          <p:nvPr/>
        </p:nvSpPr>
        <p:spPr>
          <a:xfrm>
            <a:off x="3401568" y="5285232"/>
            <a:ext cx="795528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6666"/>
              </a:buClr>
              <a:buSzPts val="900"/>
              <a:buFont typeface="Calibri"/>
              <a:buNone/>
            </a:pPr>
            <a:r>
              <a:rPr b="0" i="0" lang="en-US" sz="900" u="none" cap="none" strike="noStrike">
                <a:solidFill>
                  <a:srgbClr val="666666"/>
                </a:solidFill>
                <a:latin typeface="Calibri"/>
                <a:ea typeface="Calibri"/>
                <a:cs typeface="Calibri"/>
                <a:sym typeface="Calibri"/>
              </a:rPr>
              <a:t>Zhuangzi, ch. 2 (trans. Burton Watson)</a:t>
            </a:r>
            <a:endParaRPr b="0" i="0" sz="900" u="none" cap="none" strike="noStrike">
              <a:solidFill>
                <a:schemeClr val="dk1"/>
              </a:solidFill>
              <a:latin typeface="Calibri"/>
              <a:ea typeface="Calibri"/>
              <a:cs typeface="Calibri"/>
              <a:sym typeface="Calibri"/>
            </a:endParaRPr>
          </a:p>
        </p:txBody>
      </p:sp>
      <p:sp>
        <p:nvSpPr>
          <p:cNvPr id="336" name="Google Shape;336;p13"/>
          <p:cNvSpPr/>
          <p:nvPr/>
        </p:nvSpPr>
        <p:spPr>
          <a:xfrm>
            <a:off x="10607040" y="6144768"/>
            <a:ext cx="1005840" cy="274320"/>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666666"/>
              </a:buClr>
              <a:buSzPts val="900"/>
              <a:buFont typeface="Calibri"/>
              <a:buNone/>
            </a:pPr>
            <a:r>
              <a:rPr b="0" i="0" lang="en-US" sz="900" u="none" cap="none" strike="noStrike">
                <a:solidFill>
                  <a:srgbClr val="666666"/>
                </a:solidFill>
                <a:latin typeface="Calibri"/>
                <a:ea typeface="Calibri"/>
                <a:cs typeface="Calibri"/>
                <a:sym typeface="Calibri"/>
              </a:rPr>
              <a:t>8 of 42</a:t>
            </a:r>
            <a:endParaRPr b="0" i="0" sz="900" u="none" cap="none" strike="noStrike">
              <a:solidFill>
                <a:schemeClr val="dk1"/>
              </a:solidFill>
              <a:latin typeface="Calibri"/>
              <a:ea typeface="Calibri"/>
              <a:cs typeface="Calibri"/>
              <a:sym typeface="Calibri"/>
            </a:endParaRPr>
          </a:p>
        </p:txBody>
      </p:sp>
      <p:sp>
        <p:nvSpPr>
          <p:cNvPr id="337" name="Google Shape;337;p13"/>
          <p:cNvSpPr/>
          <p:nvPr/>
        </p:nvSpPr>
        <p:spPr>
          <a:xfrm>
            <a:off x="457200" y="6144768"/>
            <a:ext cx="365760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6666"/>
              </a:buClr>
              <a:buSzPts val="900"/>
              <a:buFont typeface="Calibri"/>
              <a:buNone/>
            </a:pPr>
            <a:r>
              <a:rPr b="0" i="0" lang="en-US" sz="900" u="none" cap="none" strike="noStrike">
                <a:solidFill>
                  <a:srgbClr val="666666"/>
                </a:solidFill>
                <a:latin typeface="Calibri"/>
                <a:ea typeface="Calibri"/>
                <a:cs typeface="Calibri"/>
                <a:sym typeface="Calibri"/>
              </a:rPr>
              <a:t>Pillars of Western Thought</a:t>
            </a:r>
            <a:endParaRPr b="0" i="0" sz="900" u="none" cap="none" strike="noStrike">
              <a:solidFill>
                <a:schemeClr val="dk1"/>
              </a:solidFill>
              <a:latin typeface="Calibri"/>
              <a:ea typeface="Calibri"/>
              <a:cs typeface="Calibri"/>
              <a:sym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342" name="Shape 342"/>
        <p:cNvGrpSpPr/>
        <p:nvPr/>
      </p:nvGrpSpPr>
      <p:grpSpPr>
        <a:xfrm>
          <a:off x="0" y="0"/>
          <a:ext cx="0" cy="0"/>
          <a:chOff x="0" y="0"/>
          <a:chExt cx="0" cy="0"/>
        </a:xfrm>
      </p:grpSpPr>
      <p:sp>
        <p:nvSpPr>
          <p:cNvPr id="343" name="Google Shape;343;p14"/>
          <p:cNvSpPr/>
          <p:nvPr/>
        </p:nvSpPr>
        <p:spPr>
          <a:xfrm>
            <a:off x="685800" y="868680"/>
            <a:ext cx="1554480" cy="1554480"/>
          </a:xfrm>
          <a:prstGeom prst="ellipse">
            <a:avLst/>
          </a:prstGeom>
          <a:solidFill>
            <a:srgbClr val="7B4B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4" name="Google Shape;344;p14"/>
          <p:cNvSpPr/>
          <p:nvPr/>
        </p:nvSpPr>
        <p:spPr>
          <a:xfrm>
            <a:off x="685800" y="868680"/>
            <a:ext cx="1554480" cy="155448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6000"/>
              <a:buFont typeface="Cambria"/>
              <a:buNone/>
            </a:pPr>
            <a:r>
              <a:rPr b="1" i="0" lang="en-US" sz="6000" u="none" cap="none" strike="noStrike">
                <a:solidFill>
                  <a:srgbClr val="FFFFFF"/>
                </a:solidFill>
                <a:latin typeface="Cambria"/>
                <a:ea typeface="Cambria"/>
                <a:cs typeface="Cambria"/>
                <a:sym typeface="Cambria"/>
              </a:rPr>
              <a:t>A</a:t>
            </a:r>
            <a:endParaRPr b="0" i="0" sz="6000" u="none" cap="none" strike="noStrike">
              <a:solidFill>
                <a:schemeClr val="dk1"/>
              </a:solidFill>
              <a:latin typeface="Calibri"/>
              <a:ea typeface="Calibri"/>
              <a:cs typeface="Calibri"/>
              <a:sym typeface="Calibri"/>
            </a:endParaRPr>
          </a:p>
        </p:txBody>
      </p:sp>
      <p:sp>
        <p:nvSpPr>
          <p:cNvPr id="345" name="Google Shape;345;p14"/>
          <p:cNvSpPr/>
          <p:nvPr/>
        </p:nvSpPr>
        <p:spPr>
          <a:xfrm>
            <a:off x="457200" y="2542032"/>
            <a:ext cx="2011680" cy="4572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7B4B8A"/>
              </a:buClr>
              <a:buSzPts val="950"/>
              <a:buFont typeface="Calibri"/>
              <a:buNone/>
            </a:pPr>
            <a:r>
              <a:rPr b="1" i="0" lang="en-US" sz="950" u="none" cap="none" strike="noStrike">
                <a:solidFill>
                  <a:srgbClr val="7B4B8A"/>
                </a:solidFill>
                <a:latin typeface="Calibri"/>
                <a:ea typeface="Calibri"/>
                <a:cs typeface="Calibri"/>
                <a:sym typeface="Calibri"/>
              </a:rPr>
              <a:t>MEDIEVAL &amp; RENAISSANCE</a:t>
            </a:r>
            <a:endParaRPr b="0" i="0" sz="950" u="none" cap="none" strike="noStrike">
              <a:solidFill>
                <a:schemeClr val="dk1"/>
              </a:solidFill>
              <a:latin typeface="Calibri"/>
              <a:ea typeface="Calibri"/>
              <a:cs typeface="Calibri"/>
              <a:sym typeface="Calibri"/>
            </a:endParaRPr>
          </a:p>
        </p:txBody>
      </p:sp>
      <p:sp>
        <p:nvSpPr>
          <p:cNvPr id="346" name="Google Shape;346;p14"/>
          <p:cNvSpPr/>
          <p:nvPr/>
        </p:nvSpPr>
        <p:spPr>
          <a:xfrm>
            <a:off x="457200" y="2907792"/>
            <a:ext cx="2011680" cy="27432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666666"/>
              </a:buClr>
              <a:buSzPts val="1100"/>
              <a:buFont typeface="Calibri"/>
              <a:buNone/>
            </a:pPr>
            <a:r>
              <a:rPr b="0" i="0" lang="en-US" sz="1100" u="none" cap="none" strike="noStrike">
                <a:solidFill>
                  <a:srgbClr val="666666"/>
                </a:solidFill>
                <a:latin typeface="Calibri"/>
                <a:ea typeface="Calibri"/>
                <a:cs typeface="Calibri"/>
                <a:sym typeface="Calibri"/>
              </a:rPr>
              <a:t>1126 – 1198</a:t>
            </a:r>
            <a:endParaRPr b="0" i="0" sz="1100" u="none" cap="none" strike="noStrike">
              <a:solidFill>
                <a:schemeClr val="dk1"/>
              </a:solidFill>
              <a:latin typeface="Calibri"/>
              <a:ea typeface="Calibri"/>
              <a:cs typeface="Calibri"/>
              <a:sym typeface="Calibri"/>
            </a:endParaRPr>
          </a:p>
        </p:txBody>
      </p:sp>
      <p:sp>
        <p:nvSpPr>
          <p:cNvPr id="347" name="Google Shape;347;p14"/>
          <p:cNvSpPr/>
          <p:nvPr/>
        </p:nvSpPr>
        <p:spPr>
          <a:xfrm>
            <a:off x="457200" y="3794760"/>
            <a:ext cx="2011680" cy="256032"/>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666666"/>
              </a:buClr>
              <a:buSzPts val="850"/>
              <a:buFont typeface="Calibri"/>
              <a:buNone/>
            </a:pPr>
            <a:r>
              <a:rPr b="1" i="0" lang="en-US" sz="850" u="none" cap="none" strike="noStrike">
                <a:solidFill>
                  <a:srgbClr val="666666"/>
                </a:solidFill>
                <a:latin typeface="Calibri"/>
                <a:ea typeface="Calibri"/>
                <a:cs typeface="Calibri"/>
                <a:sym typeface="Calibri"/>
              </a:rPr>
              <a:t>YOU’D ARGUE WITH</a:t>
            </a:r>
            <a:endParaRPr b="0" i="0" sz="850" u="none" cap="none" strike="noStrike">
              <a:solidFill>
                <a:schemeClr val="dk1"/>
              </a:solidFill>
              <a:latin typeface="Calibri"/>
              <a:ea typeface="Calibri"/>
              <a:cs typeface="Calibri"/>
              <a:sym typeface="Calibri"/>
            </a:endParaRPr>
          </a:p>
        </p:txBody>
      </p:sp>
      <p:sp>
        <p:nvSpPr>
          <p:cNvPr id="348" name="Google Shape;348;p14"/>
          <p:cNvSpPr/>
          <p:nvPr/>
        </p:nvSpPr>
        <p:spPr>
          <a:xfrm>
            <a:off x="457200" y="4069080"/>
            <a:ext cx="2011680" cy="1463040"/>
          </a:xfrm>
          <a:prstGeom prst="rect">
            <a:avLst/>
          </a:prstGeom>
          <a:noFill/>
          <a:ln>
            <a:noFill/>
          </a:ln>
        </p:spPr>
        <p:txBody>
          <a:bodyPr anchorCtr="0" anchor="ctr" bIns="0" lIns="0" spcFirstLastPara="1" rIns="0" wrap="square" tIns="0">
            <a:noAutofit/>
          </a:bodyPr>
          <a:lstStyle/>
          <a:p>
            <a:pPr indent="0" lvl="0" marL="0" marR="0" rtl="0" algn="ctr">
              <a:lnSpc>
                <a:spcPct val="142857"/>
              </a:lnSpc>
              <a:spcBef>
                <a:spcPts val="0"/>
              </a:spcBef>
              <a:spcAft>
                <a:spcPts val="0"/>
              </a:spcAft>
              <a:buClr>
                <a:srgbClr val="1A1A1A"/>
              </a:buClr>
              <a:buSzPts val="1050"/>
              <a:buFont typeface="Calibri"/>
              <a:buNone/>
            </a:pPr>
            <a:r>
              <a:rPr b="0" i="0" lang="en-US" sz="1050" u="none" cap="none" strike="noStrike">
                <a:solidFill>
                  <a:srgbClr val="1A1A1A"/>
                </a:solidFill>
                <a:latin typeface="Calibri"/>
                <a:ea typeface="Calibri"/>
                <a:cs typeface="Calibri"/>
                <a:sym typeface="Calibri"/>
              </a:rPr>
              <a:t>Aristotle</a:t>
            </a:r>
            <a:endParaRPr b="0" i="0" sz="1050" u="none" cap="none" strike="noStrike">
              <a:solidFill>
                <a:schemeClr val="dk1"/>
              </a:solidFill>
              <a:latin typeface="Calibri"/>
              <a:ea typeface="Calibri"/>
              <a:cs typeface="Calibri"/>
              <a:sym typeface="Calibri"/>
            </a:endParaRPr>
          </a:p>
          <a:p>
            <a:pPr indent="0" lvl="0" marL="0" marR="0" rtl="0" algn="ctr">
              <a:lnSpc>
                <a:spcPct val="142857"/>
              </a:lnSpc>
              <a:spcBef>
                <a:spcPts val="0"/>
              </a:spcBef>
              <a:spcAft>
                <a:spcPts val="0"/>
              </a:spcAft>
              <a:buClr>
                <a:srgbClr val="1A1A1A"/>
              </a:buClr>
              <a:buSzPts val="1050"/>
              <a:buFont typeface="Calibri"/>
              <a:buNone/>
            </a:pPr>
            <a:r>
              <a:rPr b="0" i="0" lang="en-US" sz="1050" u="none" cap="none" strike="noStrike">
                <a:solidFill>
                  <a:srgbClr val="1A1A1A"/>
                </a:solidFill>
                <a:latin typeface="Calibri"/>
                <a:ea typeface="Calibri"/>
                <a:cs typeface="Calibri"/>
                <a:sym typeface="Calibri"/>
              </a:rPr>
              <a:t>Thomas Aquinas</a:t>
            </a:r>
            <a:endParaRPr b="0" i="0" sz="1050" u="none" cap="none" strike="noStrike">
              <a:solidFill>
                <a:schemeClr val="dk1"/>
              </a:solidFill>
              <a:latin typeface="Calibri"/>
              <a:ea typeface="Calibri"/>
              <a:cs typeface="Calibri"/>
              <a:sym typeface="Calibri"/>
            </a:endParaRPr>
          </a:p>
          <a:p>
            <a:pPr indent="0" lvl="0" marL="0" marR="0" rtl="0" algn="ctr">
              <a:lnSpc>
                <a:spcPct val="142857"/>
              </a:lnSpc>
              <a:spcBef>
                <a:spcPts val="0"/>
              </a:spcBef>
              <a:spcAft>
                <a:spcPts val="0"/>
              </a:spcAft>
              <a:buClr>
                <a:srgbClr val="1A1A1A"/>
              </a:buClr>
              <a:buSzPts val="1050"/>
              <a:buFont typeface="Calibri"/>
              <a:buNone/>
            </a:pPr>
            <a:r>
              <a:rPr b="0" i="0" lang="en-US" sz="1050" u="none" cap="none" strike="noStrike">
                <a:solidFill>
                  <a:srgbClr val="1A1A1A"/>
                </a:solidFill>
                <a:latin typeface="Calibri"/>
                <a:ea typeface="Calibri"/>
                <a:cs typeface="Calibri"/>
                <a:sym typeface="Calibri"/>
              </a:rPr>
              <a:t>Søren Kierkegaard</a:t>
            </a:r>
            <a:endParaRPr b="0" i="0" sz="1050" u="none" cap="none" strike="noStrike">
              <a:solidFill>
                <a:schemeClr val="dk1"/>
              </a:solidFill>
              <a:latin typeface="Calibri"/>
              <a:ea typeface="Calibri"/>
              <a:cs typeface="Calibri"/>
              <a:sym typeface="Calibri"/>
            </a:endParaRPr>
          </a:p>
        </p:txBody>
      </p:sp>
      <p:cxnSp>
        <p:nvCxnSpPr>
          <p:cNvPr id="349" name="Google Shape;349;p14"/>
          <p:cNvCxnSpPr/>
          <p:nvPr/>
        </p:nvCxnSpPr>
        <p:spPr>
          <a:xfrm>
            <a:off x="2788920" y="868680"/>
            <a:ext cx="0" cy="5120640"/>
          </a:xfrm>
          <a:prstGeom prst="straightConnector1">
            <a:avLst/>
          </a:prstGeom>
          <a:noFill/>
          <a:ln cap="flat" cmpd="sng" w="9525">
            <a:solidFill>
              <a:srgbClr val="D8D4CE"/>
            </a:solidFill>
            <a:prstDash val="solid"/>
            <a:round/>
            <a:headEnd len="sm" w="sm" type="none"/>
            <a:tailEnd len="sm" w="sm" type="none"/>
          </a:ln>
        </p:spPr>
      </p:cxnSp>
      <p:sp>
        <p:nvSpPr>
          <p:cNvPr id="350" name="Google Shape;350;p14"/>
          <p:cNvSpPr/>
          <p:nvPr/>
        </p:nvSpPr>
        <p:spPr>
          <a:xfrm>
            <a:off x="3154680" y="713232"/>
            <a:ext cx="8412480" cy="65836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A1A1A"/>
              </a:buClr>
              <a:buSzPts val="3800"/>
              <a:buFont typeface="Cambria"/>
              <a:buNone/>
            </a:pPr>
            <a:r>
              <a:rPr b="1" i="0" lang="en-US" sz="3800" u="none" cap="none" strike="noStrike">
                <a:solidFill>
                  <a:srgbClr val="1A1A1A"/>
                </a:solidFill>
                <a:latin typeface="Cambria"/>
                <a:ea typeface="Cambria"/>
                <a:cs typeface="Cambria"/>
                <a:sym typeface="Cambria"/>
              </a:rPr>
              <a:t>Averroes (Ibn Rushd)</a:t>
            </a:r>
            <a:endParaRPr b="0" i="0" sz="3800" u="none" cap="none" strike="noStrike">
              <a:solidFill>
                <a:schemeClr val="dk1"/>
              </a:solidFill>
              <a:latin typeface="Calibri"/>
              <a:ea typeface="Calibri"/>
              <a:cs typeface="Calibri"/>
              <a:sym typeface="Calibri"/>
            </a:endParaRPr>
          </a:p>
        </p:txBody>
      </p:sp>
      <p:sp>
        <p:nvSpPr>
          <p:cNvPr id="351" name="Google Shape;351;p14"/>
          <p:cNvSpPr/>
          <p:nvPr/>
        </p:nvSpPr>
        <p:spPr>
          <a:xfrm>
            <a:off x="3154680" y="1389888"/>
            <a:ext cx="8412480" cy="3657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6666"/>
              </a:buClr>
              <a:buSzPts val="1700"/>
              <a:buFont typeface="Cambria"/>
              <a:buNone/>
            </a:pPr>
            <a:r>
              <a:rPr b="0" i="1" lang="en-US" sz="1700" u="none" cap="none" strike="noStrike">
                <a:solidFill>
                  <a:srgbClr val="666666"/>
                </a:solidFill>
                <a:latin typeface="Cambria"/>
                <a:ea typeface="Cambria"/>
                <a:cs typeface="Cambria"/>
                <a:sym typeface="Cambria"/>
              </a:rPr>
              <a:t>The Commentator</a:t>
            </a:r>
            <a:endParaRPr b="0" i="0" sz="1700" u="none" cap="none" strike="noStrike">
              <a:solidFill>
                <a:schemeClr val="dk1"/>
              </a:solidFill>
              <a:latin typeface="Calibri"/>
              <a:ea typeface="Calibri"/>
              <a:cs typeface="Calibri"/>
              <a:sym typeface="Calibri"/>
            </a:endParaRPr>
          </a:p>
        </p:txBody>
      </p:sp>
      <p:sp>
        <p:nvSpPr>
          <p:cNvPr id="352" name="Google Shape;352;p14"/>
          <p:cNvSpPr/>
          <p:nvPr/>
        </p:nvSpPr>
        <p:spPr>
          <a:xfrm>
            <a:off x="3154680" y="1965960"/>
            <a:ext cx="4114800" cy="2560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6666"/>
              </a:buClr>
              <a:buSzPts val="900"/>
              <a:buFont typeface="Calibri"/>
              <a:buNone/>
            </a:pPr>
            <a:r>
              <a:rPr b="1" i="0" lang="en-US" sz="900" u="none" cap="none" strike="noStrike">
                <a:solidFill>
                  <a:srgbClr val="666666"/>
                </a:solidFill>
                <a:latin typeface="Calibri"/>
                <a:ea typeface="Calibri"/>
                <a:cs typeface="Calibri"/>
                <a:sym typeface="Calibri"/>
              </a:rPr>
              <a:t>WHAT YOU’D MASTER</a:t>
            </a:r>
            <a:endParaRPr b="0" i="0" sz="900" u="none" cap="none" strike="noStrike">
              <a:solidFill>
                <a:schemeClr val="dk1"/>
              </a:solidFill>
              <a:latin typeface="Calibri"/>
              <a:ea typeface="Calibri"/>
              <a:cs typeface="Calibri"/>
              <a:sym typeface="Calibri"/>
            </a:endParaRPr>
          </a:p>
        </p:txBody>
      </p:sp>
      <p:sp>
        <p:nvSpPr>
          <p:cNvPr id="353" name="Google Shape;353;p14"/>
          <p:cNvSpPr/>
          <p:nvPr/>
        </p:nvSpPr>
        <p:spPr>
          <a:xfrm>
            <a:off x="3154680" y="2240280"/>
            <a:ext cx="4114800" cy="1691640"/>
          </a:xfrm>
          <a:prstGeom prst="rect">
            <a:avLst/>
          </a:prstGeom>
          <a:noFill/>
          <a:ln>
            <a:noFill/>
          </a:ln>
        </p:spPr>
        <p:txBody>
          <a:bodyPr anchorCtr="0" anchor="ctr" bIns="0" lIns="0" spcFirstLastPara="1" rIns="0" wrap="square" tIns="0">
            <a:noAutofit/>
          </a:bodyPr>
          <a:lstStyle/>
          <a:p>
            <a:pPr indent="-342900" lvl="0" marL="342900" marR="0" rtl="0" algn="l">
              <a:spcBef>
                <a:spcPts val="0"/>
              </a:spcBef>
              <a:spcAft>
                <a:spcPts val="0"/>
              </a:spcAft>
              <a:buClr>
                <a:srgbClr val="1A1A1A"/>
              </a:buClr>
              <a:buSzPts val="1300"/>
              <a:buFont typeface="Calibri"/>
              <a:buChar char="•"/>
            </a:pPr>
            <a:r>
              <a:rPr b="0" i="0" lang="en-US" sz="1300" u="none" cap="none" strike="noStrike">
                <a:solidFill>
                  <a:srgbClr val="1A1A1A"/>
                </a:solidFill>
                <a:latin typeface="Calibri"/>
                <a:ea typeface="Calibri"/>
                <a:cs typeface="Calibri"/>
                <a:sym typeface="Calibri"/>
              </a:rPr>
              <a:t>One truth, two paths</a:t>
            </a:r>
            <a:endParaRPr b="0" i="0" sz="1300" u="none" cap="none" strike="noStrike">
              <a:solidFill>
                <a:schemeClr val="dk1"/>
              </a:solidFill>
              <a:latin typeface="Calibri"/>
              <a:ea typeface="Calibri"/>
              <a:cs typeface="Calibri"/>
              <a:sym typeface="Calibri"/>
            </a:endParaRPr>
          </a:p>
          <a:p>
            <a:pPr indent="-342900" lvl="0" marL="342900" marR="0" rtl="0" algn="l">
              <a:spcBef>
                <a:spcPts val="700"/>
              </a:spcBef>
              <a:spcAft>
                <a:spcPts val="0"/>
              </a:spcAft>
              <a:buClr>
                <a:srgbClr val="1A1A1A"/>
              </a:buClr>
              <a:buSzPts val="1300"/>
              <a:buFont typeface="Calibri"/>
              <a:buChar char="•"/>
            </a:pPr>
            <a:r>
              <a:rPr b="0" i="0" lang="en-US" sz="1300" u="none" cap="none" strike="noStrike">
                <a:solidFill>
                  <a:srgbClr val="1A1A1A"/>
                </a:solidFill>
                <a:latin typeface="Calibri"/>
                <a:ea typeface="Calibri"/>
                <a:cs typeface="Calibri"/>
                <a:sym typeface="Calibri"/>
              </a:rPr>
              <a:t>Reason answering reason</a:t>
            </a:r>
            <a:endParaRPr b="0" i="0" sz="1300" u="none" cap="none" strike="noStrike">
              <a:solidFill>
                <a:schemeClr val="dk1"/>
              </a:solidFill>
              <a:latin typeface="Calibri"/>
              <a:ea typeface="Calibri"/>
              <a:cs typeface="Calibri"/>
              <a:sym typeface="Calibri"/>
            </a:endParaRPr>
          </a:p>
          <a:p>
            <a:pPr indent="-342900" lvl="0" marL="342900" marR="0" rtl="0" algn="l">
              <a:spcBef>
                <a:spcPts val="700"/>
              </a:spcBef>
              <a:spcAft>
                <a:spcPts val="0"/>
              </a:spcAft>
              <a:buClr>
                <a:srgbClr val="1A1A1A"/>
              </a:buClr>
              <a:buSzPts val="1300"/>
              <a:buFont typeface="Calibri"/>
              <a:buChar char="•"/>
            </a:pPr>
            <a:r>
              <a:rPr b="0" i="0" lang="en-US" sz="1300" u="none" cap="none" strike="noStrike">
                <a:solidFill>
                  <a:srgbClr val="1A1A1A"/>
                </a:solidFill>
                <a:latin typeface="Calibri"/>
                <a:ea typeface="Calibri"/>
                <a:cs typeface="Calibri"/>
                <a:sym typeface="Calibri"/>
              </a:rPr>
              <a:t>Knowledge as a human inheritance</a:t>
            </a:r>
            <a:endParaRPr b="0" i="0" sz="1300" u="none" cap="none" strike="noStrike">
              <a:solidFill>
                <a:schemeClr val="dk1"/>
              </a:solidFill>
              <a:latin typeface="Calibri"/>
              <a:ea typeface="Calibri"/>
              <a:cs typeface="Calibri"/>
              <a:sym typeface="Calibri"/>
            </a:endParaRPr>
          </a:p>
        </p:txBody>
      </p:sp>
      <p:sp>
        <p:nvSpPr>
          <p:cNvPr id="354" name="Google Shape;354;p14"/>
          <p:cNvSpPr/>
          <p:nvPr/>
        </p:nvSpPr>
        <p:spPr>
          <a:xfrm>
            <a:off x="7589520" y="1965960"/>
            <a:ext cx="3977640" cy="2560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6666"/>
              </a:buClr>
              <a:buSzPts val="900"/>
              <a:buFont typeface="Calibri"/>
              <a:buNone/>
            </a:pPr>
            <a:r>
              <a:rPr b="1" i="0" lang="en-US" sz="900" u="none" cap="none" strike="noStrike">
                <a:solidFill>
                  <a:srgbClr val="666666"/>
                </a:solidFill>
                <a:latin typeface="Calibri"/>
                <a:ea typeface="Calibri"/>
                <a:cs typeface="Calibri"/>
                <a:sym typeface="Calibri"/>
              </a:rPr>
              <a:t>THE QUESTION YOU’D WRESTLE WITH</a:t>
            </a:r>
            <a:endParaRPr b="0" i="0" sz="900" u="none" cap="none" strike="noStrike">
              <a:solidFill>
                <a:schemeClr val="dk1"/>
              </a:solidFill>
              <a:latin typeface="Calibri"/>
              <a:ea typeface="Calibri"/>
              <a:cs typeface="Calibri"/>
              <a:sym typeface="Calibri"/>
            </a:endParaRPr>
          </a:p>
        </p:txBody>
      </p:sp>
      <p:sp>
        <p:nvSpPr>
          <p:cNvPr id="355" name="Google Shape;355;p14"/>
          <p:cNvSpPr/>
          <p:nvPr/>
        </p:nvSpPr>
        <p:spPr>
          <a:xfrm>
            <a:off x="7589520" y="2240280"/>
            <a:ext cx="3977640" cy="914400"/>
          </a:xfrm>
          <a:prstGeom prst="rect">
            <a:avLst/>
          </a:prstGeom>
          <a:noFill/>
          <a:ln>
            <a:noFill/>
          </a:ln>
        </p:spPr>
        <p:txBody>
          <a:bodyPr anchorCtr="0" anchor="ctr" bIns="0" lIns="0" spcFirstLastPara="1" rIns="0" wrap="square" tIns="0">
            <a:noAutofit/>
          </a:bodyPr>
          <a:lstStyle/>
          <a:p>
            <a:pPr indent="0" lvl="0" marL="0" marR="0" rtl="0" algn="l">
              <a:lnSpc>
                <a:spcPct val="131034"/>
              </a:lnSpc>
              <a:spcBef>
                <a:spcPts val="0"/>
              </a:spcBef>
              <a:spcAft>
                <a:spcPts val="0"/>
              </a:spcAft>
              <a:buClr>
                <a:srgbClr val="7B4B8A"/>
              </a:buClr>
              <a:buSzPts val="1450"/>
              <a:buFont typeface="Cambria"/>
              <a:buNone/>
            </a:pPr>
            <a:r>
              <a:rPr b="1" i="0" lang="en-US" sz="1450" u="none" cap="none" strike="noStrike">
                <a:solidFill>
                  <a:srgbClr val="7B4B8A"/>
                </a:solidFill>
                <a:latin typeface="Cambria"/>
                <a:ea typeface="Cambria"/>
                <a:cs typeface="Cambria"/>
                <a:sym typeface="Cambria"/>
              </a:rPr>
              <a:t>Are faith and reason interdependent?</a:t>
            </a:r>
            <a:endParaRPr b="0" i="0" sz="1450" u="none" cap="none" strike="noStrike">
              <a:solidFill>
                <a:schemeClr val="dk1"/>
              </a:solidFill>
              <a:latin typeface="Calibri"/>
              <a:ea typeface="Calibri"/>
              <a:cs typeface="Calibri"/>
              <a:sym typeface="Calibri"/>
            </a:endParaRPr>
          </a:p>
        </p:txBody>
      </p:sp>
      <p:sp>
        <p:nvSpPr>
          <p:cNvPr id="356" name="Google Shape;356;p14"/>
          <p:cNvSpPr/>
          <p:nvPr/>
        </p:nvSpPr>
        <p:spPr>
          <a:xfrm>
            <a:off x="7589520" y="3291840"/>
            <a:ext cx="397764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6666"/>
              </a:buClr>
              <a:buSzPts val="900"/>
              <a:buFont typeface="Calibri"/>
              <a:buNone/>
            </a:pPr>
            <a:r>
              <a:rPr b="0" i="0" lang="en-US" sz="900" u="none" cap="none" strike="noStrike">
                <a:solidFill>
                  <a:srgbClr val="666666"/>
                </a:solidFill>
                <a:latin typeface="Calibri"/>
                <a:ea typeface="Calibri"/>
                <a:cs typeface="Calibri"/>
                <a:sym typeface="Calibri"/>
              </a:rPr>
              <a:t>Religion · Methods  ·  Religion · Perspectives</a:t>
            </a:r>
            <a:endParaRPr b="0" i="0" sz="900" u="none" cap="none" strike="noStrike">
              <a:solidFill>
                <a:schemeClr val="dk1"/>
              </a:solidFill>
              <a:latin typeface="Calibri"/>
              <a:ea typeface="Calibri"/>
              <a:cs typeface="Calibri"/>
              <a:sym typeface="Calibri"/>
            </a:endParaRPr>
          </a:p>
        </p:txBody>
      </p:sp>
      <p:sp>
        <p:nvSpPr>
          <p:cNvPr id="357" name="Google Shape;357;p14"/>
          <p:cNvSpPr/>
          <p:nvPr/>
        </p:nvSpPr>
        <p:spPr>
          <a:xfrm>
            <a:off x="3154680" y="4114800"/>
            <a:ext cx="8412480" cy="1572768"/>
          </a:xfrm>
          <a:prstGeom prst="rect">
            <a:avLst/>
          </a:prstGeom>
          <a:solidFill>
            <a:srgbClr val="F4F2E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8" name="Google Shape;358;p14"/>
          <p:cNvSpPr/>
          <p:nvPr/>
        </p:nvSpPr>
        <p:spPr>
          <a:xfrm>
            <a:off x="3401568" y="4224528"/>
            <a:ext cx="7955280" cy="914400"/>
          </a:xfrm>
          <a:prstGeom prst="rect">
            <a:avLst/>
          </a:prstGeom>
          <a:noFill/>
          <a:ln>
            <a:noFill/>
          </a:ln>
        </p:spPr>
        <p:txBody>
          <a:bodyPr anchorCtr="0" anchor="t" bIns="0" lIns="0" spcFirstLastPara="1" rIns="0" wrap="square" tIns="0">
            <a:noAutofit/>
          </a:bodyPr>
          <a:lstStyle/>
          <a:p>
            <a:pPr indent="0" lvl="0" marL="0" marR="0" rtl="0" algn="l">
              <a:lnSpc>
                <a:spcPct val="135714"/>
              </a:lnSpc>
              <a:spcBef>
                <a:spcPts val="0"/>
              </a:spcBef>
              <a:spcAft>
                <a:spcPts val="0"/>
              </a:spcAft>
              <a:buClr>
                <a:srgbClr val="1A1A1A"/>
              </a:buClr>
              <a:buSzPts val="1400"/>
              <a:buFont typeface="Cambria"/>
              <a:buNone/>
            </a:pPr>
            <a:r>
              <a:rPr b="0" i="1" lang="en-US" sz="1400" u="none" cap="none" strike="noStrike">
                <a:solidFill>
                  <a:srgbClr val="1A1A1A"/>
                </a:solidFill>
                <a:latin typeface="Cambria"/>
                <a:ea typeface="Cambria"/>
                <a:cs typeface="Cambria"/>
                <a:sym typeface="Cambria"/>
              </a:rPr>
              <a:t>“For truth does not oppose truth, but rather agrees with and bears witness to it.”</a:t>
            </a:r>
            <a:endParaRPr b="0" i="0" sz="1400" u="none" cap="none" strike="noStrike">
              <a:solidFill>
                <a:schemeClr val="dk1"/>
              </a:solidFill>
              <a:latin typeface="Calibri"/>
              <a:ea typeface="Calibri"/>
              <a:cs typeface="Calibri"/>
              <a:sym typeface="Calibri"/>
            </a:endParaRPr>
          </a:p>
        </p:txBody>
      </p:sp>
      <p:sp>
        <p:nvSpPr>
          <p:cNvPr id="359" name="Google Shape;359;p14"/>
          <p:cNvSpPr/>
          <p:nvPr/>
        </p:nvSpPr>
        <p:spPr>
          <a:xfrm>
            <a:off x="3401568" y="5285232"/>
            <a:ext cx="795528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6666"/>
              </a:buClr>
              <a:buSzPts val="900"/>
              <a:buFont typeface="Calibri"/>
              <a:buNone/>
            </a:pPr>
            <a:r>
              <a:rPr b="0" i="0" lang="en-US" sz="900" u="none" cap="none" strike="noStrike">
                <a:solidFill>
                  <a:srgbClr val="666666"/>
                </a:solidFill>
                <a:latin typeface="Calibri"/>
                <a:ea typeface="Calibri"/>
                <a:cs typeface="Calibri"/>
                <a:sym typeface="Calibri"/>
              </a:rPr>
              <a:t>The Decisive Treatise, §12 (trans. Richard C. Taylor)</a:t>
            </a:r>
            <a:endParaRPr b="0" i="0" sz="900" u="none" cap="none" strike="noStrike">
              <a:solidFill>
                <a:schemeClr val="dk1"/>
              </a:solidFill>
              <a:latin typeface="Calibri"/>
              <a:ea typeface="Calibri"/>
              <a:cs typeface="Calibri"/>
              <a:sym typeface="Calibri"/>
            </a:endParaRPr>
          </a:p>
        </p:txBody>
      </p:sp>
      <p:sp>
        <p:nvSpPr>
          <p:cNvPr id="360" name="Google Shape;360;p14"/>
          <p:cNvSpPr/>
          <p:nvPr/>
        </p:nvSpPr>
        <p:spPr>
          <a:xfrm>
            <a:off x="10607040" y="6144768"/>
            <a:ext cx="1005840" cy="274320"/>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666666"/>
              </a:buClr>
              <a:buSzPts val="900"/>
              <a:buFont typeface="Calibri"/>
              <a:buNone/>
            </a:pPr>
            <a:r>
              <a:rPr b="0" i="0" lang="en-US" sz="900" u="none" cap="none" strike="noStrike">
                <a:solidFill>
                  <a:srgbClr val="666666"/>
                </a:solidFill>
                <a:latin typeface="Calibri"/>
                <a:ea typeface="Calibri"/>
                <a:cs typeface="Calibri"/>
                <a:sym typeface="Calibri"/>
              </a:rPr>
              <a:t>9 of 42</a:t>
            </a:r>
            <a:endParaRPr b="0" i="0" sz="900" u="none" cap="none" strike="noStrike">
              <a:solidFill>
                <a:schemeClr val="dk1"/>
              </a:solidFill>
              <a:latin typeface="Calibri"/>
              <a:ea typeface="Calibri"/>
              <a:cs typeface="Calibri"/>
              <a:sym typeface="Calibri"/>
            </a:endParaRPr>
          </a:p>
        </p:txBody>
      </p:sp>
      <p:sp>
        <p:nvSpPr>
          <p:cNvPr id="361" name="Google Shape;361;p14"/>
          <p:cNvSpPr/>
          <p:nvPr/>
        </p:nvSpPr>
        <p:spPr>
          <a:xfrm>
            <a:off x="457200" y="6144768"/>
            <a:ext cx="365760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6666"/>
              </a:buClr>
              <a:buSzPts val="900"/>
              <a:buFont typeface="Calibri"/>
              <a:buNone/>
            </a:pPr>
            <a:r>
              <a:rPr b="0" i="0" lang="en-US" sz="900" u="none" cap="none" strike="noStrike">
                <a:solidFill>
                  <a:srgbClr val="666666"/>
                </a:solidFill>
                <a:latin typeface="Calibri"/>
                <a:ea typeface="Calibri"/>
                <a:cs typeface="Calibri"/>
                <a:sym typeface="Calibri"/>
              </a:rPr>
              <a:t>Pillars of Western Thought</a:t>
            </a:r>
            <a:endParaRPr b="0" i="0" sz="900" u="none" cap="none" strike="noStrike">
              <a:solidFill>
                <a:schemeClr val="dk1"/>
              </a:solidFill>
              <a:latin typeface="Calibri"/>
              <a:ea typeface="Calibri"/>
              <a:cs typeface="Calibri"/>
              <a:sym typeface="Calibri"/>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366" name="Shape 366"/>
        <p:cNvGrpSpPr/>
        <p:nvPr/>
      </p:nvGrpSpPr>
      <p:grpSpPr>
        <a:xfrm>
          <a:off x="0" y="0"/>
          <a:ext cx="0" cy="0"/>
          <a:chOff x="0" y="0"/>
          <a:chExt cx="0" cy="0"/>
        </a:xfrm>
      </p:grpSpPr>
      <p:sp>
        <p:nvSpPr>
          <p:cNvPr id="367" name="Google Shape;367;p15"/>
          <p:cNvSpPr/>
          <p:nvPr/>
        </p:nvSpPr>
        <p:spPr>
          <a:xfrm>
            <a:off x="685800" y="868680"/>
            <a:ext cx="1554480" cy="1554480"/>
          </a:xfrm>
          <a:prstGeom prst="ellipse">
            <a:avLst/>
          </a:prstGeom>
          <a:solidFill>
            <a:srgbClr val="7B4B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8" name="Google Shape;368;p15"/>
          <p:cNvSpPr/>
          <p:nvPr/>
        </p:nvSpPr>
        <p:spPr>
          <a:xfrm>
            <a:off x="685800" y="868680"/>
            <a:ext cx="1554480" cy="155448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6000"/>
              <a:buFont typeface="Cambria"/>
              <a:buNone/>
            </a:pPr>
            <a:r>
              <a:rPr b="1" i="0" lang="en-US" sz="6000" u="none" cap="none" strike="noStrike">
                <a:solidFill>
                  <a:srgbClr val="FFFFFF"/>
                </a:solidFill>
                <a:latin typeface="Cambria"/>
                <a:ea typeface="Cambria"/>
                <a:cs typeface="Cambria"/>
                <a:sym typeface="Cambria"/>
              </a:rPr>
              <a:t>A</a:t>
            </a:r>
            <a:endParaRPr b="0" i="0" sz="6000" u="none" cap="none" strike="noStrike">
              <a:solidFill>
                <a:schemeClr val="dk1"/>
              </a:solidFill>
              <a:latin typeface="Calibri"/>
              <a:ea typeface="Calibri"/>
              <a:cs typeface="Calibri"/>
              <a:sym typeface="Calibri"/>
            </a:endParaRPr>
          </a:p>
        </p:txBody>
      </p:sp>
      <p:sp>
        <p:nvSpPr>
          <p:cNvPr id="369" name="Google Shape;369;p15"/>
          <p:cNvSpPr/>
          <p:nvPr/>
        </p:nvSpPr>
        <p:spPr>
          <a:xfrm>
            <a:off x="457200" y="2542032"/>
            <a:ext cx="2011680" cy="4572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7B4B8A"/>
              </a:buClr>
              <a:buSzPts val="950"/>
              <a:buFont typeface="Calibri"/>
              <a:buNone/>
            </a:pPr>
            <a:r>
              <a:rPr b="1" i="0" lang="en-US" sz="950" u="none" cap="none" strike="noStrike">
                <a:solidFill>
                  <a:srgbClr val="7B4B8A"/>
                </a:solidFill>
                <a:latin typeface="Calibri"/>
                <a:ea typeface="Calibri"/>
                <a:cs typeface="Calibri"/>
                <a:sym typeface="Calibri"/>
              </a:rPr>
              <a:t>MEDIEVAL &amp; RENAISSANCE</a:t>
            </a:r>
            <a:endParaRPr b="0" i="0" sz="950" u="none" cap="none" strike="noStrike">
              <a:solidFill>
                <a:schemeClr val="dk1"/>
              </a:solidFill>
              <a:latin typeface="Calibri"/>
              <a:ea typeface="Calibri"/>
              <a:cs typeface="Calibri"/>
              <a:sym typeface="Calibri"/>
            </a:endParaRPr>
          </a:p>
        </p:txBody>
      </p:sp>
      <p:sp>
        <p:nvSpPr>
          <p:cNvPr id="370" name="Google Shape;370;p15"/>
          <p:cNvSpPr/>
          <p:nvPr/>
        </p:nvSpPr>
        <p:spPr>
          <a:xfrm>
            <a:off x="457200" y="2907792"/>
            <a:ext cx="2011680" cy="27432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666666"/>
              </a:buClr>
              <a:buSzPts val="1100"/>
              <a:buFont typeface="Calibri"/>
              <a:buNone/>
            </a:pPr>
            <a:r>
              <a:rPr b="0" i="0" lang="en-US" sz="1100" u="none" cap="none" strike="noStrike">
                <a:solidFill>
                  <a:srgbClr val="666666"/>
                </a:solidFill>
                <a:latin typeface="Calibri"/>
                <a:ea typeface="Calibri"/>
                <a:cs typeface="Calibri"/>
                <a:sym typeface="Calibri"/>
              </a:rPr>
              <a:t>1225 – 1274</a:t>
            </a:r>
            <a:endParaRPr b="0" i="0" sz="1100" u="none" cap="none" strike="noStrike">
              <a:solidFill>
                <a:schemeClr val="dk1"/>
              </a:solidFill>
              <a:latin typeface="Calibri"/>
              <a:ea typeface="Calibri"/>
              <a:cs typeface="Calibri"/>
              <a:sym typeface="Calibri"/>
            </a:endParaRPr>
          </a:p>
        </p:txBody>
      </p:sp>
      <p:sp>
        <p:nvSpPr>
          <p:cNvPr id="371" name="Google Shape;371;p15"/>
          <p:cNvSpPr/>
          <p:nvPr/>
        </p:nvSpPr>
        <p:spPr>
          <a:xfrm>
            <a:off x="457200" y="3794760"/>
            <a:ext cx="2011680" cy="256032"/>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666666"/>
              </a:buClr>
              <a:buSzPts val="850"/>
              <a:buFont typeface="Calibri"/>
              <a:buNone/>
            </a:pPr>
            <a:r>
              <a:rPr b="1" i="0" lang="en-US" sz="850" u="none" cap="none" strike="noStrike">
                <a:solidFill>
                  <a:srgbClr val="666666"/>
                </a:solidFill>
                <a:latin typeface="Calibri"/>
                <a:ea typeface="Calibri"/>
                <a:cs typeface="Calibri"/>
                <a:sym typeface="Calibri"/>
              </a:rPr>
              <a:t>YOU’D ARGUE WITH</a:t>
            </a:r>
            <a:endParaRPr b="0" i="0" sz="850" u="none" cap="none" strike="noStrike">
              <a:solidFill>
                <a:schemeClr val="dk1"/>
              </a:solidFill>
              <a:latin typeface="Calibri"/>
              <a:ea typeface="Calibri"/>
              <a:cs typeface="Calibri"/>
              <a:sym typeface="Calibri"/>
            </a:endParaRPr>
          </a:p>
        </p:txBody>
      </p:sp>
      <p:sp>
        <p:nvSpPr>
          <p:cNvPr id="372" name="Google Shape;372;p15"/>
          <p:cNvSpPr/>
          <p:nvPr/>
        </p:nvSpPr>
        <p:spPr>
          <a:xfrm>
            <a:off x="457200" y="4069080"/>
            <a:ext cx="2011680" cy="1463040"/>
          </a:xfrm>
          <a:prstGeom prst="rect">
            <a:avLst/>
          </a:prstGeom>
          <a:noFill/>
          <a:ln>
            <a:noFill/>
          </a:ln>
        </p:spPr>
        <p:txBody>
          <a:bodyPr anchorCtr="0" anchor="ctr" bIns="0" lIns="0" spcFirstLastPara="1" rIns="0" wrap="square" tIns="0">
            <a:noAutofit/>
          </a:bodyPr>
          <a:lstStyle/>
          <a:p>
            <a:pPr indent="0" lvl="0" marL="0" marR="0" rtl="0" algn="ctr">
              <a:lnSpc>
                <a:spcPct val="142857"/>
              </a:lnSpc>
              <a:spcBef>
                <a:spcPts val="0"/>
              </a:spcBef>
              <a:spcAft>
                <a:spcPts val="0"/>
              </a:spcAft>
              <a:buClr>
                <a:srgbClr val="1A1A1A"/>
              </a:buClr>
              <a:buSzPts val="1050"/>
              <a:buFont typeface="Calibri"/>
              <a:buNone/>
            </a:pPr>
            <a:r>
              <a:rPr b="0" i="0" lang="en-US" sz="1050" u="none" cap="none" strike="noStrike">
                <a:solidFill>
                  <a:srgbClr val="1A1A1A"/>
                </a:solidFill>
                <a:latin typeface="Calibri"/>
                <a:ea typeface="Calibri"/>
                <a:cs typeface="Calibri"/>
                <a:sym typeface="Calibri"/>
              </a:rPr>
              <a:t>Averroes (Ibn Rushd)</a:t>
            </a:r>
            <a:endParaRPr b="0" i="0" sz="1050" u="none" cap="none" strike="noStrike">
              <a:solidFill>
                <a:schemeClr val="dk1"/>
              </a:solidFill>
              <a:latin typeface="Calibri"/>
              <a:ea typeface="Calibri"/>
              <a:cs typeface="Calibri"/>
              <a:sym typeface="Calibri"/>
            </a:endParaRPr>
          </a:p>
          <a:p>
            <a:pPr indent="0" lvl="0" marL="0" marR="0" rtl="0" algn="ctr">
              <a:lnSpc>
                <a:spcPct val="142857"/>
              </a:lnSpc>
              <a:spcBef>
                <a:spcPts val="0"/>
              </a:spcBef>
              <a:spcAft>
                <a:spcPts val="0"/>
              </a:spcAft>
              <a:buClr>
                <a:srgbClr val="1A1A1A"/>
              </a:buClr>
              <a:buSzPts val="1050"/>
              <a:buFont typeface="Calibri"/>
              <a:buNone/>
            </a:pPr>
            <a:r>
              <a:rPr b="0" i="0" lang="en-US" sz="1050" u="none" cap="none" strike="noStrike">
                <a:solidFill>
                  <a:srgbClr val="1A1A1A"/>
                </a:solidFill>
                <a:latin typeface="Calibri"/>
                <a:ea typeface="Calibri"/>
                <a:cs typeface="Calibri"/>
                <a:sym typeface="Calibri"/>
              </a:rPr>
              <a:t>Aristotle</a:t>
            </a:r>
            <a:endParaRPr b="0" i="0" sz="1050" u="none" cap="none" strike="noStrike">
              <a:solidFill>
                <a:schemeClr val="dk1"/>
              </a:solidFill>
              <a:latin typeface="Calibri"/>
              <a:ea typeface="Calibri"/>
              <a:cs typeface="Calibri"/>
              <a:sym typeface="Calibri"/>
            </a:endParaRPr>
          </a:p>
          <a:p>
            <a:pPr indent="0" lvl="0" marL="0" marR="0" rtl="0" algn="ctr">
              <a:lnSpc>
                <a:spcPct val="142857"/>
              </a:lnSpc>
              <a:spcBef>
                <a:spcPts val="0"/>
              </a:spcBef>
              <a:spcAft>
                <a:spcPts val="0"/>
              </a:spcAft>
              <a:buClr>
                <a:srgbClr val="1A1A1A"/>
              </a:buClr>
              <a:buSzPts val="1050"/>
              <a:buFont typeface="Calibri"/>
              <a:buNone/>
            </a:pPr>
            <a:r>
              <a:rPr b="0" i="0" lang="en-US" sz="1050" u="none" cap="none" strike="noStrike">
                <a:solidFill>
                  <a:srgbClr val="1A1A1A"/>
                </a:solidFill>
                <a:latin typeface="Calibri"/>
                <a:ea typeface="Calibri"/>
                <a:cs typeface="Calibri"/>
                <a:sym typeface="Calibri"/>
              </a:rPr>
              <a:t>Søren Kierkegaard</a:t>
            </a:r>
            <a:endParaRPr b="0" i="0" sz="1050" u="none" cap="none" strike="noStrike">
              <a:solidFill>
                <a:schemeClr val="dk1"/>
              </a:solidFill>
              <a:latin typeface="Calibri"/>
              <a:ea typeface="Calibri"/>
              <a:cs typeface="Calibri"/>
              <a:sym typeface="Calibri"/>
            </a:endParaRPr>
          </a:p>
          <a:p>
            <a:pPr indent="0" lvl="0" marL="0" marR="0" rtl="0" algn="ctr">
              <a:lnSpc>
                <a:spcPct val="142857"/>
              </a:lnSpc>
              <a:spcBef>
                <a:spcPts val="0"/>
              </a:spcBef>
              <a:spcAft>
                <a:spcPts val="0"/>
              </a:spcAft>
              <a:buClr>
                <a:srgbClr val="1A1A1A"/>
              </a:buClr>
              <a:buSzPts val="1050"/>
              <a:buFont typeface="Calibri"/>
              <a:buNone/>
            </a:pPr>
            <a:r>
              <a:rPr b="0" i="0" lang="en-US" sz="1050" u="none" cap="none" strike="noStrike">
                <a:solidFill>
                  <a:srgbClr val="1A1A1A"/>
                </a:solidFill>
                <a:latin typeface="Calibri"/>
                <a:ea typeface="Calibri"/>
                <a:cs typeface="Calibri"/>
                <a:sym typeface="Calibri"/>
              </a:rPr>
              <a:t>Ernest Becker</a:t>
            </a:r>
            <a:endParaRPr b="0" i="0" sz="1050" u="none" cap="none" strike="noStrike">
              <a:solidFill>
                <a:schemeClr val="dk1"/>
              </a:solidFill>
              <a:latin typeface="Calibri"/>
              <a:ea typeface="Calibri"/>
              <a:cs typeface="Calibri"/>
              <a:sym typeface="Calibri"/>
            </a:endParaRPr>
          </a:p>
        </p:txBody>
      </p:sp>
      <p:cxnSp>
        <p:nvCxnSpPr>
          <p:cNvPr id="373" name="Google Shape;373;p15"/>
          <p:cNvCxnSpPr/>
          <p:nvPr/>
        </p:nvCxnSpPr>
        <p:spPr>
          <a:xfrm>
            <a:off x="2788920" y="868680"/>
            <a:ext cx="0" cy="5120640"/>
          </a:xfrm>
          <a:prstGeom prst="straightConnector1">
            <a:avLst/>
          </a:prstGeom>
          <a:noFill/>
          <a:ln cap="flat" cmpd="sng" w="9525">
            <a:solidFill>
              <a:srgbClr val="D8D4CE"/>
            </a:solidFill>
            <a:prstDash val="solid"/>
            <a:round/>
            <a:headEnd len="sm" w="sm" type="none"/>
            <a:tailEnd len="sm" w="sm" type="none"/>
          </a:ln>
        </p:spPr>
      </p:cxnSp>
      <p:sp>
        <p:nvSpPr>
          <p:cNvPr id="374" name="Google Shape;374;p15"/>
          <p:cNvSpPr/>
          <p:nvPr/>
        </p:nvSpPr>
        <p:spPr>
          <a:xfrm>
            <a:off x="3154680" y="713232"/>
            <a:ext cx="8412480" cy="65836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A1A1A"/>
              </a:buClr>
              <a:buSzPts val="3800"/>
              <a:buFont typeface="Cambria"/>
              <a:buNone/>
            </a:pPr>
            <a:r>
              <a:rPr b="1" i="0" lang="en-US" sz="3800" u="none" cap="none" strike="noStrike">
                <a:solidFill>
                  <a:srgbClr val="1A1A1A"/>
                </a:solidFill>
                <a:latin typeface="Cambria"/>
                <a:ea typeface="Cambria"/>
                <a:cs typeface="Cambria"/>
                <a:sym typeface="Cambria"/>
              </a:rPr>
              <a:t>Thomas Aquinas</a:t>
            </a:r>
            <a:endParaRPr b="0" i="0" sz="3800" u="none" cap="none" strike="noStrike">
              <a:solidFill>
                <a:schemeClr val="dk1"/>
              </a:solidFill>
              <a:latin typeface="Calibri"/>
              <a:ea typeface="Calibri"/>
              <a:cs typeface="Calibri"/>
              <a:sym typeface="Calibri"/>
            </a:endParaRPr>
          </a:p>
        </p:txBody>
      </p:sp>
      <p:sp>
        <p:nvSpPr>
          <p:cNvPr id="375" name="Google Shape;375;p15"/>
          <p:cNvSpPr/>
          <p:nvPr/>
        </p:nvSpPr>
        <p:spPr>
          <a:xfrm>
            <a:off x="3154680" y="1389888"/>
            <a:ext cx="8412480" cy="3657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6666"/>
              </a:buClr>
              <a:buSzPts val="1700"/>
              <a:buFont typeface="Cambria"/>
              <a:buNone/>
            </a:pPr>
            <a:r>
              <a:rPr b="0" i="1" lang="en-US" sz="1700" u="none" cap="none" strike="noStrike">
                <a:solidFill>
                  <a:srgbClr val="666666"/>
                </a:solidFill>
                <a:latin typeface="Cambria"/>
                <a:ea typeface="Cambria"/>
                <a:cs typeface="Cambria"/>
                <a:sym typeface="Cambria"/>
              </a:rPr>
              <a:t>The harmonizer of faith and reason</a:t>
            </a:r>
            <a:endParaRPr b="0" i="0" sz="1700" u="none" cap="none" strike="noStrike">
              <a:solidFill>
                <a:schemeClr val="dk1"/>
              </a:solidFill>
              <a:latin typeface="Calibri"/>
              <a:ea typeface="Calibri"/>
              <a:cs typeface="Calibri"/>
              <a:sym typeface="Calibri"/>
            </a:endParaRPr>
          </a:p>
        </p:txBody>
      </p:sp>
      <p:sp>
        <p:nvSpPr>
          <p:cNvPr id="376" name="Google Shape;376;p15"/>
          <p:cNvSpPr/>
          <p:nvPr/>
        </p:nvSpPr>
        <p:spPr>
          <a:xfrm>
            <a:off x="3154680" y="1965960"/>
            <a:ext cx="4114800" cy="2560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6666"/>
              </a:buClr>
              <a:buSzPts val="900"/>
              <a:buFont typeface="Calibri"/>
              <a:buNone/>
            </a:pPr>
            <a:r>
              <a:rPr b="1" i="0" lang="en-US" sz="900" u="none" cap="none" strike="noStrike">
                <a:solidFill>
                  <a:srgbClr val="666666"/>
                </a:solidFill>
                <a:latin typeface="Calibri"/>
                <a:ea typeface="Calibri"/>
                <a:cs typeface="Calibri"/>
                <a:sym typeface="Calibri"/>
              </a:rPr>
              <a:t>WHAT YOU’D MASTER</a:t>
            </a:r>
            <a:endParaRPr b="0" i="0" sz="900" u="none" cap="none" strike="noStrike">
              <a:solidFill>
                <a:schemeClr val="dk1"/>
              </a:solidFill>
              <a:latin typeface="Calibri"/>
              <a:ea typeface="Calibri"/>
              <a:cs typeface="Calibri"/>
              <a:sym typeface="Calibri"/>
            </a:endParaRPr>
          </a:p>
        </p:txBody>
      </p:sp>
      <p:sp>
        <p:nvSpPr>
          <p:cNvPr id="377" name="Google Shape;377;p15"/>
          <p:cNvSpPr/>
          <p:nvPr/>
        </p:nvSpPr>
        <p:spPr>
          <a:xfrm>
            <a:off x="3154680" y="2240280"/>
            <a:ext cx="4114800" cy="1691640"/>
          </a:xfrm>
          <a:prstGeom prst="rect">
            <a:avLst/>
          </a:prstGeom>
          <a:noFill/>
          <a:ln>
            <a:noFill/>
          </a:ln>
        </p:spPr>
        <p:txBody>
          <a:bodyPr anchorCtr="0" anchor="ctr" bIns="0" lIns="0" spcFirstLastPara="1" rIns="0" wrap="square" tIns="0">
            <a:noAutofit/>
          </a:bodyPr>
          <a:lstStyle/>
          <a:p>
            <a:pPr indent="-342900" lvl="0" marL="342900" marR="0" rtl="0" algn="l">
              <a:spcBef>
                <a:spcPts val="0"/>
              </a:spcBef>
              <a:spcAft>
                <a:spcPts val="0"/>
              </a:spcAft>
              <a:buClr>
                <a:srgbClr val="1A1A1A"/>
              </a:buClr>
              <a:buSzPts val="1300"/>
              <a:buFont typeface="Calibri"/>
              <a:buChar char="•"/>
            </a:pPr>
            <a:r>
              <a:rPr b="0" i="0" lang="en-US" sz="1300" u="none" cap="none" strike="noStrike">
                <a:solidFill>
                  <a:srgbClr val="1A1A1A"/>
                </a:solidFill>
                <a:latin typeface="Calibri"/>
                <a:ea typeface="Calibri"/>
                <a:cs typeface="Calibri"/>
                <a:sym typeface="Calibri"/>
              </a:rPr>
              <a:t>Faith and reason: two roads, one truth</a:t>
            </a:r>
            <a:endParaRPr b="0" i="0" sz="1300" u="none" cap="none" strike="noStrike">
              <a:solidFill>
                <a:schemeClr val="dk1"/>
              </a:solidFill>
              <a:latin typeface="Calibri"/>
              <a:ea typeface="Calibri"/>
              <a:cs typeface="Calibri"/>
              <a:sym typeface="Calibri"/>
            </a:endParaRPr>
          </a:p>
          <a:p>
            <a:pPr indent="-342900" lvl="0" marL="342900" marR="0" rtl="0" algn="l">
              <a:spcBef>
                <a:spcPts val="700"/>
              </a:spcBef>
              <a:spcAft>
                <a:spcPts val="0"/>
              </a:spcAft>
              <a:buClr>
                <a:srgbClr val="1A1A1A"/>
              </a:buClr>
              <a:buSzPts val="1300"/>
              <a:buFont typeface="Calibri"/>
              <a:buChar char="•"/>
            </a:pPr>
            <a:r>
              <a:rPr b="0" i="0" lang="en-US" sz="1300" u="none" cap="none" strike="noStrike">
                <a:solidFill>
                  <a:srgbClr val="1A1A1A"/>
                </a:solidFill>
                <a:latin typeface="Calibri"/>
                <a:ea typeface="Calibri"/>
                <a:cs typeface="Calibri"/>
                <a:sym typeface="Calibri"/>
              </a:rPr>
              <a:t>The Five Ways</a:t>
            </a:r>
            <a:endParaRPr b="0" i="0" sz="1300" u="none" cap="none" strike="noStrike">
              <a:solidFill>
                <a:schemeClr val="dk1"/>
              </a:solidFill>
              <a:latin typeface="Calibri"/>
              <a:ea typeface="Calibri"/>
              <a:cs typeface="Calibri"/>
              <a:sym typeface="Calibri"/>
            </a:endParaRPr>
          </a:p>
          <a:p>
            <a:pPr indent="-342900" lvl="0" marL="342900" marR="0" rtl="0" algn="l">
              <a:spcBef>
                <a:spcPts val="700"/>
              </a:spcBef>
              <a:spcAft>
                <a:spcPts val="0"/>
              </a:spcAft>
              <a:buClr>
                <a:srgbClr val="1A1A1A"/>
              </a:buClr>
              <a:buSzPts val="1300"/>
              <a:buFont typeface="Calibri"/>
              <a:buChar char="•"/>
            </a:pPr>
            <a:r>
              <a:rPr b="0" i="0" lang="en-US" sz="1300" u="none" cap="none" strike="noStrike">
                <a:solidFill>
                  <a:srgbClr val="1A1A1A"/>
                </a:solidFill>
                <a:latin typeface="Calibri"/>
                <a:ea typeface="Calibri"/>
                <a:cs typeface="Calibri"/>
                <a:sym typeface="Calibri"/>
              </a:rPr>
              <a:t>Natural law</a:t>
            </a:r>
            <a:endParaRPr b="0" i="0" sz="1300" u="none" cap="none" strike="noStrike">
              <a:solidFill>
                <a:schemeClr val="dk1"/>
              </a:solidFill>
              <a:latin typeface="Calibri"/>
              <a:ea typeface="Calibri"/>
              <a:cs typeface="Calibri"/>
              <a:sym typeface="Calibri"/>
            </a:endParaRPr>
          </a:p>
        </p:txBody>
      </p:sp>
      <p:sp>
        <p:nvSpPr>
          <p:cNvPr id="378" name="Google Shape;378;p15"/>
          <p:cNvSpPr/>
          <p:nvPr/>
        </p:nvSpPr>
        <p:spPr>
          <a:xfrm>
            <a:off x="7589520" y="1965960"/>
            <a:ext cx="3977640" cy="2560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6666"/>
              </a:buClr>
              <a:buSzPts val="900"/>
              <a:buFont typeface="Calibri"/>
              <a:buNone/>
            </a:pPr>
            <a:r>
              <a:rPr b="1" i="0" lang="en-US" sz="900" u="none" cap="none" strike="noStrike">
                <a:solidFill>
                  <a:srgbClr val="666666"/>
                </a:solidFill>
                <a:latin typeface="Calibri"/>
                <a:ea typeface="Calibri"/>
                <a:cs typeface="Calibri"/>
                <a:sym typeface="Calibri"/>
              </a:rPr>
              <a:t>THE QUESTION YOU’D WRESTLE WITH</a:t>
            </a:r>
            <a:endParaRPr b="0" i="0" sz="900" u="none" cap="none" strike="noStrike">
              <a:solidFill>
                <a:schemeClr val="dk1"/>
              </a:solidFill>
              <a:latin typeface="Calibri"/>
              <a:ea typeface="Calibri"/>
              <a:cs typeface="Calibri"/>
              <a:sym typeface="Calibri"/>
            </a:endParaRPr>
          </a:p>
        </p:txBody>
      </p:sp>
      <p:sp>
        <p:nvSpPr>
          <p:cNvPr id="379" name="Google Shape;379;p15"/>
          <p:cNvSpPr/>
          <p:nvPr/>
        </p:nvSpPr>
        <p:spPr>
          <a:xfrm>
            <a:off x="7589520" y="2240280"/>
            <a:ext cx="3977640" cy="914400"/>
          </a:xfrm>
          <a:prstGeom prst="rect">
            <a:avLst/>
          </a:prstGeom>
          <a:noFill/>
          <a:ln>
            <a:noFill/>
          </a:ln>
        </p:spPr>
        <p:txBody>
          <a:bodyPr anchorCtr="0" anchor="ctr" bIns="0" lIns="0" spcFirstLastPara="1" rIns="0" wrap="square" tIns="0">
            <a:noAutofit/>
          </a:bodyPr>
          <a:lstStyle/>
          <a:p>
            <a:pPr indent="0" lvl="0" marL="0" marR="0" rtl="0" algn="l">
              <a:lnSpc>
                <a:spcPct val="131034"/>
              </a:lnSpc>
              <a:spcBef>
                <a:spcPts val="0"/>
              </a:spcBef>
              <a:spcAft>
                <a:spcPts val="0"/>
              </a:spcAft>
              <a:buClr>
                <a:srgbClr val="7B4B8A"/>
              </a:buClr>
              <a:buSzPts val="1450"/>
              <a:buFont typeface="Cambria"/>
              <a:buNone/>
            </a:pPr>
            <a:r>
              <a:rPr b="1" i="0" lang="en-US" sz="1450" u="none" cap="none" strike="noStrike">
                <a:solidFill>
                  <a:srgbClr val="7B4B8A"/>
                </a:solidFill>
                <a:latin typeface="Cambria"/>
                <a:ea typeface="Cambria"/>
                <a:cs typeface="Cambria"/>
                <a:sym typeface="Cambria"/>
              </a:rPr>
              <a:t>Are faith and reason interdependent?</a:t>
            </a:r>
            <a:endParaRPr b="0" i="0" sz="1450" u="none" cap="none" strike="noStrike">
              <a:solidFill>
                <a:schemeClr val="dk1"/>
              </a:solidFill>
              <a:latin typeface="Calibri"/>
              <a:ea typeface="Calibri"/>
              <a:cs typeface="Calibri"/>
              <a:sym typeface="Calibri"/>
            </a:endParaRPr>
          </a:p>
        </p:txBody>
      </p:sp>
      <p:sp>
        <p:nvSpPr>
          <p:cNvPr id="380" name="Google Shape;380;p15"/>
          <p:cNvSpPr/>
          <p:nvPr/>
        </p:nvSpPr>
        <p:spPr>
          <a:xfrm>
            <a:off x="7589520" y="3291840"/>
            <a:ext cx="397764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6666"/>
              </a:buClr>
              <a:buSzPts val="900"/>
              <a:buFont typeface="Calibri"/>
              <a:buNone/>
            </a:pPr>
            <a:r>
              <a:rPr b="0" i="0" lang="en-US" sz="900" u="none" cap="none" strike="noStrike">
                <a:solidFill>
                  <a:srgbClr val="666666"/>
                </a:solidFill>
                <a:latin typeface="Calibri"/>
                <a:ea typeface="Calibri"/>
                <a:cs typeface="Calibri"/>
                <a:sym typeface="Calibri"/>
              </a:rPr>
              <a:t>Religion · Methods  ·  Religion · Methods</a:t>
            </a:r>
            <a:endParaRPr b="0" i="0" sz="900" u="none" cap="none" strike="noStrike">
              <a:solidFill>
                <a:schemeClr val="dk1"/>
              </a:solidFill>
              <a:latin typeface="Calibri"/>
              <a:ea typeface="Calibri"/>
              <a:cs typeface="Calibri"/>
              <a:sym typeface="Calibri"/>
            </a:endParaRPr>
          </a:p>
        </p:txBody>
      </p:sp>
      <p:sp>
        <p:nvSpPr>
          <p:cNvPr id="381" name="Google Shape;381;p15"/>
          <p:cNvSpPr/>
          <p:nvPr/>
        </p:nvSpPr>
        <p:spPr>
          <a:xfrm>
            <a:off x="3154680" y="4114800"/>
            <a:ext cx="8412480" cy="1572768"/>
          </a:xfrm>
          <a:prstGeom prst="rect">
            <a:avLst/>
          </a:prstGeom>
          <a:solidFill>
            <a:srgbClr val="F4F2E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2" name="Google Shape;382;p15"/>
          <p:cNvSpPr/>
          <p:nvPr/>
        </p:nvSpPr>
        <p:spPr>
          <a:xfrm>
            <a:off x="3401568" y="4224528"/>
            <a:ext cx="7955280" cy="914400"/>
          </a:xfrm>
          <a:prstGeom prst="rect">
            <a:avLst/>
          </a:prstGeom>
          <a:noFill/>
          <a:ln>
            <a:noFill/>
          </a:ln>
        </p:spPr>
        <p:txBody>
          <a:bodyPr anchorCtr="0" anchor="t" bIns="0" lIns="0" spcFirstLastPara="1" rIns="0" wrap="square" tIns="0">
            <a:noAutofit/>
          </a:bodyPr>
          <a:lstStyle/>
          <a:p>
            <a:pPr indent="0" lvl="0" marL="0" marR="0" rtl="0" algn="l">
              <a:lnSpc>
                <a:spcPct val="135714"/>
              </a:lnSpc>
              <a:spcBef>
                <a:spcPts val="0"/>
              </a:spcBef>
              <a:spcAft>
                <a:spcPts val="0"/>
              </a:spcAft>
              <a:buClr>
                <a:srgbClr val="1A1A1A"/>
              </a:buClr>
              <a:buSzPts val="1400"/>
              <a:buFont typeface="Cambria"/>
              <a:buNone/>
            </a:pPr>
            <a:r>
              <a:rPr b="0" i="1" lang="en-US" sz="1400" u="none" cap="none" strike="noStrike">
                <a:solidFill>
                  <a:srgbClr val="1A1A1A"/>
                </a:solidFill>
                <a:latin typeface="Cambria"/>
                <a:ea typeface="Cambria"/>
                <a:cs typeface="Cambria"/>
                <a:sym typeface="Cambria"/>
              </a:rPr>
              <a:t>“Grace does not destroy nature but perfects it.”</a:t>
            </a:r>
            <a:endParaRPr b="0" i="0" sz="1400" u="none" cap="none" strike="noStrike">
              <a:solidFill>
                <a:schemeClr val="dk1"/>
              </a:solidFill>
              <a:latin typeface="Calibri"/>
              <a:ea typeface="Calibri"/>
              <a:cs typeface="Calibri"/>
              <a:sym typeface="Calibri"/>
            </a:endParaRPr>
          </a:p>
        </p:txBody>
      </p:sp>
      <p:sp>
        <p:nvSpPr>
          <p:cNvPr id="383" name="Google Shape;383;p15"/>
          <p:cNvSpPr/>
          <p:nvPr/>
        </p:nvSpPr>
        <p:spPr>
          <a:xfrm>
            <a:off x="3401568" y="5285232"/>
            <a:ext cx="795528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6666"/>
              </a:buClr>
              <a:buSzPts val="900"/>
              <a:buFont typeface="Calibri"/>
              <a:buNone/>
            </a:pPr>
            <a:r>
              <a:rPr b="0" i="0" lang="en-US" sz="900" u="none" cap="none" strike="noStrike">
                <a:solidFill>
                  <a:srgbClr val="666666"/>
                </a:solidFill>
                <a:latin typeface="Calibri"/>
                <a:ea typeface="Calibri"/>
                <a:cs typeface="Calibri"/>
                <a:sym typeface="Calibri"/>
              </a:rPr>
              <a:t>Summa Theologica, I, q. 1, a. 8 (trans. Fathers of the English Dominican Province)</a:t>
            </a:r>
            <a:endParaRPr b="0" i="0" sz="900" u="none" cap="none" strike="noStrike">
              <a:solidFill>
                <a:schemeClr val="dk1"/>
              </a:solidFill>
              <a:latin typeface="Calibri"/>
              <a:ea typeface="Calibri"/>
              <a:cs typeface="Calibri"/>
              <a:sym typeface="Calibri"/>
            </a:endParaRPr>
          </a:p>
        </p:txBody>
      </p:sp>
      <p:sp>
        <p:nvSpPr>
          <p:cNvPr id="384" name="Google Shape;384;p15"/>
          <p:cNvSpPr/>
          <p:nvPr/>
        </p:nvSpPr>
        <p:spPr>
          <a:xfrm>
            <a:off x="10607040" y="6144768"/>
            <a:ext cx="1005840" cy="274320"/>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666666"/>
              </a:buClr>
              <a:buSzPts val="900"/>
              <a:buFont typeface="Calibri"/>
              <a:buNone/>
            </a:pPr>
            <a:r>
              <a:rPr b="0" i="0" lang="en-US" sz="900" u="none" cap="none" strike="noStrike">
                <a:solidFill>
                  <a:srgbClr val="666666"/>
                </a:solidFill>
                <a:latin typeface="Calibri"/>
                <a:ea typeface="Calibri"/>
                <a:cs typeface="Calibri"/>
                <a:sym typeface="Calibri"/>
              </a:rPr>
              <a:t>10 of 42</a:t>
            </a:r>
            <a:endParaRPr b="0" i="0" sz="900" u="none" cap="none" strike="noStrike">
              <a:solidFill>
                <a:schemeClr val="dk1"/>
              </a:solidFill>
              <a:latin typeface="Calibri"/>
              <a:ea typeface="Calibri"/>
              <a:cs typeface="Calibri"/>
              <a:sym typeface="Calibri"/>
            </a:endParaRPr>
          </a:p>
        </p:txBody>
      </p:sp>
      <p:sp>
        <p:nvSpPr>
          <p:cNvPr id="385" name="Google Shape;385;p15"/>
          <p:cNvSpPr/>
          <p:nvPr/>
        </p:nvSpPr>
        <p:spPr>
          <a:xfrm>
            <a:off x="457200" y="6144768"/>
            <a:ext cx="365760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6666"/>
              </a:buClr>
              <a:buSzPts val="900"/>
              <a:buFont typeface="Calibri"/>
              <a:buNone/>
            </a:pPr>
            <a:r>
              <a:rPr b="0" i="0" lang="en-US" sz="900" u="none" cap="none" strike="noStrike">
                <a:solidFill>
                  <a:srgbClr val="666666"/>
                </a:solidFill>
                <a:latin typeface="Calibri"/>
                <a:ea typeface="Calibri"/>
                <a:cs typeface="Calibri"/>
                <a:sym typeface="Calibri"/>
              </a:rPr>
              <a:t>Pillars of Western Thought</a:t>
            </a:r>
            <a:endParaRPr b="0" i="0" sz="900" u="none" cap="none" strike="noStrike">
              <a:solidFill>
                <a:schemeClr val="dk1"/>
              </a:solidFill>
              <a:latin typeface="Calibri"/>
              <a:ea typeface="Calibri"/>
              <a:cs typeface="Calibri"/>
              <a:sym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390" name="Shape 390"/>
        <p:cNvGrpSpPr/>
        <p:nvPr/>
      </p:nvGrpSpPr>
      <p:grpSpPr>
        <a:xfrm>
          <a:off x="0" y="0"/>
          <a:ext cx="0" cy="0"/>
          <a:chOff x="0" y="0"/>
          <a:chExt cx="0" cy="0"/>
        </a:xfrm>
      </p:grpSpPr>
      <p:sp>
        <p:nvSpPr>
          <p:cNvPr id="391" name="Google Shape;391;p16"/>
          <p:cNvSpPr/>
          <p:nvPr/>
        </p:nvSpPr>
        <p:spPr>
          <a:xfrm>
            <a:off x="685800" y="868680"/>
            <a:ext cx="1554480" cy="1554480"/>
          </a:xfrm>
          <a:prstGeom prst="ellipse">
            <a:avLst/>
          </a:prstGeom>
          <a:solidFill>
            <a:srgbClr val="7B4B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2" name="Google Shape;392;p16"/>
          <p:cNvSpPr/>
          <p:nvPr/>
        </p:nvSpPr>
        <p:spPr>
          <a:xfrm>
            <a:off x="685800" y="868680"/>
            <a:ext cx="1554480" cy="155448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6000"/>
              <a:buFont typeface="Cambria"/>
              <a:buNone/>
            </a:pPr>
            <a:r>
              <a:rPr b="1" i="0" lang="en-US" sz="6000" u="none" cap="none" strike="noStrike">
                <a:solidFill>
                  <a:srgbClr val="FFFFFF"/>
                </a:solidFill>
                <a:latin typeface="Cambria"/>
                <a:ea typeface="Cambria"/>
                <a:cs typeface="Cambria"/>
                <a:sym typeface="Cambria"/>
              </a:rPr>
              <a:t>M</a:t>
            </a:r>
            <a:endParaRPr b="0" i="0" sz="6000" u="none" cap="none" strike="noStrike">
              <a:solidFill>
                <a:schemeClr val="dk1"/>
              </a:solidFill>
              <a:latin typeface="Calibri"/>
              <a:ea typeface="Calibri"/>
              <a:cs typeface="Calibri"/>
              <a:sym typeface="Calibri"/>
            </a:endParaRPr>
          </a:p>
        </p:txBody>
      </p:sp>
      <p:sp>
        <p:nvSpPr>
          <p:cNvPr id="393" name="Google Shape;393;p16"/>
          <p:cNvSpPr/>
          <p:nvPr/>
        </p:nvSpPr>
        <p:spPr>
          <a:xfrm>
            <a:off x="457200" y="2542032"/>
            <a:ext cx="2011680" cy="4572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7B4B8A"/>
              </a:buClr>
              <a:buSzPts val="950"/>
              <a:buFont typeface="Calibri"/>
              <a:buNone/>
            </a:pPr>
            <a:r>
              <a:rPr b="1" i="0" lang="en-US" sz="950" u="none" cap="none" strike="noStrike">
                <a:solidFill>
                  <a:srgbClr val="7B4B8A"/>
                </a:solidFill>
                <a:latin typeface="Calibri"/>
                <a:ea typeface="Calibri"/>
                <a:cs typeface="Calibri"/>
                <a:sym typeface="Calibri"/>
              </a:rPr>
              <a:t>MEDIEVAL &amp; RENAISSANCE</a:t>
            </a:r>
            <a:endParaRPr b="0" i="0" sz="950" u="none" cap="none" strike="noStrike">
              <a:solidFill>
                <a:schemeClr val="dk1"/>
              </a:solidFill>
              <a:latin typeface="Calibri"/>
              <a:ea typeface="Calibri"/>
              <a:cs typeface="Calibri"/>
              <a:sym typeface="Calibri"/>
            </a:endParaRPr>
          </a:p>
        </p:txBody>
      </p:sp>
      <p:sp>
        <p:nvSpPr>
          <p:cNvPr id="394" name="Google Shape;394;p16"/>
          <p:cNvSpPr/>
          <p:nvPr/>
        </p:nvSpPr>
        <p:spPr>
          <a:xfrm>
            <a:off x="457200" y="2907792"/>
            <a:ext cx="2011680" cy="27432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666666"/>
              </a:buClr>
              <a:buSzPts val="1100"/>
              <a:buFont typeface="Calibri"/>
              <a:buNone/>
            </a:pPr>
            <a:r>
              <a:rPr b="0" i="0" lang="en-US" sz="1100" u="none" cap="none" strike="noStrike">
                <a:solidFill>
                  <a:srgbClr val="666666"/>
                </a:solidFill>
                <a:latin typeface="Calibri"/>
                <a:ea typeface="Calibri"/>
                <a:cs typeface="Calibri"/>
                <a:sym typeface="Calibri"/>
              </a:rPr>
              <a:t>1469 – 1527</a:t>
            </a:r>
            <a:endParaRPr b="0" i="0" sz="1100" u="none" cap="none" strike="noStrike">
              <a:solidFill>
                <a:schemeClr val="dk1"/>
              </a:solidFill>
              <a:latin typeface="Calibri"/>
              <a:ea typeface="Calibri"/>
              <a:cs typeface="Calibri"/>
              <a:sym typeface="Calibri"/>
            </a:endParaRPr>
          </a:p>
        </p:txBody>
      </p:sp>
      <p:sp>
        <p:nvSpPr>
          <p:cNvPr id="395" name="Google Shape;395;p16"/>
          <p:cNvSpPr/>
          <p:nvPr/>
        </p:nvSpPr>
        <p:spPr>
          <a:xfrm>
            <a:off x="457200" y="3794760"/>
            <a:ext cx="2011680" cy="256032"/>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666666"/>
              </a:buClr>
              <a:buSzPts val="850"/>
              <a:buFont typeface="Calibri"/>
              <a:buNone/>
            </a:pPr>
            <a:r>
              <a:rPr b="1" i="0" lang="en-US" sz="850" u="none" cap="none" strike="noStrike">
                <a:solidFill>
                  <a:srgbClr val="666666"/>
                </a:solidFill>
                <a:latin typeface="Calibri"/>
                <a:ea typeface="Calibri"/>
                <a:cs typeface="Calibri"/>
                <a:sym typeface="Calibri"/>
              </a:rPr>
              <a:t>YOU’D ARGUE WITH</a:t>
            </a:r>
            <a:endParaRPr b="0" i="0" sz="850" u="none" cap="none" strike="noStrike">
              <a:solidFill>
                <a:schemeClr val="dk1"/>
              </a:solidFill>
              <a:latin typeface="Calibri"/>
              <a:ea typeface="Calibri"/>
              <a:cs typeface="Calibri"/>
              <a:sym typeface="Calibri"/>
            </a:endParaRPr>
          </a:p>
        </p:txBody>
      </p:sp>
      <p:sp>
        <p:nvSpPr>
          <p:cNvPr id="396" name="Google Shape;396;p16"/>
          <p:cNvSpPr/>
          <p:nvPr/>
        </p:nvSpPr>
        <p:spPr>
          <a:xfrm>
            <a:off x="457200" y="4069080"/>
            <a:ext cx="2011680" cy="1463040"/>
          </a:xfrm>
          <a:prstGeom prst="rect">
            <a:avLst/>
          </a:prstGeom>
          <a:noFill/>
          <a:ln>
            <a:noFill/>
          </a:ln>
        </p:spPr>
        <p:txBody>
          <a:bodyPr anchorCtr="0" anchor="ctr" bIns="0" lIns="0" spcFirstLastPara="1" rIns="0" wrap="square" tIns="0">
            <a:noAutofit/>
          </a:bodyPr>
          <a:lstStyle/>
          <a:p>
            <a:pPr indent="0" lvl="0" marL="0" marR="0" rtl="0" algn="ctr">
              <a:lnSpc>
                <a:spcPct val="142857"/>
              </a:lnSpc>
              <a:spcBef>
                <a:spcPts val="0"/>
              </a:spcBef>
              <a:spcAft>
                <a:spcPts val="0"/>
              </a:spcAft>
              <a:buClr>
                <a:srgbClr val="1A1A1A"/>
              </a:buClr>
              <a:buSzPts val="1050"/>
              <a:buFont typeface="Calibri"/>
              <a:buNone/>
            </a:pPr>
            <a:r>
              <a:rPr b="0" i="0" lang="en-US" sz="1050" u="none" cap="none" strike="noStrike">
                <a:solidFill>
                  <a:srgbClr val="1A1A1A"/>
                </a:solidFill>
                <a:latin typeface="Calibri"/>
                <a:ea typeface="Calibri"/>
                <a:cs typeface="Calibri"/>
                <a:sym typeface="Calibri"/>
              </a:rPr>
              <a:t>Aristotle</a:t>
            </a:r>
            <a:endParaRPr b="0" i="0" sz="1050" u="none" cap="none" strike="noStrike">
              <a:solidFill>
                <a:schemeClr val="dk1"/>
              </a:solidFill>
              <a:latin typeface="Calibri"/>
              <a:ea typeface="Calibri"/>
              <a:cs typeface="Calibri"/>
              <a:sym typeface="Calibri"/>
            </a:endParaRPr>
          </a:p>
          <a:p>
            <a:pPr indent="0" lvl="0" marL="0" marR="0" rtl="0" algn="ctr">
              <a:lnSpc>
                <a:spcPct val="142857"/>
              </a:lnSpc>
              <a:spcBef>
                <a:spcPts val="0"/>
              </a:spcBef>
              <a:spcAft>
                <a:spcPts val="0"/>
              </a:spcAft>
              <a:buClr>
                <a:srgbClr val="1A1A1A"/>
              </a:buClr>
              <a:buSzPts val="1050"/>
              <a:buFont typeface="Calibri"/>
              <a:buNone/>
            </a:pPr>
            <a:r>
              <a:rPr b="0" i="0" lang="en-US" sz="1050" u="none" cap="none" strike="noStrike">
                <a:solidFill>
                  <a:srgbClr val="1A1A1A"/>
                </a:solidFill>
                <a:latin typeface="Calibri"/>
                <a:ea typeface="Calibri"/>
                <a:cs typeface="Calibri"/>
                <a:sym typeface="Calibri"/>
              </a:rPr>
              <a:t>Thomas Hobbes</a:t>
            </a:r>
            <a:endParaRPr b="0" i="0" sz="1050" u="none" cap="none" strike="noStrike">
              <a:solidFill>
                <a:schemeClr val="dk1"/>
              </a:solidFill>
              <a:latin typeface="Calibri"/>
              <a:ea typeface="Calibri"/>
              <a:cs typeface="Calibri"/>
              <a:sym typeface="Calibri"/>
            </a:endParaRPr>
          </a:p>
          <a:p>
            <a:pPr indent="0" lvl="0" marL="0" marR="0" rtl="0" algn="ctr">
              <a:lnSpc>
                <a:spcPct val="142857"/>
              </a:lnSpc>
              <a:spcBef>
                <a:spcPts val="0"/>
              </a:spcBef>
              <a:spcAft>
                <a:spcPts val="0"/>
              </a:spcAft>
              <a:buClr>
                <a:srgbClr val="1A1A1A"/>
              </a:buClr>
              <a:buSzPts val="1050"/>
              <a:buFont typeface="Calibri"/>
              <a:buNone/>
            </a:pPr>
            <a:r>
              <a:rPr b="0" i="0" lang="en-US" sz="1050" u="none" cap="none" strike="noStrike">
                <a:solidFill>
                  <a:srgbClr val="1A1A1A"/>
                </a:solidFill>
                <a:latin typeface="Calibri"/>
                <a:ea typeface="Calibri"/>
                <a:cs typeface="Calibri"/>
                <a:sym typeface="Calibri"/>
              </a:rPr>
              <a:t>Michel Foucault</a:t>
            </a:r>
            <a:endParaRPr b="0" i="0" sz="1050" u="none" cap="none" strike="noStrike">
              <a:solidFill>
                <a:schemeClr val="dk1"/>
              </a:solidFill>
              <a:latin typeface="Calibri"/>
              <a:ea typeface="Calibri"/>
              <a:cs typeface="Calibri"/>
              <a:sym typeface="Calibri"/>
            </a:endParaRPr>
          </a:p>
        </p:txBody>
      </p:sp>
      <p:cxnSp>
        <p:nvCxnSpPr>
          <p:cNvPr id="397" name="Google Shape;397;p16"/>
          <p:cNvCxnSpPr/>
          <p:nvPr/>
        </p:nvCxnSpPr>
        <p:spPr>
          <a:xfrm>
            <a:off x="2788920" y="868680"/>
            <a:ext cx="0" cy="5120640"/>
          </a:xfrm>
          <a:prstGeom prst="straightConnector1">
            <a:avLst/>
          </a:prstGeom>
          <a:noFill/>
          <a:ln cap="flat" cmpd="sng" w="9525">
            <a:solidFill>
              <a:srgbClr val="D8D4CE"/>
            </a:solidFill>
            <a:prstDash val="solid"/>
            <a:round/>
            <a:headEnd len="sm" w="sm" type="none"/>
            <a:tailEnd len="sm" w="sm" type="none"/>
          </a:ln>
        </p:spPr>
      </p:cxnSp>
      <p:sp>
        <p:nvSpPr>
          <p:cNvPr id="398" name="Google Shape;398;p16"/>
          <p:cNvSpPr/>
          <p:nvPr/>
        </p:nvSpPr>
        <p:spPr>
          <a:xfrm>
            <a:off x="3154680" y="713232"/>
            <a:ext cx="8412480" cy="65836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A1A1A"/>
              </a:buClr>
              <a:buSzPts val="3800"/>
              <a:buFont typeface="Cambria"/>
              <a:buNone/>
            </a:pPr>
            <a:r>
              <a:rPr b="1" i="0" lang="en-US" sz="3800" u="none" cap="none" strike="noStrike">
                <a:solidFill>
                  <a:srgbClr val="1A1A1A"/>
                </a:solidFill>
                <a:latin typeface="Cambria"/>
                <a:ea typeface="Cambria"/>
                <a:cs typeface="Cambria"/>
                <a:sym typeface="Cambria"/>
              </a:rPr>
              <a:t>Niccolò Machiavelli</a:t>
            </a:r>
            <a:endParaRPr b="0" i="0" sz="3800" u="none" cap="none" strike="noStrike">
              <a:solidFill>
                <a:schemeClr val="dk1"/>
              </a:solidFill>
              <a:latin typeface="Calibri"/>
              <a:ea typeface="Calibri"/>
              <a:cs typeface="Calibri"/>
              <a:sym typeface="Calibri"/>
            </a:endParaRPr>
          </a:p>
        </p:txBody>
      </p:sp>
      <p:sp>
        <p:nvSpPr>
          <p:cNvPr id="399" name="Google Shape;399;p16"/>
          <p:cNvSpPr/>
          <p:nvPr/>
        </p:nvSpPr>
        <p:spPr>
          <a:xfrm>
            <a:off x="3154680" y="1389888"/>
            <a:ext cx="8412480" cy="3657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6666"/>
              </a:buClr>
              <a:buSzPts val="1700"/>
              <a:buFont typeface="Cambria"/>
              <a:buNone/>
            </a:pPr>
            <a:r>
              <a:rPr b="0" i="1" lang="en-US" sz="1700" u="none" cap="none" strike="noStrike">
                <a:solidFill>
                  <a:srgbClr val="666666"/>
                </a:solidFill>
                <a:latin typeface="Cambria"/>
                <a:ea typeface="Cambria"/>
                <a:cs typeface="Cambria"/>
                <a:sym typeface="Cambria"/>
              </a:rPr>
              <a:t>The clear-eyed realist</a:t>
            </a:r>
            <a:endParaRPr b="0" i="0" sz="1700" u="none" cap="none" strike="noStrike">
              <a:solidFill>
                <a:schemeClr val="dk1"/>
              </a:solidFill>
              <a:latin typeface="Calibri"/>
              <a:ea typeface="Calibri"/>
              <a:cs typeface="Calibri"/>
              <a:sym typeface="Calibri"/>
            </a:endParaRPr>
          </a:p>
        </p:txBody>
      </p:sp>
      <p:sp>
        <p:nvSpPr>
          <p:cNvPr id="400" name="Google Shape;400;p16"/>
          <p:cNvSpPr/>
          <p:nvPr/>
        </p:nvSpPr>
        <p:spPr>
          <a:xfrm>
            <a:off x="3154680" y="1965960"/>
            <a:ext cx="4114800" cy="2560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6666"/>
              </a:buClr>
              <a:buSzPts val="900"/>
              <a:buFont typeface="Calibri"/>
              <a:buNone/>
            </a:pPr>
            <a:r>
              <a:rPr b="1" i="0" lang="en-US" sz="900" u="none" cap="none" strike="noStrike">
                <a:solidFill>
                  <a:srgbClr val="666666"/>
                </a:solidFill>
                <a:latin typeface="Calibri"/>
                <a:ea typeface="Calibri"/>
                <a:cs typeface="Calibri"/>
                <a:sym typeface="Calibri"/>
              </a:rPr>
              <a:t>WHAT YOU’D MASTER</a:t>
            </a:r>
            <a:endParaRPr b="0" i="0" sz="900" u="none" cap="none" strike="noStrike">
              <a:solidFill>
                <a:schemeClr val="dk1"/>
              </a:solidFill>
              <a:latin typeface="Calibri"/>
              <a:ea typeface="Calibri"/>
              <a:cs typeface="Calibri"/>
              <a:sym typeface="Calibri"/>
            </a:endParaRPr>
          </a:p>
        </p:txBody>
      </p:sp>
      <p:sp>
        <p:nvSpPr>
          <p:cNvPr id="401" name="Google Shape;401;p16"/>
          <p:cNvSpPr/>
          <p:nvPr/>
        </p:nvSpPr>
        <p:spPr>
          <a:xfrm>
            <a:off x="3154680" y="2240280"/>
            <a:ext cx="4114800" cy="1691640"/>
          </a:xfrm>
          <a:prstGeom prst="rect">
            <a:avLst/>
          </a:prstGeom>
          <a:noFill/>
          <a:ln>
            <a:noFill/>
          </a:ln>
        </p:spPr>
        <p:txBody>
          <a:bodyPr anchorCtr="0" anchor="ctr" bIns="0" lIns="0" spcFirstLastPara="1" rIns="0" wrap="square" tIns="0">
            <a:noAutofit/>
          </a:bodyPr>
          <a:lstStyle/>
          <a:p>
            <a:pPr indent="-342900" lvl="0" marL="342900" marR="0" rtl="0" algn="l">
              <a:spcBef>
                <a:spcPts val="0"/>
              </a:spcBef>
              <a:spcAft>
                <a:spcPts val="0"/>
              </a:spcAft>
              <a:buClr>
                <a:srgbClr val="1A1A1A"/>
              </a:buClr>
              <a:buSzPts val="1300"/>
              <a:buFont typeface="Calibri"/>
              <a:buChar char="•"/>
            </a:pPr>
            <a:r>
              <a:rPr b="0" i="0" lang="en-US" sz="1300" u="none" cap="none" strike="noStrike">
                <a:solidFill>
                  <a:srgbClr val="1A1A1A"/>
                </a:solidFill>
                <a:latin typeface="Calibri"/>
                <a:ea typeface="Calibri"/>
                <a:cs typeface="Calibri"/>
                <a:sym typeface="Calibri"/>
              </a:rPr>
              <a:t>The effectual truth (verità effettuale)</a:t>
            </a:r>
            <a:endParaRPr b="0" i="0" sz="1300" u="none" cap="none" strike="noStrike">
              <a:solidFill>
                <a:schemeClr val="dk1"/>
              </a:solidFill>
              <a:latin typeface="Calibri"/>
              <a:ea typeface="Calibri"/>
              <a:cs typeface="Calibri"/>
              <a:sym typeface="Calibri"/>
            </a:endParaRPr>
          </a:p>
          <a:p>
            <a:pPr indent="-342900" lvl="0" marL="342900" marR="0" rtl="0" algn="l">
              <a:spcBef>
                <a:spcPts val="700"/>
              </a:spcBef>
              <a:spcAft>
                <a:spcPts val="0"/>
              </a:spcAft>
              <a:buClr>
                <a:srgbClr val="1A1A1A"/>
              </a:buClr>
              <a:buSzPts val="1300"/>
              <a:buFont typeface="Calibri"/>
              <a:buChar char="•"/>
            </a:pPr>
            <a:r>
              <a:rPr b="0" i="0" lang="en-US" sz="1300" u="none" cap="none" strike="noStrike">
                <a:solidFill>
                  <a:srgbClr val="1A1A1A"/>
                </a:solidFill>
                <a:latin typeface="Calibri"/>
                <a:ea typeface="Calibri"/>
                <a:cs typeface="Calibri"/>
                <a:sym typeface="Calibri"/>
              </a:rPr>
              <a:t>The politics of appearance</a:t>
            </a:r>
            <a:endParaRPr b="0" i="0" sz="1300" u="none" cap="none" strike="noStrike">
              <a:solidFill>
                <a:schemeClr val="dk1"/>
              </a:solidFill>
              <a:latin typeface="Calibri"/>
              <a:ea typeface="Calibri"/>
              <a:cs typeface="Calibri"/>
              <a:sym typeface="Calibri"/>
            </a:endParaRPr>
          </a:p>
          <a:p>
            <a:pPr indent="-342900" lvl="0" marL="342900" marR="0" rtl="0" algn="l">
              <a:spcBef>
                <a:spcPts val="700"/>
              </a:spcBef>
              <a:spcAft>
                <a:spcPts val="0"/>
              </a:spcAft>
              <a:buClr>
                <a:srgbClr val="1A1A1A"/>
              </a:buClr>
              <a:buSzPts val="1300"/>
              <a:buFont typeface="Calibri"/>
              <a:buChar char="•"/>
            </a:pPr>
            <a:r>
              <a:rPr b="0" i="0" lang="en-US" sz="1300" u="none" cap="none" strike="noStrike">
                <a:solidFill>
                  <a:srgbClr val="1A1A1A"/>
                </a:solidFill>
                <a:latin typeface="Calibri"/>
                <a:ea typeface="Calibri"/>
                <a:cs typeface="Calibri"/>
                <a:sym typeface="Calibri"/>
              </a:rPr>
              <a:t>Virtù and fortuna</a:t>
            </a:r>
            <a:endParaRPr b="0" i="0" sz="1300" u="none" cap="none" strike="noStrike">
              <a:solidFill>
                <a:schemeClr val="dk1"/>
              </a:solidFill>
              <a:latin typeface="Calibri"/>
              <a:ea typeface="Calibri"/>
              <a:cs typeface="Calibri"/>
              <a:sym typeface="Calibri"/>
            </a:endParaRPr>
          </a:p>
        </p:txBody>
      </p:sp>
      <p:sp>
        <p:nvSpPr>
          <p:cNvPr id="402" name="Google Shape;402;p16"/>
          <p:cNvSpPr/>
          <p:nvPr/>
        </p:nvSpPr>
        <p:spPr>
          <a:xfrm>
            <a:off x="7589520" y="1965960"/>
            <a:ext cx="3977640" cy="2560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6666"/>
              </a:buClr>
              <a:buSzPts val="900"/>
              <a:buFont typeface="Calibri"/>
              <a:buNone/>
            </a:pPr>
            <a:r>
              <a:rPr b="1" i="0" lang="en-US" sz="900" u="none" cap="none" strike="noStrike">
                <a:solidFill>
                  <a:srgbClr val="666666"/>
                </a:solidFill>
                <a:latin typeface="Calibri"/>
                <a:ea typeface="Calibri"/>
                <a:cs typeface="Calibri"/>
                <a:sym typeface="Calibri"/>
              </a:rPr>
              <a:t>THE QUESTION YOU’D WRESTLE WITH</a:t>
            </a:r>
            <a:endParaRPr b="0" i="0" sz="900" u="none" cap="none" strike="noStrike">
              <a:solidFill>
                <a:schemeClr val="dk1"/>
              </a:solidFill>
              <a:latin typeface="Calibri"/>
              <a:ea typeface="Calibri"/>
              <a:cs typeface="Calibri"/>
              <a:sym typeface="Calibri"/>
            </a:endParaRPr>
          </a:p>
        </p:txBody>
      </p:sp>
      <p:sp>
        <p:nvSpPr>
          <p:cNvPr id="403" name="Google Shape;403;p16"/>
          <p:cNvSpPr/>
          <p:nvPr/>
        </p:nvSpPr>
        <p:spPr>
          <a:xfrm>
            <a:off x="7589520" y="2240280"/>
            <a:ext cx="3977640" cy="914400"/>
          </a:xfrm>
          <a:prstGeom prst="rect">
            <a:avLst/>
          </a:prstGeom>
          <a:noFill/>
          <a:ln>
            <a:noFill/>
          </a:ln>
        </p:spPr>
        <p:txBody>
          <a:bodyPr anchorCtr="0" anchor="ctr" bIns="0" lIns="0" spcFirstLastPara="1" rIns="0" wrap="square" tIns="0">
            <a:noAutofit/>
          </a:bodyPr>
          <a:lstStyle/>
          <a:p>
            <a:pPr indent="0" lvl="0" marL="0" marR="0" rtl="0" algn="l">
              <a:lnSpc>
                <a:spcPct val="131034"/>
              </a:lnSpc>
              <a:spcBef>
                <a:spcPts val="0"/>
              </a:spcBef>
              <a:spcAft>
                <a:spcPts val="0"/>
              </a:spcAft>
              <a:buClr>
                <a:srgbClr val="7B4B8A"/>
              </a:buClr>
              <a:buSzPts val="1450"/>
              <a:buFont typeface="Cambria"/>
              <a:buNone/>
            </a:pPr>
            <a:r>
              <a:rPr b="1" i="0" lang="en-US" sz="1450" u="none" cap="none" strike="noStrike">
                <a:solidFill>
                  <a:srgbClr val="7B4B8A"/>
                </a:solidFill>
                <a:latin typeface="Cambria"/>
                <a:ea typeface="Cambria"/>
                <a:cs typeface="Cambria"/>
                <a:sym typeface="Cambria"/>
              </a:rPr>
              <a:t>How is the practice of politics distinct from the discipline of political science?</a:t>
            </a:r>
            <a:endParaRPr b="0" i="0" sz="1450" u="none" cap="none" strike="noStrike">
              <a:solidFill>
                <a:schemeClr val="dk1"/>
              </a:solidFill>
              <a:latin typeface="Calibri"/>
              <a:ea typeface="Calibri"/>
              <a:cs typeface="Calibri"/>
              <a:sym typeface="Calibri"/>
            </a:endParaRPr>
          </a:p>
        </p:txBody>
      </p:sp>
      <p:sp>
        <p:nvSpPr>
          <p:cNvPr id="404" name="Google Shape;404;p16"/>
          <p:cNvSpPr/>
          <p:nvPr/>
        </p:nvSpPr>
        <p:spPr>
          <a:xfrm>
            <a:off x="7589520" y="3291840"/>
            <a:ext cx="397764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6666"/>
              </a:buClr>
              <a:buSzPts val="900"/>
              <a:buFont typeface="Calibri"/>
              <a:buNone/>
            </a:pPr>
            <a:r>
              <a:rPr b="0" i="0" lang="en-US" sz="900" u="none" cap="none" strike="noStrike">
                <a:solidFill>
                  <a:srgbClr val="666666"/>
                </a:solidFill>
                <a:latin typeface="Calibri"/>
                <a:ea typeface="Calibri"/>
                <a:cs typeface="Calibri"/>
                <a:sym typeface="Calibri"/>
              </a:rPr>
              <a:t>Politics · Scope  ·  Human Sciences · Ethics</a:t>
            </a:r>
            <a:endParaRPr b="0" i="0" sz="900" u="none" cap="none" strike="noStrike">
              <a:solidFill>
                <a:schemeClr val="dk1"/>
              </a:solidFill>
              <a:latin typeface="Calibri"/>
              <a:ea typeface="Calibri"/>
              <a:cs typeface="Calibri"/>
              <a:sym typeface="Calibri"/>
            </a:endParaRPr>
          </a:p>
        </p:txBody>
      </p:sp>
      <p:sp>
        <p:nvSpPr>
          <p:cNvPr id="405" name="Google Shape;405;p16"/>
          <p:cNvSpPr/>
          <p:nvPr/>
        </p:nvSpPr>
        <p:spPr>
          <a:xfrm>
            <a:off x="3154680" y="4114800"/>
            <a:ext cx="8412480" cy="1572768"/>
          </a:xfrm>
          <a:prstGeom prst="rect">
            <a:avLst/>
          </a:prstGeom>
          <a:solidFill>
            <a:srgbClr val="F4F2E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6" name="Google Shape;406;p16"/>
          <p:cNvSpPr/>
          <p:nvPr/>
        </p:nvSpPr>
        <p:spPr>
          <a:xfrm>
            <a:off x="3401568" y="4224528"/>
            <a:ext cx="7955280" cy="914400"/>
          </a:xfrm>
          <a:prstGeom prst="rect">
            <a:avLst/>
          </a:prstGeom>
          <a:noFill/>
          <a:ln>
            <a:noFill/>
          </a:ln>
        </p:spPr>
        <p:txBody>
          <a:bodyPr anchorCtr="0" anchor="t" bIns="0" lIns="0" spcFirstLastPara="1" rIns="0" wrap="square" tIns="0">
            <a:noAutofit/>
          </a:bodyPr>
          <a:lstStyle/>
          <a:p>
            <a:pPr indent="0" lvl="0" marL="0" marR="0" rtl="0" algn="l">
              <a:lnSpc>
                <a:spcPct val="135714"/>
              </a:lnSpc>
              <a:spcBef>
                <a:spcPts val="0"/>
              </a:spcBef>
              <a:spcAft>
                <a:spcPts val="0"/>
              </a:spcAft>
              <a:buClr>
                <a:srgbClr val="1A1A1A"/>
              </a:buClr>
              <a:buSzPts val="1400"/>
              <a:buFont typeface="Cambria"/>
              <a:buNone/>
            </a:pPr>
            <a:r>
              <a:rPr b="0" i="1" lang="en-US" sz="1400" u="none" cap="none" strike="noStrike">
                <a:solidFill>
                  <a:srgbClr val="1A1A1A"/>
                </a:solidFill>
                <a:latin typeface="Cambria"/>
                <a:ea typeface="Cambria"/>
                <a:cs typeface="Cambria"/>
                <a:sym typeface="Cambria"/>
              </a:rPr>
              <a:t>“Since love and fear can hardly exist together, if we must choose between them, it is far safer to be feared than loved.”</a:t>
            </a:r>
            <a:endParaRPr b="0" i="0" sz="1400" u="none" cap="none" strike="noStrike">
              <a:solidFill>
                <a:schemeClr val="dk1"/>
              </a:solidFill>
              <a:latin typeface="Calibri"/>
              <a:ea typeface="Calibri"/>
              <a:cs typeface="Calibri"/>
              <a:sym typeface="Calibri"/>
            </a:endParaRPr>
          </a:p>
        </p:txBody>
      </p:sp>
      <p:sp>
        <p:nvSpPr>
          <p:cNvPr id="407" name="Google Shape;407;p16"/>
          <p:cNvSpPr/>
          <p:nvPr/>
        </p:nvSpPr>
        <p:spPr>
          <a:xfrm>
            <a:off x="3401568" y="5285232"/>
            <a:ext cx="795528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6666"/>
              </a:buClr>
              <a:buSzPts val="900"/>
              <a:buFont typeface="Calibri"/>
              <a:buNone/>
            </a:pPr>
            <a:r>
              <a:rPr b="0" i="0" lang="en-US" sz="900" u="none" cap="none" strike="noStrike">
                <a:solidFill>
                  <a:srgbClr val="666666"/>
                </a:solidFill>
                <a:latin typeface="Calibri"/>
                <a:ea typeface="Calibri"/>
                <a:cs typeface="Calibri"/>
                <a:sym typeface="Calibri"/>
              </a:rPr>
              <a:t>The Prince, ch. 17 (trans. Luigi Ricci)</a:t>
            </a:r>
            <a:endParaRPr b="0" i="0" sz="900" u="none" cap="none" strike="noStrike">
              <a:solidFill>
                <a:schemeClr val="dk1"/>
              </a:solidFill>
              <a:latin typeface="Calibri"/>
              <a:ea typeface="Calibri"/>
              <a:cs typeface="Calibri"/>
              <a:sym typeface="Calibri"/>
            </a:endParaRPr>
          </a:p>
        </p:txBody>
      </p:sp>
      <p:sp>
        <p:nvSpPr>
          <p:cNvPr id="408" name="Google Shape;408;p16"/>
          <p:cNvSpPr/>
          <p:nvPr/>
        </p:nvSpPr>
        <p:spPr>
          <a:xfrm>
            <a:off x="10607040" y="6144768"/>
            <a:ext cx="1005840" cy="274320"/>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666666"/>
              </a:buClr>
              <a:buSzPts val="900"/>
              <a:buFont typeface="Calibri"/>
              <a:buNone/>
            </a:pPr>
            <a:r>
              <a:rPr b="0" i="0" lang="en-US" sz="900" u="none" cap="none" strike="noStrike">
                <a:solidFill>
                  <a:srgbClr val="666666"/>
                </a:solidFill>
                <a:latin typeface="Calibri"/>
                <a:ea typeface="Calibri"/>
                <a:cs typeface="Calibri"/>
                <a:sym typeface="Calibri"/>
              </a:rPr>
              <a:t>11 of 42</a:t>
            </a:r>
            <a:endParaRPr b="0" i="0" sz="900" u="none" cap="none" strike="noStrike">
              <a:solidFill>
                <a:schemeClr val="dk1"/>
              </a:solidFill>
              <a:latin typeface="Calibri"/>
              <a:ea typeface="Calibri"/>
              <a:cs typeface="Calibri"/>
              <a:sym typeface="Calibri"/>
            </a:endParaRPr>
          </a:p>
        </p:txBody>
      </p:sp>
      <p:sp>
        <p:nvSpPr>
          <p:cNvPr id="409" name="Google Shape;409;p16"/>
          <p:cNvSpPr/>
          <p:nvPr/>
        </p:nvSpPr>
        <p:spPr>
          <a:xfrm>
            <a:off x="457200" y="6144768"/>
            <a:ext cx="365760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6666"/>
              </a:buClr>
              <a:buSzPts val="900"/>
              <a:buFont typeface="Calibri"/>
              <a:buNone/>
            </a:pPr>
            <a:r>
              <a:rPr b="0" i="0" lang="en-US" sz="900" u="none" cap="none" strike="noStrike">
                <a:solidFill>
                  <a:srgbClr val="666666"/>
                </a:solidFill>
                <a:latin typeface="Calibri"/>
                <a:ea typeface="Calibri"/>
                <a:cs typeface="Calibri"/>
                <a:sym typeface="Calibri"/>
              </a:rPr>
              <a:t>Pillars of Western Thought</a:t>
            </a:r>
            <a:endParaRPr b="0" i="0" sz="900" u="none" cap="none" strike="noStrike">
              <a:solidFill>
                <a:schemeClr val="dk1"/>
              </a:solidFill>
              <a:latin typeface="Calibri"/>
              <a:ea typeface="Calibri"/>
              <a:cs typeface="Calibri"/>
              <a:sym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414" name="Shape 414"/>
        <p:cNvGrpSpPr/>
        <p:nvPr/>
      </p:nvGrpSpPr>
      <p:grpSpPr>
        <a:xfrm>
          <a:off x="0" y="0"/>
          <a:ext cx="0" cy="0"/>
          <a:chOff x="0" y="0"/>
          <a:chExt cx="0" cy="0"/>
        </a:xfrm>
      </p:grpSpPr>
      <p:sp>
        <p:nvSpPr>
          <p:cNvPr id="415" name="Google Shape;415;p17"/>
          <p:cNvSpPr/>
          <p:nvPr/>
        </p:nvSpPr>
        <p:spPr>
          <a:xfrm>
            <a:off x="685800" y="868680"/>
            <a:ext cx="1554480" cy="1554480"/>
          </a:xfrm>
          <a:prstGeom prst="ellipse">
            <a:avLst/>
          </a:prstGeom>
          <a:solidFill>
            <a:srgbClr val="7B4B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6" name="Google Shape;416;p17"/>
          <p:cNvSpPr/>
          <p:nvPr/>
        </p:nvSpPr>
        <p:spPr>
          <a:xfrm>
            <a:off x="685800" y="868680"/>
            <a:ext cx="1554480" cy="155448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6000"/>
              <a:buFont typeface="Cambria"/>
              <a:buNone/>
            </a:pPr>
            <a:r>
              <a:rPr b="1" i="0" lang="en-US" sz="6000" u="none" cap="none" strike="noStrike">
                <a:solidFill>
                  <a:srgbClr val="FFFFFF"/>
                </a:solidFill>
                <a:latin typeface="Cambria"/>
                <a:ea typeface="Cambria"/>
                <a:cs typeface="Cambria"/>
                <a:sym typeface="Cambria"/>
              </a:rPr>
              <a:t>M</a:t>
            </a:r>
            <a:endParaRPr b="0" i="0" sz="6000" u="none" cap="none" strike="noStrike">
              <a:solidFill>
                <a:schemeClr val="dk1"/>
              </a:solidFill>
              <a:latin typeface="Calibri"/>
              <a:ea typeface="Calibri"/>
              <a:cs typeface="Calibri"/>
              <a:sym typeface="Calibri"/>
            </a:endParaRPr>
          </a:p>
        </p:txBody>
      </p:sp>
      <p:sp>
        <p:nvSpPr>
          <p:cNvPr id="417" name="Google Shape;417;p17"/>
          <p:cNvSpPr/>
          <p:nvPr/>
        </p:nvSpPr>
        <p:spPr>
          <a:xfrm>
            <a:off x="457200" y="2542032"/>
            <a:ext cx="2011680" cy="4572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7B4B8A"/>
              </a:buClr>
              <a:buSzPts val="950"/>
              <a:buFont typeface="Calibri"/>
              <a:buNone/>
            </a:pPr>
            <a:r>
              <a:rPr b="1" i="0" lang="en-US" sz="950" u="none" cap="none" strike="noStrike">
                <a:solidFill>
                  <a:srgbClr val="7B4B8A"/>
                </a:solidFill>
                <a:latin typeface="Calibri"/>
                <a:ea typeface="Calibri"/>
                <a:cs typeface="Calibri"/>
                <a:sym typeface="Calibri"/>
              </a:rPr>
              <a:t>MEDIEVAL &amp; RENAISSANCE</a:t>
            </a:r>
            <a:endParaRPr b="0" i="0" sz="950" u="none" cap="none" strike="noStrike">
              <a:solidFill>
                <a:schemeClr val="dk1"/>
              </a:solidFill>
              <a:latin typeface="Calibri"/>
              <a:ea typeface="Calibri"/>
              <a:cs typeface="Calibri"/>
              <a:sym typeface="Calibri"/>
            </a:endParaRPr>
          </a:p>
        </p:txBody>
      </p:sp>
      <p:sp>
        <p:nvSpPr>
          <p:cNvPr id="418" name="Google Shape;418;p17"/>
          <p:cNvSpPr/>
          <p:nvPr/>
        </p:nvSpPr>
        <p:spPr>
          <a:xfrm>
            <a:off x="457200" y="2907792"/>
            <a:ext cx="2011680" cy="27432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666666"/>
              </a:buClr>
              <a:buSzPts val="1100"/>
              <a:buFont typeface="Calibri"/>
              <a:buNone/>
            </a:pPr>
            <a:r>
              <a:rPr b="0" i="0" lang="en-US" sz="1100" u="none" cap="none" strike="noStrike">
                <a:solidFill>
                  <a:srgbClr val="666666"/>
                </a:solidFill>
                <a:latin typeface="Calibri"/>
                <a:ea typeface="Calibri"/>
                <a:cs typeface="Calibri"/>
                <a:sym typeface="Calibri"/>
              </a:rPr>
              <a:t>1533 – 1592</a:t>
            </a:r>
            <a:endParaRPr b="0" i="0" sz="1100" u="none" cap="none" strike="noStrike">
              <a:solidFill>
                <a:schemeClr val="dk1"/>
              </a:solidFill>
              <a:latin typeface="Calibri"/>
              <a:ea typeface="Calibri"/>
              <a:cs typeface="Calibri"/>
              <a:sym typeface="Calibri"/>
            </a:endParaRPr>
          </a:p>
        </p:txBody>
      </p:sp>
      <p:sp>
        <p:nvSpPr>
          <p:cNvPr id="419" name="Google Shape;419;p17"/>
          <p:cNvSpPr/>
          <p:nvPr/>
        </p:nvSpPr>
        <p:spPr>
          <a:xfrm>
            <a:off x="457200" y="3794760"/>
            <a:ext cx="2011680" cy="256032"/>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666666"/>
              </a:buClr>
              <a:buSzPts val="850"/>
              <a:buFont typeface="Calibri"/>
              <a:buNone/>
            </a:pPr>
            <a:r>
              <a:rPr b="1" i="0" lang="en-US" sz="850" u="none" cap="none" strike="noStrike">
                <a:solidFill>
                  <a:srgbClr val="666666"/>
                </a:solidFill>
                <a:latin typeface="Calibri"/>
                <a:ea typeface="Calibri"/>
                <a:cs typeface="Calibri"/>
                <a:sym typeface="Calibri"/>
              </a:rPr>
              <a:t>YOU’D ARGUE WITH</a:t>
            </a:r>
            <a:endParaRPr b="0" i="0" sz="850" u="none" cap="none" strike="noStrike">
              <a:solidFill>
                <a:schemeClr val="dk1"/>
              </a:solidFill>
              <a:latin typeface="Calibri"/>
              <a:ea typeface="Calibri"/>
              <a:cs typeface="Calibri"/>
              <a:sym typeface="Calibri"/>
            </a:endParaRPr>
          </a:p>
        </p:txBody>
      </p:sp>
      <p:sp>
        <p:nvSpPr>
          <p:cNvPr id="420" name="Google Shape;420;p17"/>
          <p:cNvSpPr/>
          <p:nvPr/>
        </p:nvSpPr>
        <p:spPr>
          <a:xfrm>
            <a:off x="457200" y="4069080"/>
            <a:ext cx="2011680" cy="1463040"/>
          </a:xfrm>
          <a:prstGeom prst="rect">
            <a:avLst/>
          </a:prstGeom>
          <a:noFill/>
          <a:ln>
            <a:noFill/>
          </a:ln>
        </p:spPr>
        <p:txBody>
          <a:bodyPr anchorCtr="0" anchor="ctr" bIns="0" lIns="0" spcFirstLastPara="1" rIns="0" wrap="square" tIns="0">
            <a:noAutofit/>
          </a:bodyPr>
          <a:lstStyle/>
          <a:p>
            <a:pPr indent="0" lvl="0" marL="0" marR="0" rtl="0" algn="ctr">
              <a:lnSpc>
                <a:spcPct val="142857"/>
              </a:lnSpc>
              <a:spcBef>
                <a:spcPts val="0"/>
              </a:spcBef>
              <a:spcAft>
                <a:spcPts val="0"/>
              </a:spcAft>
              <a:buClr>
                <a:srgbClr val="1A1A1A"/>
              </a:buClr>
              <a:buSzPts val="1050"/>
              <a:buFont typeface="Calibri"/>
              <a:buNone/>
            </a:pPr>
            <a:r>
              <a:rPr b="0" i="0" lang="en-US" sz="1050" u="none" cap="none" strike="noStrike">
                <a:solidFill>
                  <a:srgbClr val="1A1A1A"/>
                </a:solidFill>
                <a:latin typeface="Calibri"/>
                <a:ea typeface="Calibri"/>
                <a:cs typeface="Calibri"/>
                <a:sym typeface="Calibri"/>
              </a:rPr>
              <a:t>Socrates</a:t>
            </a:r>
            <a:endParaRPr b="0" i="0" sz="1050" u="none" cap="none" strike="noStrike">
              <a:solidFill>
                <a:schemeClr val="dk1"/>
              </a:solidFill>
              <a:latin typeface="Calibri"/>
              <a:ea typeface="Calibri"/>
              <a:cs typeface="Calibri"/>
              <a:sym typeface="Calibri"/>
            </a:endParaRPr>
          </a:p>
          <a:p>
            <a:pPr indent="0" lvl="0" marL="0" marR="0" rtl="0" algn="ctr">
              <a:lnSpc>
                <a:spcPct val="142857"/>
              </a:lnSpc>
              <a:spcBef>
                <a:spcPts val="0"/>
              </a:spcBef>
              <a:spcAft>
                <a:spcPts val="0"/>
              </a:spcAft>
              <a:buClr>
                <a:srgbClr val="1A1A1A"/>
              </a:buClr>
              <a:buSzPts val="1050"/>
              <a:buFont typeface="Calibri"/>
              <a:buNone/>
            </a:pPr>
            <a:r>
              <a:rPr b="0" i="0" lang="en-US" sz="1050" u="none" cap="none" strike="noStrike">
                <a:solidFill>
                  <a:srgbClr val="1A1A1A"/>
                </a:solidFill>
                <a:latin typeface="Calibri"/>
                <a:ea typeface="Calibri"/>
                <a:cs typeface="Calibri"/>
                <a:sym typeface="Calibri"/>
              </a:rPr>
              <a:t>René Descartes</a:t>
            </a:r>
            <a:endParaRPr b="0" i="0" sz="1050" u="none" cap="none" strike="noStrike">
              <a:solidFill>
                <a:schemeClr val="dk1"/>
              </a:solidFill>
              <a:latin typeface="Calibri"/>
              <a:ea typeface="Calibri"/>
              <a:cs typeface="Calibri"/>
              <a:sym typeface="Calibri"/>
            </a:endParaRPr>
          </a:p>
          <a:p>
            <a:pPr indent="0" lvl="0" marL="0" marR="0" rtl="0" algn="ctr">
              <a:lnSpc>
                <a:spcPct val="142857"/>
              </a:lnSpc>
              <a:spcBef>
                <a:spcPts val="0"/>
              </a:spcBef>
              <a:spcAft>
                <a:spcPts val="0"/>
              </a:spcAft>
              <a:buClr>
                <a:srgbClr val="1A1A1A"/>
              </a:buClr>
              <a:buSzPts val="1050"/>
              <a:buFont typeface="Calibri"/>
              <a:buNone/>
            </a:pPr>
            <a:r>
              <a:rPr b="0" i="0" lang="en-US" sz="1050" u="none" cap="none" strike="noStrike">
                <a:solidFill>
                  <a:srgbClr val="1A1A1A"/>
                </a:solidFill>
                <a:latin typeface="Calibri"/>
                <a:ea typeface="Calibri"/>
                <a:cs typeface="Calibri"/>
                <a:sym typeface="Calibri"/>
              </a:rPr>
              <a:t>Ailton Krenak</a:t>
            </a:r>
            <a:endParaRPr b="0" i="0" sz="1050" u="none" cap="none" strike="noStrike">
              <a:solidFill>
                <a:schemeClr val="dk1"/>
              </a:solidFill>
              <a:latin typeface="Calibri"/>
              <a:ea typeface="Calibri"/>
              <a:cs typeface="Calibri"/>
              <a:sym typeface="Calibri"/>
            </a:endParaRPr>
          </a:p>
        </p:txBody>
      </p:sp>
      <p:cxnSp>
        <p:nvCxnSpPr>
          <p:cNvPr id="421" name="Google Shape;421;p17"/>
          <p:cNvCxnSpPr/>
          <p:nvPr/>
        </p:nvCxnSpPr>
        <p:spPr>
          <a:xfrm>
            <a:off x="2788920" y="868680"/>
            <a:ext cx="0" cy="5120640"/>
          </a:xfrm>
          <a:prstGeom prst="straightConnector1">
            <a:avLst/>
          </a:prstGeom>
          <a:noFill/>
          <a:ln cap="flat" cmpd="sng" w="9525">
            <a:solidFill>
              <a:srgbClr val="D8D4CE"/>
            </a:solidFill>
            <a:prstDash val="solid"/>
            <a:round/>
            <a:headEnd len="sm" w="sm" type="none"/>
            <a:tailEnd len="sm" w="sm" type="none"/>
          </a:ln>
        </p:spPr>
      </p:cxnSp>
      <p:sp>
        <p:nvSpPr>
          <p:cNvPr id="422" name="Google Shape;422;p17"/>
          <p:cNvSpPr/>
          <p:nvPr/>
        </p:nvSpPr>
        <p:spPr>
          <a:xfrm>
            <a:off x="3154680" y="713232"/>
            <a:ext cx="8412480" cy="65836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A1A1A"/>
              </a:buClr>
              <a:buSzPts val="3800"/>
              <a:buFont typeface="Cambria"/>
              <a:buNone/>
            </a:pPr>
            <a:r>
              <a:rPr b="1" i="0" lang="en-US" sz="3800" u="none" cap="none" strike="noStrike">
                <a:solidFill>
                  <a:srgbClr val="1A1A1A"/>
                </a:solidFill>
                <a:latin typeface="Cambria"/>
                <a:ea typeface="Cambria"/>
                <a:cs typeface="Cambria"/>
                <a:sym typeface="Cambria"/>
              </a:rPr>
              <a:t>Michel de Montaigne</a:t>
            </a:r>
            <a:endParaRPr b="0" i="0" sz="3800" u="none" cap="none" strike="noStrike">
              <a:solidFill>
                <a:schemeClr val="dk1"/>
              </a:solidFill>
              <a:latin typeface="Calibri"/>
              <a:ea typeface="Calibri"/>
              <a:cs typeface="Calibri"/>
              <a:sym typeface="Calibri"/>
            </a:endParaRPr>
          </a:p>
        </p:txBody>
      </p:sp>
      <p:sp>
        <p:nvSpPr>
          <p:cNvPr id="423" name="Google Shape;423;p17"/>
          <p:cNvSpPr/>
          <p:nvPr/>
        </p:nvSpPr>
        <p:spPr>
          <a:xfrm>
            <a:off x="3154680" y="1389888"/>
            <a:ext cx="8412480" cy="3657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6666"/>
              </a:buClr>
              <a:buSzPts val="1700"/>
              <a:buFont typeface="Cambria"/>
              <a:buNone/>
            </a:pPr>
            <a:r>
              <a:rPr b="0" i="1" lang="en-US" sz="1700" u="none" cap="none" strike="noStrike">
                <a:solidFill>
                  <a:srgbClr val="666666"/>
                </a:solidFill>
                <a:latin typeface="Cambria"/>
                <a:ea typeface="Cambria"/>
                <a:cs typeface="Cambria"/>
                <a:sym typeface="Cambria"/>
              </a:rPr>
              <a:t>The gentle skeptic of the tower</a:t>
            </a:r>
            <a:endParaRPr b="0" i="0" sz="1700" u="none" cap="none" strike="noStrike">
              <a:solidFill>
                <a:schemeClr val="dk1"/>
              </a:solidFill>
              <a:latin typeface="Calibri"/>
              <a:ea typeface="Calibri"/>
              <a:cs typeface="Calibri"/>
              <a:sym typeface="Calibri"/>
            </a:endParaRPr>
          </a:p>
        </p:txBody>
      </p:sp>
      <p:sp>
        <p:nvSpPr>
          <p:cNvPr id="424" name="Google Shape;424;p17"/>
          <p:cNvSpPr/>
          <p:nvPr/>
        </p:nvSpPr>
        <p:spPr>
          <a:xfrm>
            <a:off x="3154680" y="1965960"/>
            <a:ext cx="4114800" cy="2560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6666"/>
              </a:buClr>
              <a:buSzPts val="900"/>
              <a:buFont typeface="Calibri"/>
              <a:buNone/>
            </a:pPr>
            <a:r>
              <a:rPr b="1" i="0" lang="en-US" sz="900" u="none" cap="none" strike="noStrike">
                <a:solidFill>
                  <a:srgbClr val="666666"/>
                </a:solidFill>
                <a:latin typeface="Calibri"/>
                <a:ea typeface="Calibri"/>
                <a:cs typeface="Calibri"/>
                <a:sym typeface="Calibri"/>
              </a:rPr>
              <a:t>WHAT YOU’D MASTER</a:t>
            </a:r>
            <a:endParaRPr b="0" i="0" sz="900" u="none" cap="none" strike="noStrike">
              <a:solidFill>
                <a:schemeClr val="dk1"/>
              </a:solidFill>
              <a:latin typeface="Calibri"/>
              <a:ea typeface="Calibri"/>
              <a:cs typeface="Calibri"/>
              <a:sym typeface="Calibri"/>
            </a:endParaRPr>
          </a:p>
        </p:txBody>
      </p:sp>
      <p:sp>
        <p:nvSpPr>
          <p:cNvPr id="425" name="Google Shape;425;p17"/>
          <p:cNvSpPr/>
          <p:nvPr/>
        </p:nvSpPr>
        <p:spPr>
          <a:xfrm>
            <a:off x="3154680" y="2240280"/>
            <a:ext cx="4114800" cy="1691640"/>
          </a:xfrm>
          <a:prstGeom prst="rect">
            <a:avLst/>
          </a:prstGeom>
          <a:noFill/>
          <a:ln>
            <a:noFill/>
          </a:ln>
        </p:spPr>
        <p:txBody>
          <a:bodyPr anchorCtr="0" anchor="ctr" bIns="0" lIns="0" spcFirstLastPara="1" rIns="0" wrap="square" tIns="0">
            <a:noAutofit/>
          </a:bodyPr>
          <a:lstStyle/>
          <a:p>
            <a:pPr indent="-342900" lvl="0" marL="342900" marR="0" rtl="0" algn="l">
              <a:spcBef>
                <a:spcPts val="0"/>
              </a:spcBef>
              <a:spcAft>
                <a:spcPts val="0"/>
              </a:spcAft>
              <a:buClr>
                <a:srgbClr val="1A1A1A"/>
              </a:buClr>
              <a:buSzPts val="1300"/>
              <a:buFont typeface="Calibri"/>
              <a:buChar char="•"/>
            </a:pPr>
            <a:r>
              <a:rPr b="0" i="0" lang="en-US" sz="1300" u="none" cap="none" strike="noStrike">
                <a:solidFill>
                  <a:srgbClr val="1A1A1A"/>
                </a:solidFill>
                <a:latin typeface="Calibri"/>
                <a:ea typeface="Calibri"/>
                <a:cs typeface="Calibri"/>
                <a:sym typeface="Calibri"/>
              </a:rPr>
              <a:t>Que sais-je? — revived skepticism</a:t>
            </a:r>
            <a:endParaRPr b="0" i="0" sz="1300" u="none" cap="none" strike="noStrike">
              <a:solidFill>
                <a:schemeClr val="dk1"/>
              </a:solidFill>
              <a:latin typeface="Calibri"/>
              <a:ea typeface="Calibri"/>
              <a:cs typeface="Calibri"/>
              <a:sym typeface="Calibri"/>
            </a:endParaRPr>
          </a:p>
          <a:p>
            <a:pPr indent="-342900" lvl="0" marL="342900" marR="0" rtl="0" algn="l">
              <a:spcBef>
                <a:spcPts val="700"/>
              </a:spcBef>
              <a:spcAft>
                <a:spcPts val="0"/>
              </a:spcAft>
              <a:buClr>
                <a:srgbClr val="1A1A1A"/>
              </a:buClr>
              <a:buSzPts val="1300"/>
              <a:buFont typeface="Calibri"/>
              <a:buChar char="•"/>
            </a:pPr>
            <a:r>
              <a:rPr b="0" i="0" lang="en-US" sz="1300" u="none" cap="none" strike="noStrike">
                <a:solidFill>
                  <a:srgbClr val="1A1A1A"/>
                </a:solidFill>
                <a:latin typeface="Calibri"/>
                <a:ea typeface="Calibri"/>
                <a:cs typeface="Calibri"/>
                <a:sym typeface="Calibri"/>
              </a:rPr>
              <a:t>The essay as a method of knowing</a:t>
            </a:r>
            <a:endParaRPr b="0" i="0" sz="1300" u="none" cap="none" strike="noStrike">
              <a:solidFill>
                <a:schemeClr val="dk1"/>
              </a:solidFill>
              <a:latin typeface="Calibri"/>
              <a:ea typeface="Calibri"/>
              <a:cs typeface="Calibri"/>
              <a:sym typeface="Calibri"/>
            </a:endParaRPr>
          </a:p>
          <a:p>
            <a:pPr indent="-342900" lvl="0" marL="342900" marR="0" rtl="0" algn="l">
              <a:spcBef>
                <a:spcPts val="700"/>
              </a:spcBef>
              <a:spcAft>
                <a:spcPts val="0"/>
              </a:spcAft>
              <a:buClr>
                <a:srgbClr val="1A1A1A"/>
              </a:buClr>
              <a:buSzPts val="1300"/>
              <a:buFont typeface="Calibri"/>
              <a:buChar char="•"/>
            </a:pPr>
            <a:r>
              <a:rPr b="0" i="0" lang="en-US" sz="1300" u="none" cap="none" strike="noStrike">
                <a:solidFill>
                  <a:srgbClr val="1A1A1A"/>
                </a:solidFill>
                <a:latin typeface="Calibri"/>
                <a:ea typeface="Calibri"/>
                <a:cs typeface="Calibri"/>
                <a:sym typeface="Calibri"/>
              </a:rPr>
              <a:t>“Of Cannibals” — the view from elsewhere</a:t>
            </a:r>
            <a:endParaRPr b="0" i="0" sz="1300" u="none" cap="none" strike="noStrike">
              <a:solidFill>
                <a:schemeClr val="dk1"/>
              </a:solidFill>
              <a:latin typeface="Calibri"/>
              <a:ea typeface="Calibri"/>
              <a:cs typeface="Calibri"/>
              <a:sym typeface="Calibri"/>
            </a:endParaRPr>
          </a:p>
        </p:txBody>
      </p:sp>
      <p:sp>
        <p:nvSpPr>
          <p:cNvPr id="426" name="Google Shape;426;p17"/>
          <p:cNvSpPr/>
          <p:nvPr/>
        </p:nvSpPr>
        <p:spPr>
          <a:xfrm>
            <a:off x="7589520" y="1965960"/>
            <a:ext cx="3977640" cy="2560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6666"/>
              </a:buClr>
              <a:buSzPts val="900"/>
              <a:buFont typeface="Calibri"/>
              <a:buNone/>
            </a:pPr>
            <a:r>
              <a:rPr b="1" i="0" lang="en-US" sz="900" u="none" cap="none" strike="noStrike">
                <a:solidFill>
                  <a:srgbClr val="666666"/>
                </a:solidFill>
                <a:latin typeface="Calibri"/>
                <a:ea typeface="Calibri"/>
                <a:cs typeface="Calibri"/>
                <a:sym typeface="Calibri"/>
              </a:rPr>
              <a:t>THE QUESTION YOU’D WRESTLE WITH</a:t>
            </a:r>
            <a:endParaRPr b="0" i="0" sz="900" u="none" cap="none" strike="noStrike">
              <a:solidFill>
                <a:schemeClr val="dk1"/>
              </a:solidFill>
              <a:latin typeface="Calibri"/>
              <a:ea typeface="Calibri"/>
              <a:cs typeface="Calibri"/>
              <a:sym typeface="Calibri"/>
            </a:endParaRPr>
          </a:p>
        </p:txBody>
      </p:sp>
      <p:sp>
        <p:nvSpPr>
          <p:cNvPr id="427" name="Google Shape;427;p17"/>
          <p:cNvSpPr/>
          <p:nvPr/>
        </p:nvSpPr>
        <p:spPr>
          <a:xfrm>
            <a:off x="7589520" y="2240280"/>
            <a:ext cx="3977640" cy="914400"/>
          </a:xfrm>
          <a:prstGeom prst="rect">
            <a:avLst/>
          </a:prstGeom>
          <a:noFill/>
          <a:ln>
            <a:noFill/>
          </a:ln>
        </p:spPr>
        <p:txBody>
          <a:bodyPr anchorCtr="0" anchor="ctr" bIns="0" lIns="0" spcFirstLastPara="1" rIns="0" wrap="square" tIns="0">
            <a:noAutofit/>
          </a:bodyPr>
          <a:lstStyle/>
          <a:p>
            <a:pPr indent="0" lvl="0" marL="0" marR="0" rtl="0" algn="l">
              <a:lnSpc>
                <a:spcPct val="131034"/>
              </a:lnSpc>
              <a:spcBef>
                <a:spcPts val="0"/>
              </a:spcBef>
              <a:spcAft>
                <a:spcPts val="0"/>
              </a:spcAft>
              <a:buClr>
                <a:srgbClr val="7B4B8A"/>
              </a:buClr>
              <a:buSzPts val="1450"/>
              <a:buFont typeface="Cambria"/>
              <a:buNone/>
            </a:pPr>
            <a:r>
              <a:rPr b="1" i="0" lang="en-US" sz="1450" u="none" cap="none" strike="noStrike">
                <a:solidFill>
                  <a:srgbClr val="7B4B8A"/>
                </a:solidFill>
                <a:latin typeface="Cambria"/>
                <a:ea typeface="Cambria"/>
                <a:cs typeface="Cambria"/>
                <a:sym typeface="Cambria"/>
              </a:rPr>
              <a:t>Why are the criteria for what counts as knowledge not obvious?</a:t>
            </a:r>
            <a:endParaRPr b="0" i="0" sz="1450" u="none" cap="none" strike="noStrike">
              <a:solidFill>
                <a:schemeClr val="dk1"/>
              </a:solidFill>
              <a:latin typeface="Calibri"/>
              <a:ea typeface="Calibri"/>
              <a:cs typeface="Calibri"/>
              <a:sym typeface="Calibri"/>
            </a:endParaRPr>
          </a:p>
        </p:txBody>
      </p:sp>
      <p:sp>
        <p:nvSpPr>
          <p:cNvPr id="428" name="Google Shape;428;p17"/>
          <p:cNvSpPr/>
          <p:nvPr/>
        </p:nvSpPr>
        <p:spPr>
          <a:xfrm>
            <a:off x="7589520" y="3291840"/>
            <a:ext cx="397764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6666"/>
              </a:buClr>
              <a:buSzPts val="900"/>
              <a:buFont typeface="Calibri"/>
              <a:buNone/>
            </a:pPr>
            <a:r>
              <a:rPr b="0" i="0" lang="en-US" sz="900" u="none" cap="none" strike="noStrike">
                <a:solidFill>
                  <a:srgbClr val="666666"/>
                </a:solidFill>
                <a:latin typeface="Calibri"/>
                <a:ea typeface="Calibri"/>
                <a:cs typeface="Calibri"/>
                <a:sym typeface="Calibri"/>
              </a:rPr>
              <a:t>The Knower · Scope  ·  Indigenous Societies · Ethics</a:t>
            </a:r>
            <a:endParaRPr b="0" i="0" sz="900" u="none" cap="none" strike="noStrike">
              <a:solidFill>
                <a:schemeClr val="dk1"/>
              </a:solidFill>
              <a:latin typeface="Calibri"/>
              <a:ea typeface="Calibri"/>
              <a:cs typeface="Calibri"/>
              <a:sym typeface="Calibri"/>
            </a:endParaRPr>
          </a:p>
        </p:txBody>
      </p:sp>
      <p:sp>
        <p:nvSpPr>
          <p:cNvPr id="429" name="Google Shape;429;p17"/>
          <p:cNvSpPr/>
          <p:nvPr/>
        </p:nvSpPr>
        <p:spPr>
          <a:xfrm>
            <a:off x="3154680" y="4114800"/>
            <a:ext cx="8412480" cy="1572768"/>
          </a:xfrm>
          <a:prstGeom prst="rect">
            <a:avLst/>
          </a:prstGeom>
          <a:solidFill>
            <a:srgbClr val="F4F2E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0" name="Google Shape;430;p17"/>
          <p:cNvSpPr/>
          <p:nvPr/>
        </p:nvSpPr>
        <p:spPr>
          <a:xfrm>
            <a:off x="3401568" y="4224528"/>
            <a:ext cx="7955280" cy="914400"/>
          </a:xfrm>
          <a:prstGeom prst="rect">
            <a:avLst/>
          </a:prstGeom>
          <a:noFill/>
          <a:ln>
            <a:noFill/>
          </a:ln>
        </p:spPr>
        <p:txBody>
          <a:bodyPr anchorCtr="0" anchor="t" bIns="0" lIns="0" spcFirstLastPara="1" rIns="0" wrap="square" tIns="0">
            <a:noAutofit/>
          </a:bodyPr>
          <a:lstStyle/>
          <a:p>
            <a:pPr indent="0" lvl="0" marL="0" marR="0" rtl="0" algn="l">
              <a:lnSpc>
                <a:spcPct val="135714"/>
              </a:lnSpc>
              <a:spcBef>
                <a:spcPts val="0"/>
              </a:spcBef>
              <a:spcAft>
                <a:spcPts val="0"/>
              </a:spcAft>
              <a:buClr>
                <a:srgbClr val="1A1A1A"/>
              </a:buClr>
              <a:buSzPts val="1400"/>
              <a:buFont typeface="Cambria"/>
              <a:buNone/>
            </a:pPr>
            <a:r>
              <a:rPr b="0" i="1" lang="en-US" sz="1400" u="none" cap="none" strike="noStrike">
                <a:solidFill>
                  <a:srgbClr val="1A1A1A"/>
                </a:solidFill>
                <a:latin typeface="Cambria"/>
                <a:ea typeface="Cambria"/>
                <a:cs typeface="Cambria"/>
                <a:sym typeface="Cambria"/>
              </a:rPr>
              <a:t>“What do I know? (Que sais-je?)”</a:t>
            </a:r>
            <a:endParaRPr b="0" i="0" sz="1400" u="none" cap="none" strike="noStrike">
              <a:solidFill>
                <a:schemeClr val="dk1"/>
              </a:solidFill>
              <a:latin typeface="Calibri"/>
              <a:ea typeface="Calibri"/>
              <a:cs typeface="Calibri"/>
              <a:sym typeface="Calibri"/>
            </a:endParaRPr>
          </a:p>
        </p:txBody>
      </p:sp>
      <p:sp>
        <p:nvSpPr>
          <p:cNvPr id="431" name="Google Shape;431;p17"/>
          <p:cNvSpPr/>
          <p:nvPr/>
        </p:nvSpPr>
        <p:spPr>
          <a:xfrm>
            <a:off x="3401568" y="5285232"/>
            <a:ext cx="795528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6666"/>
              </a:buClr>
              <a:buSzPts val="900"/>
              <a:buFont typeface="Calibri"/>
              <a:buNone/>
            </a:pPr>
            <a:r>
              <a:rPr b="0" i="0" lang="en-US" sz="900" u="none" cap="none" strike="noStrike">
                <a:solidFill>
                  <a:srgbClr val="666666"/>
                </a:solidFill>
                <a:latin typeface="Calibri"/>
                <a:ea typeface="Calibri"/>
                <a:cs typeface="Calibri"/>
                <a:sym typeface="Calibri"/>
              </a:rPr>
              <a:t>Essays, Book II, ch. 12, 'Apology for Raymond Sebond'</a:t>
            </a:r>
            <a:endParaRPr b="0" i="0" sz="900" u="none" cap="none" strike="noStrike">
              <a:solidFill>
                <a:schemeClr val="dk1"/>
              </a:solidFill>
              <a:latin typeface="Calibri"/>
              <a:ea typeface="Calibri"/>
              <a:cs typeface="Calibri"/>
              <a:sym typeface="Calibri"/>
            </a:endParaRPr>
          </a:p>
        </p:txBody>
      </p:sp>
      <p:sp>
        <p:nvSpPr>
          <p:cNvPr id="432" name="Google Shape;432;p17"/>
          <p:cNvSpPr/>
          <p:nvPr/>
        </p:nvSpPr>
        <p:spPr>
          <a:xfrm>
            <a:off x="10607040" y="6144768"/>
            <a:ext cx="1005840" cy="274320"/>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666666"/>
              </a:buClr>
              <a:buSzPts val="900"/>
              <a:buFont typeface="Calibri"/>
              <a:buNone/>
            </a:pPr>
            <a:r>
              <a:rPr b="0" i="0" lang="en-US" sz="900" u="none" cap="none" strike="noStrike">
                <a:solidFill>
                  <a:srgbClr val="666666"/>
                </a:solidFill>
                <a:latin typeface="Calibri"/>
                <a:ea typeface="Calibri"/>
                <a:cs typeface="Calibri"/>
                <a:sym typeface="Calibri"/>
              </a:rPr>
              <a:t>12 of 42</a:t>
            </a:r>
            <a:endParaRPr b="0" i="0" sz="900" u="none" cap="none" strike="noStrike">
              <a:solidFill>
                <a:schemeClr val="dk1"/>
              </a:solidFill>
              <a:latin typeface="Calibri"/>
              <a:ea typeface="Calibri"/>
              <a:cs typeface="Calibri"/>
              <a:sym typeface="Calibri"/>
            </a:endParaRPr>
          </a:p>
        </p:txBody>
      </p:sp>
      <p:sp>
        <p:nvSpPr>
          <p:cNvPr id="433" name="Google Shape;433;p17"/>
          <p:cNvSpPr/>
          <p:nvPr/>
        </p:nvSpPr>
        <p:spPr>
          <a:xfrm>
            <a:off x="457200" y="6144768"/>
            <a:ext cx="365760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6666"/>
              </a:buClr>
              <a:buSzPts val="900"/>
              <a:buFont typeface="Calibri"/>
              <a:buNone/>
            </a:pPr>
            <a:r>
              <a:rPr b="0" i="0" lang="en-US" sz="900" u="none" cap="none" strike="noStrike">
                <a:solidFill>
                  <a:srgbClr val="666666"/>
                </a:solidFill>
                <a:latin typeface="Calibri"/>
                <a:ea typeface="Calibri"/>
                <a:cs typeface="Calibri"/>
                <a:sym typeface="Calibri"/>
              </a:rPr>
              <a:t>Pillars of Western Thought</a:t>
            </a:r>
            <a:endParaRPr b="0" i="0" sz="900" u="none" cap="none" strike="noStrike">
              <a:solidFill>
                <a:schemeClr val="dk1"/>
              </a:solidFill>
              <a:latin typeface="Calibri"/>
              <a:ea typeface="Calibri"/>
              <a:cs typeface="Calibri"/>
              <a:sym typeface="Calibri"/>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438" name="Shape 438"/>
        <p:cNvGrpSpPr/>
        <p:nvPr/>
      </p:nvGrpSpPr>
      <p:grpSpPr>
        <a:xfrm>
          <a:off x="0" y="0"/>
          <a:ext cx="0" cy="0"/>
          <a:chOff x="0" y="0"/>
          <a:chExt cx="0" cy="0"/>
        </a:xfrm>
      </p:grpSpPr>
      <p:sp>
        <p:nvSpPr>
          <p:cNvPr id="439" name="Google Shape;439;p18"/>
          <p:cNvSpPr/>
          <p:nvPr/>
        </p:nvSpPr>
        <p:spPr>
          <a:xfrm>
            <a:off x="685800" y="868680"/>
            <a:ext cx="1554480" cy="1554480"/>
          </a:xfrm>
          <a:prstGeom prst="ellipse">
            <a:avLst/>
          </a:prstGeom>
          <a:solidFill>
            <a:srgbClr val="7B4B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0" name="Google Shape;440;p18"/>
          <p:cNvSpPr/>
          <p:nvPr/>
        </p:nvSpPr>
        <p:spPr>
          <a:xfrm>
            <a:off x="685800" y="868680"/>
            <a:ext cx="1554480" cy="155448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6000"/>
              <a:buFont typeface="Cambria"/>
              <a:buNone/>
            </a:pPr>
            <a:r>
              <a:rPr b="1" i="0" lang="en-US" sz="6000" u="none" cap="none" strike="noStrike">
                <a:solidFill>
                  <a:srgbClr val="FFFFFF"/>
                </a:solidFill>
                <a:latin typeface="Cambria"/>
                <a:ea typeface="Cambria"/>
                <a:cs typeface="Cambria"/>
                <a:sym typeface="Cambria"/>
              </a:rPr>
              <a:t>G</a:t>
            </a:r>
            <a:endParaRPr b="0" i="0" sz="6000" u="none" cap="none" strike="noStrike">
              <a:solidFill>
                <a:schemeClr val="dk1"/>
              </a:solidFill>
              <a:latin typeface="Calibri"/>
              <a:ea typeface="Calibri"/>
              <a:cs typeface="Calibri"/>
              <a:sym typeface="Calibri"/>
            </a:endParaRPr>
          </a:p>
        </p:txBody>
      </p:sp>
      <p:sp>
        <p:nvSpPr>
          <p:cNvPr id="441" name="Google Shape;441;p18"/>
          <p:cNvSpPr/>
          <p:nvPr/>
        </p:nvSpPr>
        <p:spPr>
          <a:xfrm>
            <a:off x="457200" y="2542032"/>
            <a:ext cx="2011680" cy="4572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7B4B8A"/>
              </a:buClr>
              <a:buSzPts val="950"/>
              <a:buFont typeface="Calibri"/>
              <a:buNone/>
            </a:pPr>
            <a:r>
              <a:rPr b="1" i="0" lang="en-US" sz="950" u="none" cap="none" strike="noStrike">
                <a:solidFill>
                  <a:srgbClr val="7B4B8A"/>
                </a:solidFill>
                <a:latin typeface="Calibri"/>
                <a:ea typeface="Calibri"/>
                <a:cs typeface="Calibri"/>
                <a:sym typeface="Calibri"/>
              </a:rPr>
              <a:t>MEDIEVAL &amp; RENAISSANCE</a:t>
            </a:r>
            <a:endParaRPr b="0" i="0" sz="950" u="none" cap="none" strike="noStrike">
              <a:solidFill>
                <a:schemeClr val="dk1"/>
              </a:solidFill>
              <a:latin typeface="Calibri"/>
              <a:ea typeface="Calibri"/>
              <a:cs typeface="Calibri"/>
              <a:sym typeface="Calibri"/>
            </a:endParaRPr>
          </a:p>
        </p:txBody>
      </p:sp>
      <p:sp>
        <p:nvSpPr>
          <p:cNvPr id="442" name="Google Shape;442;p18"/>
          <p:cNvSpPr/>
          <p:nvPr/>
        </p:nvSpPr>
        <p:spPr>
          <a:xfrm>
            <a:off x="457200" y="2907792"/>
            <a:ext cx="2011680" cy="27432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666666"/>
              </a:buClr>
              <a:buSzPts val="1100"/>
              <a:buFont typeface="Calibri"/>
              <a:buNone/>
            </a:pPr>
            <a:r>
              <a:rPr b="0" i="0" lang="en-US" sz="1100" u="none" cap="none" strike="noStrike">
                <a:solidFill>
                  <a:srgbClr val="666666"/>
                </a:solidFill>
                <a:latin typeface="Calibri"/>
                <a:ea typeface="Calibri"/>
                <a:cs typeface="Calibri"/>
                <a:sym typeface="Calibri"/>
              </a:rPr>
              <a:t>1564 – 1642</a:t>
            </a:r>
            <a:endParaRPr b="0" i="0" sz="1100" u="none" cap="none" strike="noStrike">
              <a:solidFill>
                <a:schemeClr val="dk1"/>
              </a:solidFill>
              <a:latin typeface="Calibri"/>
              <a:ea typeface="Calibri"/>
              <a:cs typeface="Calibri"/>
              <a:sym typeface="Calibri"/>
            </a:endParaRPr>
          </a:p>
        </p:txBody>
      </p:sp>
      <p:sp>
        <p:nvSpPr>
          <p:cNvPr id="443" name="Google Shape;443;p18"/>
          <p:cNvSpPr/>
          <p:nvPr/>
        </p:nvSpPr>
        <p:spPr>
          <a:xfrm>
            <a:off x="457200" y="3794760"/>
            <a:ext cx="2011680" cy="256032"/>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666666"/>
              </a:buClr>
              <a:buSzPts val="850"/>
              <a:buFont typeface="Calibri"/>
              <a:buNone/>
            </a:pPr>
            <a:r>
              <a:rPr b="1" i="0" lang="en-US" sz="850" u="none" cap="none" strike="noStrike">
                <a:solidFill>
                  <a:srgbClr val="666666"/>
                </a:solidFill>
                <a:latin typeface="Calibri"/>
                <a:ea typeface="Calibri"/>
                <a:cs typeface="Calibri"/>
                <a:sym typeface="Calibri"/>
              </a:rPr>
              <a:t>YOU’D ARGUE WITH</a:t>
            </a:r>
            <a:endParaRPr b="0" i="0" sz="850" u="none" cap="none" strike="noStrike">
              <a:solidFill>
                <a:schemeClr val="dk1"/>
              </a:solidFill>
              <a:latin typeface="Calibri"/>
              <a:ea typeface="Calibri"/>
              <a:cs typeface="Calibri"/>
              <a:sym typeface="Calibri"/>
            </a:endParaRPr>
          </a:p>
        </p:txBody>
      </p:sp>
      <p:sp>
        <p:nvSpPr>
          <p:cNvPr id="444" name="Google Shape;444;p18"/>
          <p:cNvSpPr/>
          <p:nvPr/>
        </p:nvSpPr>
        <p:spPr>
          <a:xfrm>
            <a:off x="457200" y="4069080"/>
            <a:ext cx="2011680" cy="1463040"/>
          </a:xfrm>
          <a:prstGeom prst="rect">
            <a:avLst/>
          </a:prstGeom>
          <a:noFill/>
          <a:ln>
            <a:noFill/>
          </a:ln>
        </p:spPr>
        <p:txBody>
          <a:bodyPr anchorCtr="0" anchor="ctr" bIns="0" lIns="0" spcFirstLastPara="1" rIns="0" wrap="square" tIns="0">
            <a:noAutofit/>
          </a:bodyPr>
          <a:lstStyle/>
          <a:p>
            <a:pPr indent="0" lvl="0" marL="0" marR="0" rtl="0" algn="ctr">
              <a:lnSpc>
                <a:spcPct val="142857"/>
              </a:lnSpc>
              <a:spcBef>
                <a:spcPts val="0"/>
              </a:spcBef>
              <a:spcAft>
                <a:spcPts val="0"/>
              </a:spcAft>
              <a:buClr>
                <a:srgbClr val="1A1A1A"/>
              </a:buClr>
              <a:buSzPts val="1050"/>
              <a:buFont typeface="Calibri"/>
              <a:buNone/>
            </a:pPr>
            <a:r>
              <a:rPr b="0" i="0" lang="en-US" sz="1050" u="none" cap="none" strike="noStrike">
                <a:solidFill>
                  <a:srgbClr val="1A1A1A"/>
                </a:solidFill>
                <a:latin typeface="Calibri"/>
                <a:ea typeface="Calibri"/>
                <a:cs typeface="Calibri"/>
                <a:sym typeface="Calibri"/>
              </a:rPr>
              <a:t>Aristotle</a:t>
            </a:r>
            <a:endParaRPr b="0" i="0" sz="1050" u="none" cap="none" strike="noStrike">
              <a:solidFill>
                <a:schemeClr val="dk1"/>
              </a:solidFill>
              <a:latin typeface="Calibri"/>
              <a:ea typeface="Calibri"/>
              <a:cs typeface="Calibri"/>
              <a:sym typeface="Calibri"/>
            </a:endParaRPr>
          </a:p>
          <a:p>
            <a:pPr indent="0" lvl="0" marL="0" marR="0" rtl="0" algn="ctr">
              <a:lnSpc>
                <a:spcPct val="142857"/>
              </a:lnSpc>
              <a:spcBef>
                <a:spcPts val="0"/>
              </a:spcBef>
              <a:spcAft>
                <a:spcPts val="0"/>
              </a:spcAft>
              <a:buClr>
                <a:srgbClr val="1A1A1A"/>
              </a:buClr>
              <a:buSzPts val="1050"/>
              <a:buFont typeface="Calibri"/>
              <a:buNone/>
            </a:pPr>
            <a:r>
              <a:rPr b="0" i="0" lang="en-US" sz="1050" u="none" cap="none" strike="noStrike">
                <a:solidFill>
                  <a:srgbClr val="1A1A1A"/>
                </a:solidFill>
                <a:latin typeface="Calibri"/>
                <a:ea typeface="Calibri"/>
                <a:cs typeface="Calibri"/>
                <a:sym typeface="Calibri"/>
              </a:rPr>
              <a:t>Plato</a:t>
            </a:r>
            <a:endParaRPr b="0" i="0" sz="1050" u="none" cap="none" strike="noStrike">
              <a:solidFill>
                <a:schemeClr val="dk1"/>
              </a:solidFill>
              <a:latin typeface="Calibri"/>
              <a:ea typeface="Calibri"/>
              <a:cs typeface="Calibri"/>
              <a:sym typeface="Calibri"/>
            </a:endParaRPr>
          </a:p>
          <a:p>
            <a:pPr indent="0" lvl="0" marL="0" marR="0" rtl="0" algn="ctr">
              <a:lnSpc>
                <a:spcPct val="142857"/>
              </a:lnSpc>
              <a:spcBef>
                <a:spcPts val="0"/>
              </a:spcBef>
              <a:spcAft>
                <a:spcPts val="0"/>
              </a:spcAft>
              <a:buClr>
                <a:srgbClr val="1A1A1A"/>
              </a:buClr>
              <a:buSzPts val="1050"/>
              <a:buFont typeface="Calibri"/>
              <a:buNone/>
            </a:pPr>
            <a:r>
              <a:rPr b="0" i="0" lang="en-US" sz="1050" u="none" cap="none" strike="noStrike">
                <a:solidFill>
                  <a:srgbClr val="1A1A1A"/>
                </a:solidFill>
                <a:latin typeface="Calibri"/>
                <a:ea typeface="Calibri"/>
                <a:cs typeface="Calibri"/>
                <a:sym typeface="Calibri"/>
              </a:rPr>
              <a:t>Thomas Kuhn</a:t>
            </a:r>
            <a:endParaRPr b="0" i="0" sz="1050" u="none" cap="none" strike="noStrike">
              <a:solidFill>
                <a:schemeClr val="dk1"/>
              </a:solidFill>
              <a:latin typeface="Calibri"/>
              <a:ea typeface="Calibri"/>
              <a:cs typeface="Calibri"/>
              <a:sym typeface="Calibri"/>
            </a:endParaRPr>
          </a:p>
        </p:txBody>
      </p:sp>
      <p:cxnSp>
        <p:nvCxnSpPr>
          <p:cNvPr id="445" name="Google Shape;445;p18"/>
          <p:cNvCxnSpPr/>
          <p:nvPr/>
        </p:nvCxnSpPr>
        <p:spPr>
          <a:xfrm>
            <a:off x="2788920" y="868680"/>
            <a:ext cx="0" cy="5120640"/>
          </a:xfrm>
          <a:prstGeom prst="straightConnector1">
            <a:avLst/>
          </a:prstGeom>
          <a:noFill/>
          <a:ln cap="flat" cmpd="sng" w="9525">
            <a:solidFill>
              <a:srgbClr val="D8D4CE"/>
            </a:solidFill>
            <a:prstDash val="solid"/>
            <a:round/>
            <a:headEnd len="sm" w="sm" type="none"/>
            <a:tailEnd len="sm" w="sm" type="none"/>
          </a:ln>
        </p:spPr>
      </p:cxnSp>
      <p:sp>
        <p:nvSpPr>
          <p:cNvPr id="446" name="Google Shape;446;p18"/>
          <p:cNvSpPr/>
          <p:nvPr/>
        </p:nvSpPr>
        <p:spPr>
          <a:xfrm>
            <a:off x="3154680" y="713232"/>
            <a:ext cx="8412480" cy="65836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A1A1A"/>
              </a:buClr>
              <a:buSzPts val="3800"/>
              <a:buFont typeface="Cambria"/>
              <a:buNone/>
            </a:pPr>
            <a:r>
              <a:rPr b="1" i="0" lang="en-US" sz="3800" u="none" cap="none" strike="noStrike">
                <a:solidFill>
                  <a:srgbClr val="1A1A1A"/>
                </a:solidFill>
                <a:latin typeface="Cambria"/>
                <a:ea typeface="Cambria"/>
                <a:cs typeface="Cambria"/>
                <a:sym typeface="Cambria"/>
              </a:rPr>
              <a:t>Galileo Galilei</a:t>
            </a:r>
            <a:endParaRPr b="0" i="0" sz="3800" u="none" cap="none" strike="noStrike">
              <a:solidFill>
                <a:schemeClr val="dk1"/>
              </a:solidFill>
              <a:latin typeface="Calibri"/>
              <a:ea typeface="Calibri"/>
              <a:cs typeface="Calibri"/>
              <a:sym typeface="Calibri"/>
            </a:endParaRPr>
          </a:p>
        </p:txBody>
      </p:sp>
      <p:sp>
        <p:nvSpPr>
          <p:cNvPr id="447" name="Google Shape;447;p18"/>
          <p:cNvSpPr/>
          <p:nvPr/>
        </p:nvSpPr>
        <p:spPr>
          <a:xfrm>
            <a:off x="3154680" y="1389888"/>
            <a:ext cx="8412480" cy="3657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6666"/>
              </a:buClr>
              <a:buSzPts val="1700"/>
              <a:buFont typeface="Cambria"/>
              <a:buNone/>
            </a:pPr>
            <a:r>
              <a:rPr b="0" i="1" lang="en-US" sz="1700" u="none" cap="none" strike="noStrike">
                <a:solidFill>
                  <a:srgbClr val="666666"/>
                </a:solidFill>
                <a:latin typeface="Cambria"/>
                <a:ea typeface="Cambria"/>
                <a:cs typeface="Cambria"/>
                <a:sym typeface="Cambria"/>
              </a:rPr>
              <a:t>The starry messenger</a:t>
            </a:r>
            <a:endParaRPr b="0" i="0" sz="1700" u="none" cap="none" strike="noStrike">
              <a:solidFill>
                <a:schemeClr val="dk1"/>
              </a:solidFill>
              <a:latin typeface="Calibri"/>
              <a:ea typeface="Calibri"/>
              <a:cs typeface="Calibri"/>
              <a:sym typeface="Calibri"/>
            </a:endParaRPr>
          </a:p>
        </p:txBody>
      </p:sp>
      <p:sp>
        <p:nvSpPr>
          <p:cNvPr id="448" name="Google Shape;448;p18"/>
          <p:cNvSpPr/>
          <p:nvPr/>
        </p:nvSpPr>
        <p:spPr>
          <a:xfrm>
            <a:off x="3154680" y="1965960"/>
            <a:ext cx="4114800" cy="2560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6666"/>
              </a:buClr>
              <a:buSzPts val="900"/>
              <a:buFont typeface="Calibri"/>
              <a:buNone/>
            </a:pPr>
            <a:r>
              <a:rPr b="1" i="0" lang="en-US" sz="900" u="none" cap="none" strike="noStrike">
                <a:solidFill>
                  <a:srgbClr val="666666"/>
                </a:solidFill>
                <a:latin typeface="Calibri"/>
                <a:ea typeface="Calibri"/>
                <a:cs typeface="Calibri"/>
                <a:sym typeface="Calibri"/>
              </a:rPr>
              <a:t>WHAT YOU’D MASTER</a:t>
            </a:r>
            <a:endParaRPr b="0" i="0" sz="900" u="none" cap="none" strike="noStrike">
              <a:solidFill>
                <a:schemeClr val="dk1"/>
              </a:solidFill>
              <a:latin typeface="Calibri"/>
              <a:ea typeface="Calibri"/>
              <a:cs typeface="Calibri"/>
              <a:sym typeface="Calibri"/>
            </a:endParaRPr>
          </a:p>
        </p:txBody>
      </p:sp>
      <p:sp>
        <p:nvSpPr>
          <p:cNvPr id="449" name="Google Shape;449;p18"/>
          <p:cNvSpPr/>
          <p:nvPr/>
        </p:nvSpPr>
        <p:spPr>
          <a:xfrm>
            <a:off x="3154680" y="2240280"/>
            <a:ext cx="4114800" cy="1691640"/>
          </a:xfrm>
          <a:prstGeom prst="rect">
            <a:avLst/>
          </a:prstGeom>
          <a:noFill/>
          <a:ln>
            <a:noFill/>
          </a:ln>
        </p:spPr>
        <p:txBody>
          <a:bodyPr anchorCtr="0" anchor="ctr" bIns="0" lIns="0" spcFirstLastPara="1" rIns="0" wrap="square" tIns="0">
            <a:noAutofit/>
          </a:bodyPr>
          <a:lstStyle/>
          <a:p>
            <a:pPr indent="-342900" lvl="0" marL="342900" marR="0" rtl="0" algn="l">
              <a:spcBef>
                <a:spcPts val="0"/>
              </a:spcBef>
              <a:spcAft>
                <a:spcPts val="0"/>
              </a:spcAft>
              <a:buClr>
                <a:srgbClr val="1A1A1A"/>
              </a:buClr>
              <a:buSzPts val="1300"/>
              <a:buFont typeface="Calibri"/>
              <a:buChar char="•"/>
            </a:pPr>
            <a:r>
              <a:rPr b="0" i="0" lang="en-US" sz="1300" u="none" cap="none" strike="noStrike">
                <a:solidFill>
                  <a:srgbClr val="1A1A1A"/>
                </a:solidFill>
                <a:latin typeface="Calibri"/>
                <a:ea typeface="Calibri"/>
                <a:cs typeface="Calibri"/>
                <a:sym typeface="Calibri"/>
              </a:rPr>
              <a:t>The book of nature is written in mathematics</a:t>
            </a:r>
            <a:endParaRPr b="0" i="0" sz="1300" u="none" cap="none" strike="noStrike">
              <a:solidFill>
                <a:schemeClr val="dk1"/>
              </a:solidFill>
              <a:latin typeface="Calibri"/>
              <a:ea typeface="Calibri"/>
              <a:cs typeface="Calibri"/>
              <a:sym typeface="Calibri"/>
            </a:endParaRPr>
          </a:p>
          <a:p>
            <a:pPr indent="-342900" lvl="0" marL="342900" marR="0" rtl="0" algn="l">
              <a:spcBef>
                <a:spcPts val="700"/>
              </a:spcBef>
              <a:spcAft>
                <a:spcPts val="0"/>
              </a:spcAft>
              <a:buClr>
                <a:srgbClr val="1A1A1A"/>
              </a:buClr>
              <a:buSzPts val="1300"/>
              <a:buFont typeface="Calibri"/>
              <a:buChar char="•"/>
            </a:pPr>
            <a:r>
              <a:rPr b="0" i="0" lang="en-US" sz="1300" u="none" cap="none" strike="noStrike">
                <a:solidFill>
                  <a:srgbClr val="1A1A1A"/>
                </a:solidFill>
                <a:latin typeface="Calibri"/>
                <a:ea typeface="Calibri"/>
                <a:cs typeface="Calibri"/>
                <a:sym typeface="Calibri"/>
              </a:rPr>
              <a:t>The instrument as a new sense</a:t>
            </a:r>
            <a:endParaRPr b="0" i="0" sz="1300" u="none" cap="none" strike="noStrike">
              <a:solidFill>
                <a:schemeClr val="dk1"/>
              </a:solidFill>
              <a:latin typeface="Calibri"/>
              <a:ea typeface="Calibri"/>
              <a:cs typeface="Calibri"/>
              <a:sym typeface="Calibri"/>
            </a:endParaRPr>
          </a:p>
          <a:p>
            <a:pPr indent="-342900" lvl="0" marL="342900" marR="0" rtl="0" algn="l">
              <a:spcBef>
                <a:spcPts val="700"/>
              </a:spcBef>
              <a:spcAft>
                <a:spcPts val="0"/>
              </a:spcAft>
              <a:buClr>
                <a:srgbClr val="1A1A1A"/>
              </a:buClr>
              <a:buSzPts val="1300"/>
              <a:buFont typeface="Calibri"/>
              <a:buChar char="•"/>
            </a:pPr>
            <a:r>
              <a:rPr b="0" i="0" lang="en-US" sz="1300" u="none" cap="none" strike="noStrike">
                <a:solidFill>
                  <a:srgbClr val="1A1A1A"/>
                </a:solidFill>
                <a:latin typeface="Calibri"/>
                <a:ea typeface="Calibri"/>
                <a:cs typeface="Calibri"/>
                <a:sym typeface="Calibri"/>
              </a:rPr>
              <a:t>Experiment and idealization</a:t>
            </a:r>
            <a:endParaRPr b="0" i="0" sz="1300" u="none" cap="none" strike="noStrike">
              <a:solidFill>
                <a:schemeClr val="dk1"/>
              </a:solidFill>
              <a:latin typeface="Calibri"/>
              <a:ea typeface="Calibri"/>
              <a:cs typeface="Calibri"/>
              <a:sym typeface="Calibri"/>
            </a:endParaRPr>
          </a:p>
        </p:txBody>
      </p:sp>
      <p:sp>
        <p:nvSpPr>
          <p:cNvPr id="450" name="Google Shape;450;p18"/>
          <p:cNvSpPr/>
          <p:nvPr/>
        </p:nvSpPr>
        <p:spPr>
          <a:xfrm>
            <a:off x="7589520" y="1965960"/>
            <a:ext cx="3977640" cy="2560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6666"/>
              </a:buClr>
              <a:buSzPts val="900"/>
              <a:buFont typeface="Calibri"/>
              <a:buNone/>
            </a:pPr>
            <a:r>
              <a:rPr b="1" i="0" lang="en-US" sz="900" u="none" cap="none" strike="noStrike">
                <a:solidFill>
                  <a:srgbClr val="666666"/>
                </a:solidFill>
                <a:latin typeface="Calibri"/>
                <a:ea typeface="Calibri"/>
                <a:cs typeface="Calibri"/>
                <a:sym typeface="Calibri"/>
              </a:rPr>
              <a:t>THE QUESTION YOU’D WRESTLE WITH</a:t>
            </a:r>
            <a:endParaRPr b="0" i="0" sz="900" u="none" cap="none" strike="noStrike">
              <a:solidFill>
                <a:schemeClr val="dk1"/>
              </a:solidFill>
              <a:latin typeface="Calibri"/>
              <a:ea typeface="Calibri"/>
              <a:cs typeface="Calibri"/>
              <a:sym typeface="Calibri"/>
            </a:endParaRPr>
          </a:p>
        </p:txBody>
      </p:sp>
      <p:sp>
        <p:nvSpPr>
          <p:cNvPr id="451" name="Google Shape;451;p18"/>
          <p:cNvSpPr/>
          <p:nvPr/>
        </p:nvSpPr>
        <p:spPr>
          <a:xfrm>
            <a:off x="7589520" y="2240280"/>
            <a:ext cx="3977640" cy="914400"/>
          </a:xfrm>
          <a:prstGeom prst="rect">
            <a:avLst/>
          </a:prstGeom>
          <a:noFill/>
          <a:ln>
            <a:noFill/>
          </a:ln>
        </p:spPr>
        <p:txBody>
          <a:bodyPr anchorCtr="0" anchor="ctr" bIns="0" lIns="0" spcFirstLastPara="1" rIns="0" wrap="square" tIns="0">
            <a:noAutofit/>
          </a:bodyPr>
          <a:lstStyle/>
          <a:p>
            <a:pPr indent="0" lvl="0" marL="0" marR="0" rtl="0" algn="l">
              <a:lnSpc>
                <a:spcPct val="131034"/>
              </a:lnSpc>
              <a:spcBef>
                <a:spcPts val="0"/>
              </a:spcBef>
              <a:spcAft>
                <a:spcPts val="0"/>
              </a:spcAft>
              <a:buClr>
                <a:srgbClr val="7B4B8A"/>
              </a:buClr>
              <a:buSzPts val="1450"/>
              <a:buFont typeface="Cambria"/>
              <a:buNone/>
            </a:pPr>
            <a:r>
              <a:rPr b="1" i="0" lang="en-US" sz="1450" u="none" cap="none" strike="noStrike">
                <a:solidFill>
                  <a:srgbClr val="7B4B8A"/>
                </a:solidFill>
                <a:latin typeface="Cambria"/>
                <a:ea typeface="Cambria"/>
                <a:cs typeface="Cambria"/>
                <a:sym typeface="Cambria"/>
              </a:rPr>
              <a:t>To what extent are technologies, such as the microscope and telescope, merely extensions to the human senses, or do they introduce radically new ways of seeing the world?</a:t>
            </a:r>
            <a:endParaRPr b="0" i="0" sz="1450" u="none" cap="none" strike="noStrike">
              <a:solidFill>
                <a:schemeClr val="dk1"/>
              </a:solidFill>
              <a:latin typeface="Calibri"/>
              <a:ea typeface="Calibri"/>
              <a:cs typeface="Calibri"/>
              <a:sym typeface="Calibri"/>
            </a:endParaRPr>
          </a:p>
        </p:txBody>
      </p:sp>
      <p:sp>
        <p:nvSpPr>
          <p:cNvPr id="452" name="Google Shape;452;p18"/>
          <p:cNvSpPr/>
          <p:nvPr/>
        </p:nvSpPr>
        <p:spPr>
          <a:xfrm>
            <a:off x="7589520" y="3291840"/>
            <a:ext cx="397764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6666"/>
              </a:buClr>
              <a:buSzPts val="900"/>
              <a:buFont typeface="Calibri"/>
              <a:buNone/>
            </a:pPr>
            <a:r>
              <a:rPr b="0" i="0" lang="en-US" sz="900" u="none" cap="none" strike="noStrike">
                <a:solidFill>
                  <a:srgbClr val="666666"/>
                </a:solidFill>
                <a:latin typeface="Calibri"/>
                <a:ea typeface="Calibri"/>
                <a:cs typeface="Calibri"/>
                <a:sym typeface="Calibri"/>
              </a:rPr>
              <a:t>Technology · Methods  ·  Natural Sciences · Methods</a:t>
            </a:r>
            <a:endParaRPr b="0" i="0" sz="900" u="none" cap="none" strike="noStrike">
              <a:solidFill>
                <a:schemeClr val="dk1"/>
              </a:solidFill>
              <a:latin typeface="Calibri"/>
              <a:ea typeface="Calibri"/>
              <a:cs typeface="Calibri"/>
              <a:sym typeface="Calibri"/>
            </a:endParaRPr>
          </a:p>
        </p:txBody>
      </p:sp>
      <p:sp>
        <p:nvSpPr>
          <p:cNvPr id="453" name="Google Shape;453;p18"/>
          <p:cNvSpPr/>
          <p:nvPr/>
        </p:nvSpPr>
        <p:spPr>
          <a:xfrm>
            <a:off x="3154680" y="4114800"/>
            <a:ext cx="8412480" cy="1572768"/>
          </a:xfrm>
          <a:prstGeom prst="rect">
            <a:avLst/>
          </a:prstGeom>
          <a:solidFill>
            <a:srgbClr val="F4F2E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4" name="Google Shape;454;p18"/>
          <p:cNvSpPr/>
          <p:nvPr/>
        </p:nvSpPr>
        <p:spPr>
          <a:xfrm>
            <a:off x="3401568" y="4224528"/>
            <a:ext cx="7955280" cy="914400"/>
          </a:xfrm>
          <a:prstGeom prst="rect">
            <a:avLst/>
          </a:prstGeom>
          <a:noFill/>
          <a:ln>
            <a:noFill/>
          </a:ln>
        </p:spPr>
        <p:txBody>
          <a:bodyPr anchorCtr="0" anchor="t" bIns="0" lIns="0" spcFirstLastPara="1" rIns="0" wrap="square" tIns="0">
            <a:noAutofit/>
          </a:bodyPr>
          <a:lstStyle/>
          <a:p>
            <a:pPr indent="0" lvl="0" marL="0" marR="0" rtl="0" algn="l">
              <a:lnSpc>
                <a:spcPct val="135714"/>
              </a:lnSpc>
              <a:spcBef>
                <a:spcPts val="0"/>
              </a:spcBef>
              <a:spcAft>
                <a:spcPts val="0"/>
              </a:spcAft>
              <a:buClr>
                <a:srgbClr val="1A1A1A"/>
              </a:buClr>
              <a:buSzPts val="1400"/>
              <a:buFont typeface="Cambria"/>
              <a:buNone/>
            </a:pPr>
            <a:r>
              <a:rPr b="0" i="1" lang="en-US" sz="1400" u="none" cap="none" strike="noStrike">
                <a:solidFill>
                  <a:srgbClr val="1A1A1A"/>
                </a:solidFill>
                <a:latin typeface="Cambria"/>
                <a:ea typeface="Cambria"/>
                <a:cs typeface="Cambria"/>
                <a:sym typeface="Cambria"/>
              </a:rPr>
              <a:t>“I do not feel obliged to believe that the same God who has endowed us with sense, reason, and intellect has intended us to forgo their use.”</a:t>
            </a:r>
            <a:endParaRPr b="0" i="0" sz="1400" u="none" cap="none" strike="noStrike">
              <a:solidFill>
                <a:schemeClr val="dk1"/>
              </a:solidFill>
              <a:latin typeface="Calibri"/>
              <a:ea typeface="Calibri"/>
              <a:cs typeface="Calibri"/>
              <a:sym typeface="Calibri"/>
            </a:endParaRPr>
          </a:p>
        </p:txBody>
      </p:sp>
      <p:sp>
        <p:nvSpPr>
          <p:cNvPr id="455" name="Google Shape;455;p18"/>
          <p:cNvSpPr/>
          <p:nvPr/>
        </p:nvSpPr>
        <p:spPr>
          <a:xfrm>
            <a:off x="3401568" y="5285232"/>
            <a:ext cx="795528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6666"/>
              </a:buClr>
              <a:buSzPts val="900"/>
              <a:buFont typeface="Calibri"/>
              <a:buNone/>
            </a:pPr>
            <a:r>
              <a:rPr b="0" i="0" lang="en-US" sz="900" u="none" cap="none" strike="noStrike">
                <a:solidFill>
                  <a:srgbClr val="666666"/>
                </a:solidFill>
                <a:latin typeface="Calibri"/>
                <a:ea typeface="Calibri"/>
                <a:cs typeface="Calibri"/>
                <a:sym typeface="Calibri"/>
              </a:rPr>
              <a:t>Letter to the Grand Duchess Christina, 1615</a:t>
            </a:r>
            <a:endParaRPr b="0" i="0" sz="900" u="none" cap="none" strike="noStrike">
              <a:solidFill>
                <a:schemeClr val="dk1"/>
              </a:solidFill>
              <a:latin typeface="Calibri"/>
              <a:ea typeface="Calibri"/>
              <a:cs typeface="Calibri"/>
              <a:sym typeface="Calibri"/>
            </a:endParaRPr>
          </a:p>
        </p:txBody>
      </p:sp>
      <p:sp>
        <p:nvSpPr>
          <p:cNvPr id="456" name="Google Shape;456;p18"/>
          <p:cNvSpPr/>
          <p:nvPr/>
        </p:nvSpPr>
        <p:spPr>
          <a:xfrm>
            <a:off x="10607040" y="6144768"/>
            <a:ext cx="1005840" cy="274320"/>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666666"/>
              </a:buClr>
              <a:buSzPts val="900"/>
              <a:buFont typeface="Calibri"/>
              <a:buNone/>
            </a:pPr>
            <a:r>
              <a:rPr b="0" i="0" lang="en-US" sz="900" u="none" cap="none" strike="noStrike">
                <a:solidFill>
                  <a:srgbClr val="666666"/>
                </a:solidFill>
                <a:latin typeface="Calibri"/>
                <a:ea typeface="Calibri"/>
                <a:cs typeface="Calibri"/>
                <a:sym typeface="Calibri"/>
              </a:rPr>
              <a:t>13 of 42</a:t>
            </a:r>
            <a:endParaRPr b="0" i="0" sz="900" u="none" cap="none" strike="noStrike">
              <a:solidFill>
                <a:schemeClr val="dk1"/>
              </a:solidFill>
              <a:latin typeface="Calibri"/>
              <a:ea typeface="Calibri"/>
              <a:cs typeface="Calibri"/>
              <a:sym typeface="Calibri"/>
            </a:endParaRPr>
          </a:p>
        </p:txBody>
      </p:sp>
      <p:sp>
        <p:nvSpPr>
          <p:cNvPr id="457" name="Google Shape;457;p18"/>
          <p:cNvSpPr/>
          <p:nvPr/>
        </p:nvSpPr>
        <p:spPr>
          <a:xfrm>
            <a:off x="457200" y="6144768"/>
            <a:ext cx="365760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6666"/>
              </a:buClr>
              <a:buSzPts val="900"/>
              <a:buFont typeface="Calibri"/>
              <a:buNone/>
            </a:pPr>
            <a:r>
              <a:rPr b="0" i="0" lang="en-US" sz="900" u="none" cap="none" strike="noStrike">
                <a:solidFill>
                  <a:srgbClr val="666666"/>
                </a:solidFill>
                <a:latin typeface="Calibri"/>
                <a:ea typeface="Calibri"/>
                <a:cs typeface="Calibri"/>
                <a:sym typeface="Calibri"/>
              </a:rPr>
              <a:t>Pillars of Western Thought</a:t>
            </a:r>
            <a:endParaRPr b="0" i="0" sz="900" u="none" cap="none" strike="noStrike">
              <a:solidFill>
                <a:schemeClr val="dk1"/>
              </a:solidFill>
              <a:latin typeface="Calibri"/>
              <a:ea typeface="Calibri"/>
              <a:cs typeface="Calibri"/>
              <a:sym typeface="Calibri"/>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462" name="Shape 462"/>
        <p:cNvGrpSpPr/>
        <p:nvPr/>
      </p:nvGrpSpPr>
      <p:grpSpPr>
        <a:xfrm>
          <a:off x="0" y="0"/>
          <a:ext cx="0" cy="0"/>
          <a:chOff x="0" y="0"/>
          <a:chExt cx="0" cy="0"/>
        </a:xfrm>
      </p:grpSpPr>
      <p:sp>
        <p:nvSpPr>
          <p:cNvPr id="463" name="Google Shape;463;p19"/>
          <p:cNvSpPr/>
          <p:nvPr/>
        </p:nvSpPr>
        <p:spPr>
          <a:xfrm>
            <a:off x="685800" y="868680"/>
            <a:ext cx="1554480" cy="1554480"/>
          </a:xfrm>
          <a:prstGeom prst="ellipse">
            <a:avLst/>
          </a:prstGeom>
          <a:solidFill>
            <a:srgbClr val="7B4B8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4" name="Google Shape;464;p19"/>
          <p:cNvSpPr/>
          <p:nvPr/>
        </p:nvSpPr>
        <p:spPr>
          <a:xfrm>
            <a:off x="685800" y="868680"/>
            <a:ext cx="1554480" cy="155448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6000"/>
              <a:buFont typeface="Cambria"/>
              <a:buNone/>
            </a:pPr>
            <a:r>
              <a:rPr b="1" i="0" lang="en-US" sz="6000" u="none" cap="none" strike="noStrike">
                <a:solidFill>
                  <a:srgbClr val="FFFFFF"/>
                </a:solidFill>
                <a:latin typeface="Cambria"/>
                <a:ea typeface="Cambria"/>
                <a:cs typeface="Cambria"/>
                <a:sym typeface="Cambria"/>
              </a:rPr>
              <a:t>B</a:t>
            </a:r>
            <a:endParaRPr b="0" i="0" sz="6000" u="none" cap="none" strike="noStrike">
              <a:solidFill>
                <a:schemeClr val="dk1"/>
              </a:solidFill>
              <a:latin typeface="Calibri"/>
              <a:ea typeface="Calibri"/>
              <a:cs typeface="Calibri"/>
              <a:sym typeface="Calibri"/>
            </a:endParaRPr>
          </a:p>
        </p:txBody>
      </p:sp>
      <p:sp>
        <p:nvSpPr>
          <p:cNvPr id="465" name="Google Shape;465;p19"/>
          <p:cNvSpPr/>
          <p:nvPr/>
        </p:nvSpPr>
        <p:spPr>
          <a:xfrm>
            <a:off x="457200" y="2542032"/>
            <a:ext cx="2011680" cy="4572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7B4B8A"/>
              </a:buClr>
              <a:buSzPts val="950"/>
              <a:buFont typeface="Calibri"/>
              <a:buNone/>
            </a:pPr>
            <a:r>
              <a:rPr b="1" i="0" lang="en-US" sz="950" u="none" cap="none" strike="noStrike">
                <a:solidFill>
                  <a:srgbClr val="7B4B8A"/>
                </a:solidFill>
                <a:latin typeface="Calibri"/>
                <a:ea typeface="Calibri"/>
                <a:cs typeface="Calibri"/>
                <a:sym typeface="Calibri"/>
              </a:rPr>
              <a:t>MEDIEVAL &amp; RENAISSANCE</a:t>
            </a:r>
            <a:endParaRPr b="0" i="0" sz="950" u="none" cap="none" strike="noStrike">
              <a:solidFill>
                <a:schemeClr val="dk1"/>
              </a:solidFill>
              <a:latin typeface="Calibri"/>
              <a:ea typeface="Calibri"/>
              <a:cs typeface="Calibri"/>
              <a:sym typeface="Calibri"/>
            </a:endParaRPr>
          </a:p>
        </p:txBody>
      </p:sp>
      <p:sp>
        <p:nvSpPr>
          <p:cNvPr id="466" name="Google Shape;466;p19"/>
          <p:cNvSpPr/>
          <p:nvPr/>
        </p:nvSpPr>
        <p:spPr>
          <a:xfrm>
            <a:off x="457200" y="2907792"/>
            <a:ext cx="2011680" cy="27432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666666"/>
              </a:buClr>
              <a:buSzPts val="1100"/>
              <a:buFont typeface="Calibri"/>
              <a:buNone/>
            </a:pPr>
            <a:r>
              <a:rPr b="0" i="0" lang="en-US" sz="1100" u="none" cap="none" strike="noStrike">
                <a:solidFill>
                  <a:srgbClr val="666666"/>
                </a:solidFill>
                <a:latin typeface="Calibri"/>
                <a:ea typeface="Calibri"/>
                <a:cs typeface="Calibri"/>
                <a:sym typeface="Calibri"/>
              </a:rPr>
              <a:t>1561 – 1626</a:t>
            </a:r>
            <a:endParaRPr b="0" i="0" sz="1100" u="none" cap="none" strike="noStrike">
              <a:solidFill>
                <a:schemeClr val="dk1"/>
              </a:solidFill>
              <a:latin typeface="Calibri"/>
              <a:ea typeface="Calibri"/>
              <a:cs typeface="Calibri"/>
              <a:sym typeface="Calibri"/>
            </a:endParaRPr>
          </a:p>
        </p:txBody>
      </p:sp>
      <p:sp>
        <p:nvSpPr>
          <p:cNvPr id="467" name="Google Shape;467;p19"/>
          <p:cNvSpPr/>
          <p:nvPr/>
        </p:nvSpPr>
        <p:spPr>
          <a:xfrm>
            <a:off x="457200" y="3794760"/>
            <a:ext cx="2011680" cy="256032"/>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666666"/>
              </a:buClr>
              <a:buSzPts val="850"/>
              <a:buFont typeface="Calibri"/>
              <a:buNone/>
            </a:pPr>
            <a:r>
              <a:rPr b="1" i="0" lang="en-US" sz="850" u="none" cap="none" strike="noStrike">
                <a:solidFill>
                  <a:srgbClr val="666666"/>
                </a:solidFill>
                <a:latin typeface="Calibri"/>
                <a:ea typeface="Calibri"/>
                <a:cs typeface="Calibri"/>
                <a:sym typeface="Calibri"/>
              </a:rPr>
              <a:t>YOU’D ARGUE WITH</a:t>
            </a:r>
            <a:endParaRPr b="0" i="0" sz="850" u="none" cap="none" strike="noStrike">
              <a:solidFill>
                <a:schemeClr val="dk1"/>
              </a:solidFill>
              <a:latin typeface="Calibri"/>
              <a:ea typeface="Calibri"/>
              <a:cs typeface="Calibri"/>
              <a:sym typeface="Calibri"/>
            </a:endParaRPr>
          </a:p>
        </p:txBody>
      </p:sp>
      <p:sp>
        <p:nvSpPr>
          <p:cNvPr id="468" name="Google Shape;468;p19"/>
          <p:cNvSpPr/>
          <p:nvPr/>
        </p:nvSpPr>
        <p:spPr>
          <a:xfrm>
            <a:off x="457200" y="4069080"/>
            <a:ext cx="2011680" cy="1463040"/>
          </a:xfrm>
          <a:prstGeom prst="rect">
            <a:avLst/>
          </a:prstGeom>
          <a:noFill/>
          <a:ln>
            <a:noFill/>
          </a:ln>
        </p:spPr>
        <p:txBody>
          <a:bodyPr anchorCtr="0" anchor="ctr" bIns="0" lIns="0" spcFirstLastPara="1" rIns="0" wrap="square" tIns="0">
            <a:noAutofit/>
          </a:bodyPr>
          <a:lstStyle/>
          <a:p>
            <a:pPr indent="0" lvl="0" marL="0" marR="0" rtl="0" algn="ctr">
              <a:lnSpc>
                <a:spcPct val="142857"/>
              </a:lnSpc>
              <a:spcBef>
                <a:spcPts val="0"/>
              </a:spcBef>
              <a:spcAft>
                <a:spcPts val="0"/>
              </a:spcAft>
              <a:buClr>
                <a:srgbClr val="1A1A1A"/>
              </a:buClr>
              <a:buSzPts val="1050"/>
              <a:buFont typeface="Calibri"/>
              <a:buNone/>
            </a:pPr>
            <a:r>
              <a:rPr b="0" i="0" lang="en-US" sz="1050" u="none" cap="none" strike="noStrike">
                <a:solidFill>
                  <a:srgbClr val="1A1A1A"/>
                </a:solidFill>
                <a:latin typeface="Calibri"/>
                <a:ea typeface="Calibri"/>
                <a:cs typeface="Calibri"/>
                <a:sym typeface="Calibri"/>
              </a:rPr>
              <a:t>Aristotle</a:t>
            </a:r>
            <a:endParaRPr b="0" i="0" sz="1050" u="none" cap="none" strike="noStrike">
              <a:solidFill>
                <a:schemeClr val="dk1"/>
              </a:solidFill>
              <a:latin typeface="Calibri"/>
              <a:ea typeface="Calibri"/>
              <a:cs typeface="Calibri"/>
              <a:sym typeface="Calibri"/>
            </a:endParaRPr>
          </a:p>
          <a:p>
            <a:pPr indent="0" lvl="0" marL="0" marR="0" rtl="0" algn="ctr">
              <a:lnSpc>
                <a:spcPct val="142857"/>
              </a:lnSpc>
              <a:spcBef>
                <a:spcPts val="0"/>
              </a:spcBef>
              <a:spcAft>
                <a:spcPts val="0"/>
              </a:spcAft>
              <a:buClr>
                <a:srgbClr val="1A1A1A"/>
              </a:buClr>
              <a:buSzPts val="1050"/>
              <a:buFont typeface="Calibri"/>
              <a:buNone/>
            </a:pPr>
            <a:r>
              <a:rPr b="0" i="0" lang="en-US" sz="1050" u="none" cap="none" strike="noStrike">
                <a:solidFill>
                  <a:srgbClr val="1A1A1A"/>
                </a:solidFill>
                <a:latin typeface="Calibri"/>
                <a:ea typeface="Calibri"/>
                <a:cs typeface="Calibri"/>
                <a:sym typeface="Calibri"/>
              </a:rPr>
              <a:t>Karl Popper</a:t>
            </a:r>
            <a:endParaRPr b="0" i="0" sz="1050" u="none" cap="none" strike="noStrike">
              <a:solidFill>
                <a:schemeClr val="dk1"/>
              </a:solidFill>
              <a:latin typeface="Calibri"/>
              <a:ea typeface="Calibri"/>
              <a:cs typeface="Calibri"/>
              <a:sym typeface="Calibri"/>
            </a:endParaRPr>
          </a:p>
          <a:p>
            <a:pPr indent="0" lvl="0" marL="0" marR="0" rtl="0" algn="ctr">
              <a:lnSpc>
                <a:spcPct val="142857"/>
              </a:lnSpc>
              <a:spcBef>
                <a:spcPts val="0"/>
              </a:spcBef>
              <a:spcAft>
                <a:spcPts val="0"/>
              </a:spcAft>
              <a:buClr>
                <a:srgbClr val="1A1A1A"/>
              </a:buClr>
              <a:buSzPts val="1050"/>
              <a:buFont typeface="Calibri"/>
              <a:buNone/>
            </a:pPr>
            <a:r>
              <a:rPr b="0" i="0" lang="en-US" sz="1050" u="none" cap="none" strike="noStrike">
                <a:solidFill>
                  <a:srgbClr val="1A1A1A"/>
                </a:solidFill>
                <a:latin typeface="Calibri"/>
                <a:ea typeface="Calibri"/>
                <a:cs typeface="Calibri"/>
                <a:sym typeface="Calibri"/>
              </a:rPr>
              <a:t>Michel Foucault</a:t>
            </a:r>
            <a:endParaRPr b="0" i="0" sz="1050" u="none" cap="none" strike="noStrike">
              <a:solidFill>
                <a:schemeClr val="dk1"/>
              </a:solidFill>
              <a:latin typeface="Calibri"/>
              <a:ea typeface="Calibri"/>
              <a:cs typeface="Calibri"/>
              <a:sym typeface="Calibri"/>
            </a:endParaRPr>
          </a:p>
        </p:txBody>
      </p:sp>
      <p:cxnSp>
        <p:nvCxnSpPr>
          <p:cNvPr id="469" name="Google Shape;469;p19"/>
          <p:cNvCxnSpPr/>
          <p:nvPr/>
        </p:nvCxnSpPr>
        <p:spPr>
          <a:xfrm>
            <a:off x="2788920" y="868680"/>
            <a:ext cx="0" cy="5120640"/>
          </a:xfrm>
          <a:prstGeom prst="straightConnector1">
            <a:avLst/>
          </a:prstGeom>
          <a:noFill/>
          <a:ln cap="flat" cmpd="sng" w="9525">
            <a:solidFill>
              <a:srgbClr val="D8D4CE"/>
            </a:solidFill>
            <a:prstDash val="solid"/>
            <a:round/>
            <a:headEnd len="sm" w="sm" type="none"/>
            <a:tailEnd len="sm" w="sm" type="none"/>
          </a:ln>
        </p:spPr>
      </p:cxnSp>
      <p:sp>
        <p:nvSpPr>
          <p:cNvPr id="470" name="Google Shape;470;p19"/>
          <p:cNvSpPr/>
          <p:nvPr/>
        </p:nvSpPr>
        <p:spPr>
          <a:xfrm>
            <a:off x="3154680" y="713232"/>
            <a:ext cx="8412480" cy="65836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A1A1A"/>
              </a:buClr>
              <a:buSzPts val="3800"/>
              <a:buFont typeface="Cambria"/>
              <a:buNone/>
            </a:pPr>
            <a:r>
              <a:rPr b="1" i="0" lang="en-US" sz="3800" u="none" cap="none" strike="noStrike">
                <a:solidFill>
                  <a:srgbClr val="1A1A1A"/>
                </a:solidFill>
                <a:latin typeface="Cambria"/>
                <a:ea typeface="Cambria"/>
                <a:cs typeface="Cambria"/>
                <a:sym typeface="Cambria"/>
              </a:rPr>
              <a:t>Francis Bacon</a:t>
            </a:r>
            <a:endParaRPr b="0" i="0" sz="3800" u="none" cap="none" strike="noStrike">
              <a:solidFill>
                <a:schemeClr val="dk1"/>
              </a:solidFill>
              <a:latin typeface="Calibri"/>
              <a:ea typeface="Calibri"/>
              <a:cs typeface="Calibri"/>
              <a:sym typeface="Calibri"/>
            </a:endParaRPr>
          </a:p>
        </p:txBody>
      </p:sp>
      <p:sp>
        <p:nvSpPr>
          <p:cNvPr id="471" name="Google Shape;471;p19"/>
          <p:cNvSpPr/>
          <p:nvPr/>
        </p:nvSpPr>
        <p:spPr>
          <a:xfrm>
            <a:off x="3154680" y="1389888"/>
            <a:ext cx="8412480" cy="3657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6666"/>
              </a:buClr>
              <a:buSzPts val="1700"/>
              <a:buFont typeface="Cambria"/>
              <a:buNone/>
            </a:pPr>
            <a:r>
              <a:rPr b="0" i="1" lang="en-US" sz="1700" u="none" cap="none" strike="noStrike">
                <a:solidFill>
                  <a:srgbClr val="666666"/>
                </a:solidFill>
                <a:latin typeface="Cambria"/>
                <a:ea typeface="Cambria"/>
                <a:cs typeface="Cambria"/>
                <a:sym typeface="Cambria"/>
              </a:rPr>
              <a:t>The prophet of method</a:t>
            </a:r>
            <a:endParaRPr b="0" i="0" sz="1700" u="none" cap="none" strike="noStrike">
              <a:solidFill>
                <a:schemeClr val="dk1"/>
              </a:solidFill>
              <a:latin typeface="Calibri"/>
              <a:ea typeface="Calibri"/>
              <a:cs typeface="Calibri"/>
              <a:sym typeface="Calibri"/>
            </a:endParaRPr>
          </a:p>
        </p:txBody>
      </p:sp>
      <p:sp>
        <p:nvSpPr>
          <p:cNvPr id="472" name="Google Shape;472;p19"/>
          <p:cNvSpPr/>
          <p:nvPr/>
        </p:nvSpPr>
        <p:spPr>
          <a:xfrm>
            <a:off x="3154680" y="1965960"/>
            <a:ext cx="4114800" cy="2560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6666"/>
              </a:buClr>
              <a:buSzPts val="900"/>
              <a:buFont typeface="Calibri"/>
              <a:buNone/>
            </a:pPr>
            <a:r>
              <a:rPr b="1" i="0" lang="en-US" sz="900" u="none" cap="none" strike="noStrike">
                <a:solidFill>
                  <a:srgbClr val="666666"/>
                </a:solidFill>
                <a:latin typeface="Calibri"/>
                <a:ea typeface="Calibri"/>
                <a:cs typeface="Calibri"/>
                <a:sym typeface="Calibri"/>
              </a:rPr>
              <a:t>WHAT YOU’D MASTER</a:t>
            </a:r>
            <a:endParaRPr b="0" i="0" sz="900" u="none" cap="none" strike="noStrike">
              <a:solidFill>
                <a:schemeClr val="dk1"/>
              </a:solidFill>
              <a:latin typeface="Calibri"/>
              <a:ea typeface="Calibri"/>
              <a:cs typeface="Calibri"/>
              <a:sym typeface="Calibri"/>
            </a:endParaRPr>
          </a:p>
        </p:txBody>
      </p:sp>
      <p:sp>
        <p:nvSpPr>
          <p:cNvPr id="473" name="Google Shape;473;p19"/>
          <p:cNvSpPr/>
          <p:nvPr/>
        </p:nvSpPr>
        <p:spPr>
          <a:xfrm>
            <a:off x="3154680" y="2240280"/>
            <a:ext cx="4114800" cy="1691640"/>
          </a:xfrm>
          <a:prstGeom prst="rect">
            <a:avLst/>
          </a:prstGeom>
          <a:noFill/>
          <a:ln>
            <a:noFill/>
          </a:ln>
        </p:spPr>
        <p:txBody>
          <a:bodyPr anchorCtr="0" anchor="ctr" bIns="0" lIns="0" spcFirstLastPara="1" rIns="0" wrap="square" tIns="0">
            <a:noAutofit/>
          </a:bodyPr>
          <a:lstStyle/>
          <a:p>
            <a:pPr indent="-342900" lvl="0" marL="342900" marR="0" rtl="0" algn="l">
              <a:spcBef>
                <a:spcPts val="0"/>
              </a:spcBef>
              <a:spcAft>
                <a:spcPts val="0"/>
              </a:spcAft>
              <a:buClr>
                <a:srgbClr val="1A1A1A"/>
              </a:buClr>
              <a:buSzPts val="1300"/>
              <a:buFont typeface="Calibri"/>
              <a:buChar char="•"/>
            </a:pPr>
            <a:r>
              <a:rPr b="0" i="0" lang="en-US" sz="1300" u="none" cap="none" strike="noStrike">
                <a:solidFill>
                  <a:srgbClr val="1A1A1A"/>
                </a:solidFill>
                <a:latin typeface="Calibri"/>
                <a:ea typeface="Calibri"/>
                <a:cs typeface="Calibri"/>
                <a:sym typeface="Calibri"/>
              </a:rPr>
              <a:t>The idols of the mind</a:t>
            </a:r>
            <a:endParaRPr b="0" i="0" sz="1300" u="none" cap="none" strike="noStrike">
              <a:solidFill>
                <a:schemeClr val="dk1"/>
              </a:solidFill>
              <a:latin typeface="Calibri"/>
              <a:ea typeface="Calibri"/>
              <a:cs typeface="Calibri"/>
              <a:sym typeface="Calibri"/>
            </a:endParaRPr>
          </a:p>
          <a:p>
            <a:pPr indent="-342900" lvl="0" marL="342900" marR="0" rtl="0" algn="l">
              <a:spcBef>
                <a:spcPts val="700"/>
              </a:spcBef>
              <a:spcAft>
                <a:spcPts val="0"/>
              </a:spcAft>
              <a:buClr>
                <a:srgbClr val="1A1A1A"/>
              </a:buClr>
              <a:buSzPts val="1300"/>
              <a:buFont typeface="Calibri"/>
              <a:buChar char="•"/>
            </a:pPr>
            <a:r>
              <a:rPr b="0" i="0" lang="en-US" sz="1300" u="none" cap="none" strike="noStrike">
                <a:solidFill>
                  <a:srgbClr val="1A1A1A"/>
                </a:solidFill>
                <a:latin typeface="Calibri"/>
                <a:ea typeface="Calibri"/>
                <a:cs typeface="Calibri"/>
                <a:sym typeface="Calibri"/>
              </a:rPr>
              <a:t>Organized, collaborative inquiry</a:t>
            </a:r>
            <a:endParaRPr b="0" i="0" sz="1300" u="none" cap="none" strike="noStrike">
              <a:solidFill>
                <a:schemeClr val="dk1"/>
              </a:solidFill>
              <a:latin typeface="Calibri"/>
              <a:ea typeface="Calibri"/>
              <a:cs typeface="Calibri"/>
              <a:sym typeface="Calibri"/>
            </a:endParaRPr>
          </a:p>
          <a:p>
            <a:pPr indent="-342900" lvl="0" marL="342900" marR="0" rtl="0" algn="l">
              <a:spcBef>
                <a:spcPts val="700"/>
              </a:spcBef>
              <a:spcAft>
                <a:spcPts val="0"/>
              </a:spcAft>
              <a:buClr>
                <a:srgbClr val="1A1A1A"/>
              </a:buClr>
              <a:buSzPts val="1300"/>
              <a:buFont typeface="Calibri"/>
              <a:buChar char="•"/>
            </a:pPr>
            <a:r>
              <a:rPr b="0" i="0" lang="en-US" sz="1300" u="none" cap="none" strike="noStrike">
                <a:solidFill>
                  <a:srgbClr val="1A1A1A"/>
                </a:solidFill>
                <a:latin typeface="Calibri"/>
                <a:ea typeface="Calibri"/>
                <a:cs typeface="Calibri"/>
                <a:sym typeface="Calibri"/>
              </a:rPr>
              <a:t>Knowledge is power</a:t>
            </a:r>
            <a:endParaRPr b="0" i="0" sz="1300" u="none" cap="none" strike="noStrike">
              <a:solidFill>
                <a:schemeClr val="dk1"/>
              </a:solidFill>
              <a:latin typeface="Calibri"/>
              <a:ea typeface="Calibri"/>
              <a:cs typeface="Calibri"/>
              <a:sym typeface="Calibri"/>
            </a:endParaRPr>
          </a:p>
        </p:txBody>
      </p:sp>
      <p:sp>
        <p:nvSpPr>
          <p:cNvPr id="474" name="Google Shape;474;p19"/>
          <p:cNvSpPr/>
          <p:nvPr/>
        </p:nvSpPr>
        <p:spPr>
          <a:xfrm>
            <a:off x="7589520" y="1965960"/>
            <a:ext cx="3977640" cy="2560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6666"/>
              </a:buClr>
              <a:buSzPts val="900"/>
              <a:buFont typeface="Calibri"/>
              <a:buNone/>
            </a:pPr>
            <a:r>
              <a:rPr b="1" i="0" lang="en-US" sz="900" u="none" cap="none" strike="noStrike">
                <a:solidFill>
                  <a:srgbClr val="666666"/>
                </a:solidFill>
                <a:latin typeface="Calibri"/>
                <a:ea typeface="Calibri"/>
                <a:cs typeface="Calibri"/>
                <a:sym typeface="Calibri"/>
              </a:rPr>
              <a:t>THE QUESTION YOU’D WRESTLE WITH</a:t>
            </a:r>
            <a:endParaRPr b="0" i="0" sz="900" u="none" cap="none" strike="noStrike">
              <a:solidFill>
                <a:schemeClr val="dk1"/>
              </a:solidFill>
              <a:latin typeface="Calibri"/>
              <a:ea typeface="Calibri"/>
              <a:cs typeface="Calibri"/>
              <a:sym typeface="Calibri"/>
            </a:endParaRPr>
          </a:p>
        </p:txBody>
      </p:sp>
      <p:sp>
        <p:nvSpPr>
          <p:cNvPr id="475" name="Google Shape;475;p19"/>
          <p:cNvSpPr/>
          <p:nvPr/>
        </p:nvSpPr>
        <p:spPr>
          <a:xfrm>
            <a:off x="7589520" y="2240280"/>
            <a:ext cx="3977640" cy="914400"/>
          </a:xfrm>
          <a:prstGeom prst="rect">
            <a:avLst/>
          </a:prstGeom>
          <a:noFill/>
          <a:ln>
            <a:noFill/>
          </a:ln>
        </p:spPr>
        <p:txBody>
          <a:bodyPr anchorCtr="0" anchor="ctr" bIns="0" lIns="0" spcFirstLastPara="1" rIns="0" wrap="square" tIns="0">
            <a:noAutofit/>
          </a:bodyPr>
          <a:lstStyle/>
          <a:p>
            <a:pPr indent="0" lvl="0" marL="0" marR="0" rtl="0" algn="l">
              <a:lnSpc>
                <a:spcPct val="131034"/>
              </a:lnSpc>
              <a:spcBef>
                <a:spcPts val="0"/>
              </a:spcBef>
              <a:spcAft>
                <a:spcPts val="0"/>
              </a:spcAft>
              <a:buClr>
                <a:srgbClr val="7B4B8A"/>
              </a:buClr>
              <a:buSzPts val="1450"/>
              <a:buFont typeface="Cambria"/>
              <a:buNone/>
            </a:pPr>
            <a:r>
              <a:rPr b="1" i="0" lang="en-US" sz="1450" u="none" cap="none" strike="noStrike">
                <a:solidFill>
                  <a:srgbClr val="7B4B8A"/>
                </a:solidFill>
                <a:latin typeface="Cambria"/>
                <a:ea typeface="Cambria"/>
                <a:cs typeface="Cambria"/>
                <a:sym typeface="Cambria"/>
              </a:rPr>
              <a:t>What forms of protection against research error and bias are available to human scientists?</a:t>
            </a:r>
            <a:endParaRPr b="0" i="0" sz="1450" u="none" cap="none" strike="noStrike">
              <a:solidFill>
                <a:schemeClr val="dk1"/>
              </a:solidFill>
              <a:latin typeface="Calibri"/>
              <a:ea typeface="Calibri"/>
              <a:cs typeface="Calibri"/>
              <a:sym typeface="Calibri"/>
            </a:endParaRPr>
          </a:p>
        </p:txBody>
      </p:sp>
      <p:sp>
        <p:nvSpPr>
          <p:cNvPr id="476" name="Google Shape;476;p19"/>
          <p:cNvSpPr/>
          <p:nvPr/>
        </p:nvSpPr>
        <p:spPr>
          <a:xfrm>
            <a:off x="7589520" y="3291840"/>
            <a:ext cx="397764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6666"/>
              </a:buClr>
              <a:buSzPts val="900"/>
              <a:buFont typeface="Calibri"/>
              <a:buNone/>
            </a:pPr>
            <a:r>
              <a:rPr b="0" i="0" lang="en-US" sz="900" u="none" cap="none" strike="noStrike">
                <a:solidFill>
                  <a:srgbClr val="666666"/>
                </a:solidFill>
                <a:latin typeface="Calibri"/>
                <a:ea typeface="Calibri"/>
                <a:cs typeface="Calibri"/>
                <a:sym typeface="Calibri"/>
              </a:rPr>
              <a:t>Human Sciences · Perspectives  ·  Politics · Perspectives</a:t>
            </a:r>
            <a:endParaRPr b="0" i="0" sz="900" u="none" cap="none" strike="noStrike">
              <a:solidFill>
                <a:schemeClr val="dk1"/>
              </a:solidFill>
              <a:latin typeface="Calibri"/>
              <a:ea typeface="Calibri"/>
              <a:cs typeface="Calibri"/>
              <a:sym typeface="Calibri"/>
            </a:endParaRPr>
          </a:p>
        </p:txBody>
      </p:sp>
      <p:sp>
        <p:nvSpPr>
          <p:cNvPr id="477" name="Google Shape;477;p19"/>
          <p:cNvSpPr/>
          <p:nvPr/>
        </p:nvSpPr>
        <p:spPr>
          <a:xfrm>
            <a:off x="3154680" y="4114800"/>
            <a:ext cx="8412480" cy="1572768"/>
          </a:xfrm>
          <a:prstGeom prst="rect">
            <a:avLst/>
          </a:prstGeom>
          <a:solidFill>
            <a:srgbClr val="F4F2E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8" name="Google Shape;478;p19"/>
          <p:cNvSpPr/>
          <p:nvPr/>
        </p:nvSpPr>
        <p:spPr>
          <a:xfrm>
            <a:off x="3401568" y="4224528"/>
            <a:ext cx="7955280" cy="914400"/>
          </a:xfrm>
          <a:prstGeom prst="rect">
            <a:avLst/>
          </a:prstGeom>
          <a:noFill/>
          <a:ln>
            <a:noFill/>
          </a:ln>
        </p:spPr>
        <p:txBody>
          <a:bodyPr anchorCtr="0" anchor="t" bIns="0" lIns="0" spcFirstLastPara="1" rIns="0" wrap="square" tIns="0">
            <a:noAutofit/>
          </a:bodyPr>
          <a:lstStyle/>
          <a:p>
            <a:pPr indent="0" lvl="0" marL="0" marR="0" rtl="0" algn="l">
              <a:lnSpc>
                <a:spcPct val="135714"/>
              </a:lnSpc>
              <a:spcBef>
                <a:spcPts val="0"/>
              </a:spcBef>
              <a:spcAft>
                <a:spcPts val="0"/>
              </a:spcAft>
              <a:buClr>
                <a:srgbClr val="1A1A1A"/>
              </a:buClr>
              <a:buSzPts val="1400"/>
              <a:buFont typeface="Cambria"/>
              <a:buNone/>
            </a:pPr>
            <a:r>
              <a:rPr b="0" i="1" lang="en-US" sz="1400" u="none" cap="none" strike="noStrike">
                <a:solidFill>
                  <a:srgbClr val="1A1A1A"/>
                </a:solidFill>
                <a:latin typeface="Cambria"/>
                <a:ea typeface="Cambria"/>
                <a:cs typeface="Cambria"/>
                <a:sym typeface="Cambria"/>
              </a:rPr>
              <a:t>“Human knowledge and human power meet in one; for where the cause is not known the effect cannot be produced.”</a:t>
            </a:r>
            <a:endParaRPr b="0" i="0" sz="1400" u="none" cap="none" strike="noStrike">
              <a:solidFill>
                <a:schemeClr val="dk1"/>
              </a:solidFill>
              <a:latin typeface="Calibri"/>
              <a:ea typeface="Calibri"/>
              <a:cs typeface="Calibri"/>
              <a:sym typeface="Calibri"/>
            </a:endParaRPr>
          </a:p>
        </p:txBody>
      </p:sp>
      <p:sp>
        <p:nvSpPr>
          <p:cNvPr id="479" name="Google Shape;479;p19"/>
          <p:cNvSpPr/>
          <p:nvPr/>
        </p:nvSpPr>
        <p:spPr>
          <a:xfrm>
            <a:off x="3401568" y="5285232"/>
            <a:ext cx="795528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6666"/>
              </a:buClr>
              <a:buSzPts val="900"/>
              <a:buFont typeface="Calibri"/>
              <a:buNone/>
            </a:pPr>
            <a:r>
              <a:rPr b="0" i="0" lang="en-US" sz="900" u="none" cap="none" strike="noStrike">
                <a:solidFill>
                  <a:srgbClr val="666666"/>
                </a:solidFill>
                <a:latin typeface="Calibri"/>
                <a:ea typeface="Calibri"/>
                <a:cs typeface="Calibri"/>
                <a:sym typeface="Calibri"/>
              </a:rPr>
              <a:t>Novum Organum, Book I, Aphorism 3 (trans. James Spedding)</a:t>
            </a:r>
            <a:endParaRPr b="0" i="0" sz="900" u="none" cap="none" strike="noStrike">
              <a:solidFill>
                <a:schemeClr val="dk1"/>
              </a:solidFill>
              <a:latin typeface="Calibri"/>
              <a:ea typeface="Calibri"/>
              <a:cs typeface="Calibri"/>
              <a:sym typeface="Calibri"/>
            </a:endParaRPr>
          </a:p>
        </p:txBody>
      </p:sp>
      <p:sp>
        <p:nvSpPr>
          <p:cNvPr id="480" name="Google Shape;480;p19"/>
          <p:cNvSpPr/>
          <p:nvPr/>
        </p:nvSpPr>
        <p:spPr>
          <a:xfrm>
            <a:off x="10607040" y="6144768"/>
            <a:ext cx="1005840" cy="274320"/>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666666"/>
              </a:buClr>
              <a:buSzPts val="900"/>
              <a:buFont typeface="Calibri"/>
              <a:buNone/>
            </a:pPr>
            <a:r>
              <a:rPr b="0" i="0" lang="en-US" sz="900" u="none" cap="none" strike="noStrike">
                <a:solidFill>
                  <a:srgbClr val="666666"/>
                </a:solidFill>
                <a:latin typeface="Calibri"/>
                <a:ea typeface="Calibri"/>
                <a:cs typeface="Calibri"/>
                <a:sym typeface="Calibri"/>
              </a:rPr>
              <a:t>14 of 42</a:t>
            </a:r>
            <a:endParaRPr b="0" i="0" sz="900" u="none" cap="none" strike="noStrike">
              <a:solidFill>
                <a:schemeClr val="dk1"/>
              </a:solidFill>
              <a:latin typeface="Calibri"/>
              <a:ea typeface="Calibri"/>
              <a:cs typeface="Calibri"/>
              <a:sym typeface="Calibri"/>
            </a:endParaRPr>
          </a:p>
        </p:txBody>
      </p:sp>
      <p:sp>
        <p:nvSpPr>
          <p:cNvPr id="481" name="Google Shape;481;p19"/>
          <p:cNvSpPr/>
          <p:nvPr/>
        </p:nvSpPr>
        <p:spPr>
          <a:xfrm>
            <a:off x="457200" y="6144768"/>
            <a:ext cx="365760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6666"/>
              </a:buClr>
              <a:buSzPts val="900"/>
              <a:buFont typeface="Calibri"/>
              <a:buNone/>
            </a:pPr>
            <a:r>
              <a:rPr b="0" i="0" lang="en-US" sz="900" u="none" cap="none" strike="noStrike">
                <a:solidFill>
                  <a:srgbClr val="666666"/>
                </a:solidFill>
                <a:latin typeface="Calibri"/>
                <a:ea typeface="Calibri"/>
                <a:cs typeface="Calibri"/>
                <a:sym typeface="Calibri"/>
              </a:rPr>
              <a:t>Pillars of Western Thought</a:t>
            </a:r>
            <a:endParaRPr b="0" i="0" sz="900" u="none" cap="none" strike="noStrike">
              <a:solidFill>
                <a:schemeClr val="dk1"/>
              </a:solidFill>
              <a:latin typeface="Calibri"/>
              <a:ea typeface="Calibri"/>
              <a:cs typeface="Calibri"/>
              <a:sym typeface="Calibri"/>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486" name="Shape 486"/>
        <p:cNvGrpSpPr/>
        <p:nvPr/>
      </p:nvGrpSpPr>
      <p:grpSpPr>
        <a:xfrm>
          <a:off x="0" y="0"/>
          <a:ext cx="0" cy="0"/>
          <a:chOff x="0" y="0"/>
          <a:chExt cx="0" cy="0"/>
        </a:xfrm>
      </p:grpSpPr>
      <p:sp>
        <p:nvSpPr>
          <p:cNvPr id="487" name="Google Shape;487;p20"/>
          <p:cNvSpPr/>
          <p:nvPr/>
        </p:nvSpPr>
        <p:spPr>
          <a:xfrm>
            <a:off x="685800" y="868680"/>
            <a:ext cx="1554480" cy="1554480"/>
          </a:xfrm>
          <a:prstGeom prst="ellipse">
            <a:avLst/>
          </a:prstGeom>
          <a:solidFill>
            <a:srgbClr val="2D5B7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8" name="Google Shape;488;p20"/>
          <p:cNvSpPr/>
          <p:nvPr/>
        </p:nvSpPr>
        <p:spPr>
          <a:xfrm>
            <a:off x="685800" y="868680"/>
            <a:ext cx="1554480" cy="155448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6000"/>
              <a:buFont typeface="Cambria"/>
              <a:buNone/>
            </a:pPr>
            <a:r>
              <a:rPr b="1" i="0" lang="en-US" sz="6000" u="none" cap="none" strike="noStrike">
                <a:solidFill>
                  <a:srgbClr val="FFFFFF"/>
                </a:solidFill>
                <a:latin typeface="Cambria"/>
                <a:ea typeface="Cambria"/>
                <a:cs typeface="Cambria"/>
                <a:sym typeface="Cambria"/>
              </a:rPr>
              <a:t>D</a:t>
            </a:r>
            <a:endParaRPr b="0" i="0" sz="6000" u="none" cap="none" strike="noStrike">
              <a:solidFill>
                <a:schemeClr val="dk1"/>
              </a:solidFill>
              <a:latin typeface="Calibri"/>
              <a:ea typeface="Calibri"/>
              <a:cs typeface="Calibri"/>
              <a:sym typeface="Calibri"/>
            </a:endParaRPr>
          </a:p>
        </p:txBody>
      </p:sp>
      <p:sp>
        <p:nvSpPr>
          <p:cNvPr id="489" name="Google Shape;489;p20"/>
          <p:cNvSpPr/>
          <p:nvPr/>
        </p:nvSpPr>
        <p:spPr>
          <a:xfrm>
            <a:off x="457200" y="2542032"/>
            <a:ext cx="2011680" cy="4572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2D5B7A"/>
              </a:buClr>
              <a:buSzPts val="950"/>
              <a:buFont typeface="Calibri"/>
              <a:buNone/>
            </a:pPr>
            <a:r>
              <a:rPr b="1" i="0" lang="en-US" sz="950" u="none" cap="none" strike="noStrike">
                <a:solidFill>
                  <a:srgbClr val="2D5B7A"/>
                </a:solidFill>
                <a:latin typeface="Calibri"/>
                <a:ea typeface="Calibri"/>
                <a:cs typeface="Calibri"/>
                <a:sym typeface="Calibri"/>
              </a:rPr>
              <a:t>EARLY MODERN</a:t>
            </a:r>
            <a:endParaRPr b="0" i="0" sz="950" u="none" cap="none" strike="noStrike">
              <a:solidFill>
                <a:schemeClr val="dk1"/>
              </a:solidFill>
              <a:latin typeface="Calibri"/>
              <a:ea typeface="Calibri"/>
              <a:cs typeface="Calibri"/>
              <a:sym typeface="Calibri"/>
            </a:endParaRPr>
          </a:p>
        </p:txBody>
      </p:sp>
      <p:sp>
        <p:nvSpPr>
          <p:cNvPr id="490" name="Google Shape;490;p20"/>
          <p:cNvSpPr/>
          <p:nvPr/>
        </p:nvSpPr>
        <p:spPr>
          <a:xfrm>
            <a:off x="457200" y="2907792"/>
            <a:ext cx="2011680" cy="27432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666666"/>
              </a:buClr>
              <a:buSzPts val="1100"/>
              <a:buFont typeface="Calibri"/>
              <a:buNone/>
            </a:pPr>
            <a:r>
              <a:rPr b="0" i="0" lang="en-US" sz="1100" u="none" cap="none" strike="noStrike">
                <a:solidFill>
                  <a:srgbClr val="666666"/>
                </a:solidFill>
                <a:latin typeface="Calibri"/>
                <a:ea typeface="Calibri"/>
                <a:cs typeface="Calibri"/>
                <a:sym typeface="Calibri"/>
              </a:rPr>
              <a:t>1596 – 1650</a:t>
            </a:r>
            <a:endParaRPr b="0" i="0" sz="1100" u="none" cap="none" strike="noStrike">
              <a:solidFill>
                <a:schemeClr val="dk1"/>
              </a:solidFill>
              <a:latin typeface="Calibri"/>
              <a:ea typeface="Calibri"/>
              <a:cs typeface="Calibri"/>
              <a:sym typeface="Calibri"/>
            </a:endParaRPr>
          </a:p>
        </p:txBody>
      </p:sp>
      <p:sp>
        <p:nvSpPr>
          <p:cNvPr id="491" name="Google Shape;491;p20"/>
          <p:cNvSpPr/>
          <p:nvPr/>
        </p:nvSpPr>
        <p:spPr>
          <a:xfrm>
            <a:off x="457200" y="3794760"/>
            <a:ext cx="2011680" cy="256032"/>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666666"/>
              </a:buClr>
              <a:buSzPts val="850"/>
              <a:buFont typeface="Calibri"/>
              <a:buNone/>
            </a:pPr>
            <a:r>
              <a:rPr b="1" i="0" lang="en-US" sz="850" u="none" cap="none" strike="noStrike">
                <a:solidFill>
                  <a:srgbClr val="666666"/>
                </a:solidFill>
                <a:latin typeface="Calibri"/>
                <a:ea typeface="Calibri"/>
                <a:cs typeface="Calibri"/>
                <a:sym typeface="Calibri"/>
              </a:rPr>
              <a:t>YOU’D ARGUE WITH</a:t>
            </a:r>
            <a:endParaRPr b="0" i="0" sz="850" u="none" cap="none" strike="noStrike">
              <a:solidFill>
                <a:schemeClr val="dk1"/>
              </a:solidFill>
              <a:latin typeface="Calibri"/>
              <a:ea typeface="Calibri"/>
              <a:cs typeface="Calibri"/>
              <a:sym typeface="Calibri"/>
            </a:endParaRPr>
          </a:p>
        </p:txBody>
      </p:sp>
      <p:sp>
        <p:nvSpPr>
          <p:cNvPr id="492" name="Google Shape;492;p20"/>
          <p:cNvSpPr/>
          <p:nvPr/>
        </p:nvSpPr>
        <p:spPr>
          <a:xfrm>
            <a:off x="457200" y="4069080"/>
            <a:ext cx="2011680" cy="1463040"/>
          </a:xfrm>
          <a:prstGeom prst="rect">
            <a:avLst/>
          </a:prstGeom>
          <a:noFill/>
          <a:ln>
            <a:noFill/>
          </a:ln>
        </p:spPr>
        <p:txBody>
          <a:bodyPr anchorCtr="0" anchor="ctr" bIns="0" lIns="0" spcFirstLastPara="1" rIns="0" wrap="square" tIns="0">
            <a:noAutofit/>
          </a:bodyPr>
          <a:lstStyle/>
          <a:p>
            <a:pPr indent="0" lvl="0" marL="0" marR="0" rtl="0" algn="ctr">
              <a:lnSpc>
                <a:spcPct val="142857"/>
              </a:lnSpc>
              <a:spcBef>
                <a:spcPts val="0"/>
              </a:spcBef>
              <a:spcAft>
                <a:spcPts val="0"/>
              </a:spcAft>
              <a:buClr>
                <a:srgbClr val="1A1A1A"/>
              </a:buClr>
              <a:buSzPts val="1050"/>
              <a:buFont typeface="Calibri"/>
              <a:buNone/>
            </a:pPr>
            <a:r>
              <a:rPr b="0" i="0" lang="en-US" sz="1050" u="none" cap="none" strike="noStrike">
                <a:solidFill>
                  <a:srgbClr val="1A1A1A"/>
                </a:solidFill>
                <a:latin typeface="Calibri"/>
                <a:ea typeface="Calibri"/>
                <a:cs typeface="Calibri"/>
                <a:sym typeface="Calibri"/>
              </a:rPr>
              <a:t>The Buddha</a:t>
            </a:r>
            <a:endParaRPr b="0" i="0" sz="1050" u="none" cap="none" strike="noStrike">
              <a:solidFill>
                <a:schemeClr val="dk1"/>
              </a:solidFill>
              <a:latin typeface="Calibri"/>
              <a:ea typeface="Calibri"/>
              <a:cs typeface="Calibri"/>
              <a:sym typeface="Calibri"/>
            </a:endParaRPr>
          </a:p>
          <a:p>
            <a:pPr indent="0" lvl="0" marL="0" marR="0" rtl="0" algn="ctr">
              <a:lnSpc>
                <a:spcPct val="142857"/>
              </a:lnSpc>
              <a:spcBef>
                <a:spcPts val="0"/>
              </a:spcBef>
              <a:spcAft>
                <a:spcPts val="0"/>
              </a:spcAft>
              <a:buClr>
                <a:srgbClr val="1A1A1A"/>
              </a:buClr>
              <a:buSzPts val="1050"/>
              <a:buFont typeface="Calibri"/>
              <a:buNone/>
            </a:pPr>
            <a:r>
              <a:rPr b="0" i="0" lang="en-US" sz="1050" u="none" cap="none" strike="noStrike">
                <a:solidFill>
                  <a:srgbClr val="1A1A1A"/>
                </a:solidFill>
                <a:latin typeface="Calibri"/>
                <a:ea typeface="Calibri"/>
                <a:cs typeface="Calibri"/>
                <a:sym typeface="Calibri"/>
              </a:rPr>
              <a:t>Plato</a:t>
            </a:r>
            <a:endParaRPr b="0" i="0" sz="1050" u="none" cap="none" strike="noStrike">
              <a:solidFill>
                <a:schemeClr val="dk1"/>
              </a:solidFill>
              <a:latin typeface="Calibri"/>
              <a:ea typeface="Calibri"/>
              <a:cs typeface="Calibri"/>
              <a:sym typeface="Calibri"/>
            </a:endParaRPr>
          </a:p>
          <a:p>
            <a:pPr indent="0" lvl="0" marL="0" marR="0" rtl="0" algn="ctr">
              <a:lnSpc>
                <a:spcPct val="142857"/>
              </a:lnSpc>
              <a:spcBef>
                <a:spcPts val="0"/>
              </a:spcBef>
              <a:spcAft>
                <a:spcPts val="0"/>
              </a:spcAft>
              <a:buClr>
                <a:srgbClr val="1A1A1A"/>
              </a:buClr>
              <a:buSzPts val="1050"/>
              <a:buFont typeface="Calibri"/>
              <a:buNone/>
            </a:pPr>
            <a:r>
              <a:rPr b="0" i="0" lang="en-US" sz="1050" u="none" cap="none" strike="noStrike">
                <a:solidFill>
                  <a:srgbClr val="1A1A1A"/>
                </a:solidFill>
                <a:latin typeface="Calibri"/>
                <a:ea typeface="Calibri"/>
                <a:cs typeface="Calibri"/>
                <a:sym typeface="Calibri"/>
              </a:rPr>
              <a:t>David Hume</a:t>
            </a:r>
            <a:endParaRPr b="0" i="0" sz="1050" u="none" cap="none" strike="noStrike">
              <a:solidFill>
                <a:schemeClr val="dk1"/>
              </a:solidFill>
              <a:latin typeface="Calibri"/>
              <a:ea typeface="Calibri"/>
              <a:cs typeface="Calibri"/>
              <a:sym typeface="Calibri"/>
            </a:endParaRPr>
          </a:p>
          <a:p>
            <a:pPr indent="0" lvl="0" marL="0" marR="0" rtl="0" algn="ctr">
              <a:lnSpc>
                <a:spcPct val="142857"/>
              </a:lnSpc>
              <a:spcBef>
                <a:spcPts val="0"/>
              </a:spcBef>
              <a:spcAft>
                <a:spcPts val="0"/>
              </a:spcAft>
              <a:buClr>
                <a:srgbClr val="1A1A1A"/>
              </a:buClr>
              <a:buSzPts val="1050"/>
              <a:buFont typeface="Calibri"/>
              <a:buNone/>
            </a:pPr>
            <a:r>
              <a:rPr b="0" i="0" lang="en-US" sz="1050" u="none" cap="none" strike="noStrike">
                <a:solidFill>
                  <a:srgbClr val="1A1A1A"/>
                </a:solidFill>
                <a:latin typeface="Calibri"/>
                <a:ea typeface="Calibri"/>
                <a:cs typeface="Calibri"/>
                <a:sym typeface="Calibri"/>
              </a:rPr>
              <a:t>William James</a:t>
            </a:r>
            <a:endParaRPr b="0" i="0" sz="1050" u="none" cap="none" strike="noStrike">
              <a:solidFill>
                <a:schemeClr val="dk1"/>
              </a:solidFill>
              <a:latin typeface="Calibri"/>
              <a:ea typeface="Calibri"/>
              <a:cs typeface="Calibri"/>
              <a:sym typeface="Calibri"/>
            </a:endParaRPr>
          </a:p>
        </p:txBody>
      </p:sp>
      <p:cxnSp>
        <p:nvCxnSpPr>
          <p:cNvPr id="493" name="Google Shape;493;p20"/>
          <p:cNvCxnSpPr/>
          <p:nvPr/>
        </p:nvCxnSpPr>
        <p:spPr>
          <a:xfrm>
            <a:off x="2788920" y="868680"/>
            <a:ext cx="0" cy="5120640"/>
          </a:xfrm>
          <a:prstGeom prst="straightConnector1">
            <a:avLst/>
          </a:prstGeom>
          <a:noFill/>
          <a:ln cap="flat" cmpd="sng" w="9525">
            <a:solidFill>
              <a:srgbClr val="D8D4CE"/>
            </a:solidFill>
            <a:prstDash val="solid"/>
            <a:round/>
            <a:headEnd len="sm" w="sm" type="none"/>
            <a:tailEnd len="sm" w="sm" type="none"/>
          </a:ln>
        </p:spPr>
      </p:cxnSp>
      <p:sp>
        <p:nvSpPr>
          <p:cNvPr id="494" name="Google Shape;494;p20"/>
          <p:cNvSpPr/>
          <p:nvPr/>
        </p:nvSpPr>
        <p:spPr>
          <a:xfrm>
            <a:off x="3154680" y="713232"/>
            <a:ext cx="8412480" cy="65836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A1A1A"/>
              </a:buClr>
              <a:buSzPts val="3800"/>
              <a:buFont typeface="Cambria"/>
              <a:buNone/>
            </a:pPr>
            <a:r>
              <a:rPr b="1" i="0" lang="en-US" sz="3800" u="none" cap="none" strike="noStrike">
                <a:solidFill>
                  <a:srgbClr val="1A1A1A"/>
                </a:solidFill>
                <a:latin typeface="Cambria"/>
                <a:ea typeface="Cambria"/>
                <a:cs typeface="Cambria"/>
                <a:sym typeface="Cambria"/>
              </a:rPr>
              <a:t>René Descartes</a:t>
            </a:r>
            <a:endParaRPr b="0" i="0" sz="3800" u="none" cap="none" strike="noStrike">
              <a:solidFill>
                <a:schemeClr val="dk1"/>
              </a:solidFill>
              <a:latin typeface="Calibri"/>
              <a:ea typeface="Calibri"/>
              <a:cs typeface="Calibri"/>
              <a:sym typeface="Calibri"/>
            </a:endParaRPr>
          </a:p>
        </p:txBody>
      </p:sp>
      <p:sp>
        <p:nvSpPr>
          <p:cNvPr id="495" name="Google Shape;495;p20"/>
          <p:cNvSpPr/>
          <p:nvPr/>
        </p:nvSpPr>
        <p:spPr>
          <a:xfrm>
            <a:off x="3154680" y="1389888"/>
            <a:ext cx="8412480" cy="3657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6666"/>
              </a:buClr>
              <a:buSzPts val="1700"/>
              <a:buFont typeface="Cambria"/>
              <a:buNone/>
            </a:pPr>
            <a:r>
              <a:rPr b="0" i="1" lang="en-US" sz="1700" u="none" cap="none" strike="noStrike">
                <a:solidFill>
                  <a:srgbClr val="666666"/>
                </a:solidFill>
                <a:latin typeface="Cambria"/>
                <a:ea typeface="Cambria"/>
                <a:cs typeface="Cambria"/>
                <a:sym typeface="Cambria"/>
              </a:rPr>
              <a:t>The doubter who wanted certainty</a:t>
            </a:r>
            <a:endParaRPr b="0" i="0" sz="1700" u="none" cap="none" strike="noStrike">
              <a:solidFill>
                <a:schemeClr val="dk1"/>
              </a:solidFill>
              <a:latin typeface="Calibri"/>
              <a:ea typeface="Calibri"/>
              <a:cs typeface="Calibri"/>
              <a:sym typeface="Calibri"/>
            </a:endParaRPr>
          </a:p>
        </p:txBody>
      </p:sp>
      <p:sp>
        <p:nvSpPr>
          <p:cNvPr id="496" name="Google Shape;496;p20"/>
          <p:cNvSpPr/>
          <p:nvPr/>
        </p:nvSpPr>
        <p:spPr>
          <a:xfrm>
            <a:off x="3154680" y="1965960"/>
            <a:ext cx="4114800" cy="2560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6666"/>
              </a:buClr>
              <a:buSzPts val="900"/>
              <a:buFont typeface="Calibri"/>
              <a:buNone/>
            </a:pPr>
            <a:r>
              <a:rPr b="1" i="0" lang="en-US" sz="900" u="none" cap="none" strike="noStrike">
                <a:solidFill>
                  <a:srgbClr val="666666"/>
                </a:solidFill>
                <a:latin typeface="Calibri"/>
                <a:ea typeface="Calibri"/>
                <a:cs typeface="Calibri"/>
                <a:sym typeface="Calibri"/>
              </a:rPr>
              <a:t>WHAT YOU’D MASTER</a:t>
            </a:r>
            <a:endParaRPr b="0" i="0" sz="900" u="none" cap="none" strike="noStrike">
              <a:solidFill>
                <a:schemeClr val="dk1"/>
              </a:solidFill>
              <a:latin typeface="Calibri"/>
              <a:ea typeface="Calibri"/>
              <a:cs typeface="Calibri"/>
              <a:sym typeface="Calibri"/>
            </a:endParaRPr>
          </a:p>
        </p:txBody>
      </p:sp>
      <p:sp>
        <p:nvSpPr>
          <p:cNvPr id="497" name="Google Shape;497;p20"/>
          <p:cNvSpPr/>
          <p:nvPr/>
        </p:nvSpPr>
        <p:spPr>
          <a:xfrm>
            <a:off x="3154680" y="2240280"/>
            <a:ext cx="4114800" cy="1691640"/>
          </a:xfrm>
          <a:prstGeom prst="rect">
            <a:avLst/>
          </a:prstGeom>
          <a:noFill/>
          <a:ln>
            <a:noFill/>
          </a:ln>
        </p:spPr>
        <p:txBody>
          <a:bodyPr anchorCtr="0" anchor="ctr" bIns="0" lIns="0" spcFirstLastPara="1" rIns="0" wrap="square" tIns="0">
            <a:noAutofit/>
          </a:bodyPr>
          <a:lstStyle/>
          <a:p>
            <a:pPr indent="-342900" lvl="0" marL="342900" marR="0" rtl="0" algn="l">
              <a:spcBef>
                <a:spcPts val="0"/>
              </a:spcBef>
              <a:spcAft>
                <a:spcPts val="0"/>
              </a:spcAft>
              <a:buClr>
                <a:srgbClr val="1A1A1A"/>
              </a:buClr>
              <a:buSzPts val="1300"/>
              <a:buFont typeface="Calibri"/>
              <a:buChar char="•"/>
            </a:pPr>
            <a:r>
              <a:rPr b="0" i="0" lang="en-US" sz="1300" u="none" cap="none" strike="noStrike">
                <a:solidFill>
                  <a:srgbClr val="1A1A1A"/>
                </a:solidFill>
                <a:latin typeface="Calibri"/>
                <a:ea typeface="Calibri"/>
                <a:cs typeface="Calibri"/>
                <a:sym typeface="Calibri"/>
              </a:rPr>
              <a:t>Methodic doubt</a:t>
            </a:r>
            <a:endParaRPr b="0" i="0" sz="1300" u="none" cap="none" strike="noStrike">
              <a:solidFill>
                <a:schemeClr val="dk1"/>
              </a:solidFill>
              <a:latin typeface="Calibri"/>
              <a:ea typeface="Calibri"/>
              <a:cs typeface="Calibri"/>
              <a:sym typeface="Calibri"/>
            </a:endParaRPr>
          </a:p>
          <a:p>
            <a:pPr indent="-342900" lvl="0" marL="342900" marR="0" rtl="0" algn="l">
              <a:spcBef>
                <a:spcPts val="700"/>
              </a:spcBef>
              <a:spcAft>
                <a:spcPts val="0"/>
              </a:spcAft>
              <a:buClr>
                <a:srgbClr val="1A1A1A"/>
              </a:buClr>
              <a:buSzPts val="1300"/>
              <a:buFont typeface="Calibri"/>
              <a:buChar char="•"/>
            </a:pPr>
            <a:r>
              <a:rPr b="0" i="0" lang="en-US" sz="1300" u="none" cap="none" strike="noStrike">
                <a:solidFill>
                  <a:srgbClr val="1A1A1A"/>
                </a:solidFill>
                <a:latin typeface="Calibri"/>
                <a:ea typeface="Calibri"/>
                <a:cs typeface="Calibri"/>
                <a:sym typeface="Calibri"/>
              </a:rPr>
              <a:t>Cogito, ergo sum</a:t>
            </a:r>
            <a:endParaRPr b="0" i="0" sz="1300" u="none" cap="none" strike="noStrike">
              <a:solidFill>
                <a:schemeClr val="dk1"/>
              </a:solidFill>
              <a:latin typeface="Calibri"/>
              <a:ea typeface="Calibri"/>
              <a:cs typeface="Calibri"/>
              <a:sym typeface="Calibri"/>
            </a:endParaRPr>
          </a:p>
          <a:p>
            <a:pPr indent="-342900" lvl="0" marL="342900" marR="0" rtl="0" algn="l">
              <a:spcBef>
                <a:spcPts val="700"/>
              </a:spcBef>
              <a:spcAft>
                <a:spcPts val="0"/>
              </a:spcAft>
              <a:buClr>
                <a:srgbClr val="1A1A1A"/>
              </a:buClr>
              <a:buSzPts val="1300"/>
              <a:buFont typeface="Calibri"/>
              <a:buChar char="•"/>
            </a:pPr>
            <a:r>
              <a:rPr b="0" i="0" lang="en-US" sz="1300" u="none" cap="none" strike="noStrike">
                <a:solidFill>
                  <a:srgbClr val="1A1A1A"/>
                </a:solidFill>
                <a:latin typeface="Calibri"/>
                <a:ea typeface="Calibri"/>
                <a:cs typeface="Calibri"/>
                <a:sym typeface="Calibri"/>
              </a:rPr>
              <a:t>Mind–body dualism</a:t>
            </a:r>
            <a:endParaRPr b="0" i="0" sz="1300" u="none" cap="none" strike="noStrike">
              <a:solidFill>
                <a:schemeClr val="dk1"/>
              </a:solidFill>
              <a:latin typeface="Calibri"/>
              <a:ea typeface="Calibri"/>
              <a:cs typeface="Calibri"/>
              <a:sym typeface="Calibri"/>
            </a:endParaRPr>
          </a:p>
        </p:txBody>
      </p:sp>
      <p:sp>
        <p:nvSpPr>
          <p:cNvPr id="498" name="Google Shape;498;p20"/>
          <p:cNvSpPr/>
          <p:nvPr/>
        </p:nvSpPr>
        <p:spPr>
          <a:xfrm>
            <a:off x="7589520" y="1965960"/>
            <a:ext cx="3977640" cy="2560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6666"/>
              </a:buClr>
              <a:buSzPts val="900"/>
              <a:buFont typeface="Calibri"/>
              <a:buNone/>
            </a:pPr>
            <a:r>
              <a:rPr b="1" i="0" lang="en-US" sz="900" u="none" cap="none" strike="noStrike">
                <a:solidFill>
                  <a:srgbClr val="666666"/>
                </a:solidFill>
                <a:latin typeface="Calibri"/>
                <a:ea typeface="Calibri"/>
                <a:cs typeface="Calibri"/>
                <a:sym typeface="Calibri"/>
              </a:rPr>
              <a:t>THE QUESTION YOU’D WRESTLE WITH</a:t>
            </a:r>
            <a:endParaRPr b="0" i="0" sz="900" u="none" cap="none" strike="noStrike">
              <a:solidFill>
                <a:schemeClr val="dk1"/>
              </a:solidFill>
              <a:latin typeface="Calibri"/>
              <a:ea typeface="Calibri"/>
              <a:cs typeface="Calibri"/>
              <a:sym typeface="Calibri"/>
            </a:endParaRPr>
          </a:p>
        </p:txBody>
      </p:sp>
      <p:sp>
        <p:nvSpPr>
          <p:cNvPr id="499" name="Google Shape;499;p20"/>
          <p:cNvSpPr/>
          <p:nvPr/>
        </p:nvSpPr>
        <p:spPr>
          <a:xfrm>
            <a:off x="7589520" y="2240280"/>
            <a:ext cx="3977640" cy="914400"/>
          </a:xfrm>
          <a:prstGeom prst="rect">
            <a:avLst/>
          </a:prstGeom>
          <a:noFill/>
          <a:ln>
            <a:noFill/>
          </a:ln>
        </p:spPr>
        <p:txBody>
          <a:bodyPr anchorCtr="0" anchor="ctr" bIns="0" lIns="0" spcFirstLastPara="1" rIns="0" wrap="square" tIns="0">
            <a:noAutofit/>
          </a:bodyPr>
          <a:lstStyle/>
          <a:p>
            <a:pPr indent="0" lvl="0" marL="0" marR="0" rtl="0" algn="l">
              <a:lnSpc>
                <a:spcPct val="131034"/>
              </a:lnSpc>
              <a:spcBef>
                <a:spcPts val="0"/>
              </a:spcBef>
              <a:spcAft>
                <a:spcPts val="0"/>
              </a:spcAft>
              <a:buClr>
                <a:srgbClr val="2D5B7A"/>
              </a:buClr>
              <a:buSzPts val="1450"/>
              <a:buFont typeface="Cambria"/>
              <a:buNone/>
            </a:pPr>
            <a:r>
              <a:rPr b="1" i="0" lang="en-US" sz="1450" u="none" cap="none" strike="noStrike">
                <a:solidFill>
                  <a:srgbClr val="2D5B7A"/>
                </a:solidFill>
                <a:latin typeface="Cambria"/>
                <a:ea typeface="Cambria"/>
                <a:cs typeface="Cambria"/>
                <a:sym typeface="Cambria"/>
              </a:rPr>
              <a:t>If our senses are sometimes unreliable, does this mean that eyewitness testimony is an unreliable source of evidence?</a:t>
            </a:r>
            <a:endParaRPr b="0" i="0" sz="1450" u="none" cap="none" strike="noStrike">
              <a:solidFill>
                <a:schemeClr val="dk1"/>
              </a:solidFill>
              <a:latin typeface="Calibri"/>
              <a:ea typeface="Calibri"/>
              <a:cs typeface="Calibri"/>
              <a:sym typeface="Calibri"/>
            </a:endParaRPr>
          </a:p>
        </p:txBody>
      </p:sp>
      <p:sp>
        <p:nvSpPr>
          <p:cNvPr id="500" name="Google Shape;500;p20"/>
          <p:cNvSpPr/>
          <p:nvPr/>
        </p:nvSpPr>
        <p:spPr>
          <a:xfrm>
            <a:off x="7589520" y="3291840"/>
            <a:ext cx="397764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6666"/>
              </a:buClr>
              <a:buSzPts val="900"/>
              <a:buFont typeface="Calibri"/>
              <a:buNone/>
            </a:pPr>
            <a:r>
              <a:rPr b="0" i="0" lang="en-US" sz="900" u="none" cap="none" strike="noStrike">
                <a:solidFill>
                  <a:srgbClr val="666666"/>
                </a:solidFill>
                <a:latin typeface="Calibri"/>
                <a:ea typeface="Calibri"/>
                <a:cs typeface="Calibri"/>
                <a:sym typeface="Calibri"/>
              </a:rPr>
              <a:t>History · Methods  ·  Mathematics · Scope</a:t>
            </a:r>
            <a:endParaRPr b="0" i="0" sz="900" u="none" cap="none" strike="noStrike">
              <a:solidFill>
                <a:schemeClr val="dk1"/>
              </a:solidFill>
              <a:latin typeface="Calibri"/>
              <a:ea typeface="Calibri"/>
              <a:cs typeface="Calibri"/>
              <a:sym typeface="Calibri"/>
            </a:endParaRPr>
          </a:p>
        </p:txBody>
      </p:sp>
      <p:sp>
        <p:nvSpPr>
          <p:cNvPr id="501" name="Google Shape;501;p20"/>
          <p:cNvSpPr/>
          <p:nvPr/>
        </p:nvSpPr>
        <p:spPr>
          <a:xfrm>
            <a:off x="3154680" y="4114800"/>
            <a:ext cx="8412480" cy="1572768"/>
          </a:xfrm>
          <a:prstGeom prst="rect">
            <a:avLst/>
          </a:prstGeom>
          <a:solidFill>
            <a:srgbClr val="F4F2E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2" name="Google Shape;502;p20"/>
          <p:cNvSpPr/>
          <p:nvPr/>
        </p:nvSpPr>
        <p:spPr>
          <a:xfrm>
            <a:off x="3401568" y="4224528"/>
            <a:ext cx="7955280" cy="914400"/>
          </a:xfrm>
          <a:prstGeom prst="rect">
            <a:avLst/>
          </a:prstGeom>
          <a:noFill/>
          <a:ln>
            <a:noFill/>
          </a:ln>
        </p:spPr>
        <p:txBody>
          <a:bodyPr anchorCtr="0" anchor="t" bIns="0" lIns="0" spcFirstLastPara="1" rIns="0" wrap="square" tIns="0">
            <a:noAutofit/>
          </a:bodyPr>
          <a:lstStyle/>
          <a:p>
            <a:pPr indent="0" lvl="0" marL="0" marR="0" rtl="0" algn="l">
              <a:lnSpc>
                <a:spcPct val="135714"/>
              </a:lnSpc>
              <a:spcBef>
                <a:spcPts val="0"/>
              </a:spcBef>
              <a:spcAft>
                <a:spcPts val="0"/>
              </a:spcAft>
              <a:buClr>
                <a:srgbClr val="1A1A1A"/>
              </a:buClr>
              <a:buSzPts val="1400"/>
              <a:buFont typeface="Cambria"/>
              <a:buNone/>
            </a:pPr>
            <a:r>
              <a:rPr b="0" i="1" lang="en-US" sz="1400" u="none" cap="none" strike="noStrike">
                <a:solidFill>
                  <a:srgbClr val="1A1A1A"/>
                </a:solidFill>
                <a:latin typeface="Cambria"/>
                <a:ea typeface="Cambria"/>
                <a:cs typeface="Cambria"/>
                <a:sym typeface="Cambria"/>
              </a:rPr>
              <a:t>“I think, therefore I am.”</a:t>
            </a:r>
            <a:endParaRPr b="0" i="0" sz="1400" u="none" cap="none" strike="noStrike">
              <a:solidFill>
                <a:schemeClr val="dk1"/>
              </a:solidFill>
              <a:latin typeface="Calibri"/>
              <a:ea typeface="Calibri"/>
              <a:cs typeface="Calibri"/>
              <a:sym typeface="Calibri"/>
            </a:endParaRPr>
          </a:p>
        </p:txBody>
      </p:sp>
      <p:sp>
        <p:nvSpPr>
          <p:cNvPr id="503" name="Google Shape;503;p20"/>
          <p:cNvSpPr/>
          <p:nvPr/>
        </p:nvSpPr>
        <p:spPr>
          <a:xfrm>
            <a:off x="3401568" y="5285232"/>
            <a:ext cx="795528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6666"/>
              </a:buClr>
              <a:buSzPts val="900"/>
              <a:buFont typeface="Calibri"/>
              <a:buNone/>
            </a:pPr>
            <a:r>
              <a:rPr b="0" i="0" lang="en-US" sz="900" u="none" cap="none" strike="noStrike">
                <a:solidFill>
                  <a:srgbClr val="666666"/>
                </a:solidFill>
                <a:latin typeface="Calibri"/>
                <a:ea typeface="Calibri"/>
                <a:cs typeface="Calibri"/>
                <a:sym typeface="Calibri"/>
              </a:rPr>
              <a:t>Discourse on the Method, Part IV, 1637</a:t>
            </a:r>
            <a:endParaRPr b="0" i="0" sz="900" u="none" cap="none" strike="noStrike">
              <a:solidFill>
                <a:schemeClr val="dk1"/>
              </a:solidFill>
              <a:latin typeface="Calibri"/>
              <a:ea typeface="Calibri"/>
              <a:cs typeface="Calibri"/>
              <a:sym typeface="Calibri"/>
            </a:endParaRPr>
          </a:p>
        </p:txBody>
      </p:sp>
      <p:sp>
        <p:nvSpPr>
          <p:cNvPr id="504" name="Google Shape;504;p20"/>
          <p:cNvSpPr/>
          <p:nvPr/>
        </p:nvSpPr>
        <p:spPr>
          <a:xfrm>
            <a:off x="10607040" y="6144768"/>
            <a:ext cx="1005840" cy="274320"/>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666666"/>
              </a:buClr>
              <a:buSzPts val="900"/>
              <a:buFont typeface="Calibri"/>
              <a:buNone/>
            </a:pPr>
            <a:r>
              <a:rPr b="0" i="0" lang="en-US" sz="900" u="none" cap="none" strike="noStrike">
                <a:solidFill>
                  <a:srgbClr val="666666"/>
                </a:solidFill>
                <a:latin typeface="Calibri"/>
                <a:ea typeface="Calibri"/>
                <a:cs typeface="Calibri"/>
                <a:sym typeface="Calibri"/>
              </a:rPr>
              <a:t>15 of 42</a:t>
            </a:r>
            <a:endParaRPr b="0" i="0" sz="900" u="none" cap="none" strike="noStrike">
              <a:solidFill>
                <a:schemeClr val="dk1"/>
              </a:solidFill>
              <a:latin typeface="Calibri"/>
              <a:ea typeface="Calibri"/>
              <a:cs typeface="Calibri"/>
              <a:sym typeface="Calibri"/>
            </a:endParaRPr>
          </a:p>
        </p:txBody>
      </p:sp>
      <p:sp>
        <p:nvSpPr>
          <p:cNvPr id="505" name="Google Shape;505;p20"/>
          <p:cNvSpPr/>
          <p:nvPr/>
        </p:nvSpPr>
        <p:spPr>
          <a:xfrm>
            <a:off x="457200" y="6144768"/>
            <a:ext cx="365760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6666"/>
              </a:buClr>
              <a:buSzPts val="900"/>
              <a:buFont typeface="Calibri"/>
              <a:buNone/>
            </a:pPr>
            <a:r>
              <a:rPr b="0" i="0" lang="en-US" sz="900" u="none" cap="none" strike="noStrike">
                <a:solidFill>
                  <a:srgbClr val="666666"/>
                </a:solidFill>
                <a:latin typeface="Calibri"/>
                <a:ea typeface="Calibri"/>
                <a:cs typeface="Calibri"/>
                <a:sym typeface="Calibri"/>
              </a:rPr>
              <a:t>Pillars of Western Thought</a:t>
            </a:r>
            <a:endParaRPr b="0" i="0" sz="900" u="none" cap="none" strike="noStrike">
              <a:solidFill>
                <a:schemeClr val="dk1"/>
              </a:solidFill>
              <a:latin typeface="Calibri"/>
              <a:ea typeface="Calibri"/>
              <a:cs typeface="Calibri"/>
              <a:sym typeface="Calibri"/>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510" name="Shape 510"/>
        <p:cNvGrpSpPr/>
        <p:nvPr/>
      </p:nvGrpSpPr>
      <p:grpSpPr>
        <a:xfrm>
          <a:off x="0" y="0"/>
          <a:ext cx="0" cy="0"/>
          <a:chOff x="0" y="0"/>
          <a:chExt cx="0" cy="0"/>
        </a:xfrm>
      </p:grpSpPr>
      <p:sp>
        <p:nvSpPr>
          <p:cNvPr id="511" name="Google Shape;511;p21"/>
          <p:cNvSpPr/>
          <p:nvPr/>
        </p:nvSpPr>
        <p:spPr>
          <a:xfrm>
            <a:off x="685800" y="868680"/>
            <a:ext cx="1554480" cy="1554480"/>
          </a:xfrm>
          <a:prstGeom prst="ellipse">
            <a:avLst/>
          </a:prstGeom>
          <a:solidFill>
            <a:srgbClr val="2D5B7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2" name="Google Shape;512;p21"/>
          <p:cNvSpPr/>
          <p:nvPr/>
        </p:nvSpPr>
        <p:spPr>
          <a:xfrm>
            <a:off x="685800" y="868680"/>
            <a:ext cx="1554480" cy="155448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6000"/>
              <a:buFont typeface="Cambria"/>
              <a:buNone/>
            </a:pPr>
            <a:r>
              <a:rPr b="1" i="0" lang="en-US" sz="6000" u="none" cap="none" strike="noStrike">
                <a:solidFill>
                  <a:srgbClr val="FFFFFF"/>
                </a:solidFill>
                <a:latin typeface="Cambria"/>
                <a:ea typeface="Cambria"/>
                <a:cs typeface="Cambria"/>
                <a:sym typeface="Cambria"/>
              </a:rPr>
              <a:t>H</a:t>
            </a:r>
            <a:endParaRPr b="0" i="0" sz="6000" u="none" cap="none" strike="noStrike">
              <a:solidFill>
                <a:schemeClr val="dk1"/>
              </a:solidFill>
              <a:latin typeface="Calibri"/>
              <a:ea typeface="Calibri"/>
              <a:cs typeface="Calibri"/>
              <a:sym typeface="Calibri"/>
            </a:endParaRPr>
          </a:p>
        </p:txBody>
      </p:sp>
      <p:sp>
        <p:nvSpPr>
          <p:cNvPr id="513" name="Google Shape;513;p21"/>
          <p:cNvSpPr/>
          <p:nvPr/>
        </p:nvSpPr>
        <p:spPr>
          <a:xfrm>
            <a:off x="457200" y="2542032"/>
            <a:ext cx="2011680" cy="4572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2D5B7A"/>
              </a:buClr>
              <a:buSzPts val="950"/>
              <a:buFont typeface="Calibri"/>
              <a:buNone/>
            </a:pPr>
            <a:r>
              <a:rPr b="1" i="0" lang="en-US" sz="950" u="none" cap="none" strike="noStrike">
                <a:solidFill>
                  <a:srgbClr val="2D5B7A"/>
                </a:solidFill>
                <a:latin typeface="Calibri"/>
                <a:ea typeface="Calibri"/>
                <a:cs typeface="Calibri"/>
                <a:sym typeface="Calibri"/>
              </a:rPr>
              <a:t>EARLY MODERN</a:t>
            </a:r>
            <a:endParaRPr b="0" i="0" sz="950" u="none" cap="none" strike="noStrike">
              <a:solidFill>
                <a:schemeClr val="dk1"/>
              </a:solidFill>
              <a:latin typeface="Calibri"/>
              <a:ea typeface="Calibri"/>
              <a:cs typeface="Calibri"/>
              <a:sym typeface="Calibri"/>
            </a:endParaRPr>
          </a:p>
        </p:txBody>
      </p:sp>
      <p:sp>
        <p:nvSpPr>
          <p:cNvPr id="514" name="Google Shape;514;p21"/>
          <p:cNvSpPr/>
          <p:nvPr/>
        </p:nvSpPr>
        <p:spPr>
          <a:xfrm>
            <a:off x="457200" y="2907792"/>
            <a:ext cx="2011680" cy="27432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666666"/>
              </a:buClr>
              <a:buSzPts val="1100"/>
              <a:buFont typeface="Calibri"/>
              <a:buNone/>
            </a:pPr>
            <a:r>
              <a:rPr b="0" i="0" lang="en-US" sz="1100" u="none" cap="none" strike="noStrike">
                <a:solidFill>
                  <a:srgbClr val="666666"/>
                </a:solidFill>
                <a:latin typeface="Calibri"/>
                <a:ea typeface="Calibri"/>
                <a:cs typeface="Calibri"/>
                <a:sym typeface="Calibri"/>
              </a:rPr>
              <a:t>1588 – 1679</a:t>
            </a:r>
            <a:endParaRPr b="0" i="0" sz="1100" u="none" cap="none" strike="noStrike">
              <a:solidFill>
                <a:schemeClr val="dk1"/>
              </a:solidFill>
              <a:latin typeface="Calibri"/>
              <a:ea typeface="Calibri"/>
              <a:cs typeface="Calibri"/>
              <a:sym typeface="Calibri"/>
            </a:endParaRPr>
          </a:p>
        </p:txBody>
      </p:sp>
      <p:sp>
        <p:nvSpPr>
          <p:cNvPr id="515" name="Google Shape;515;p21"/>
          <p:cNvSpPr/>
          <p:nvPr/>
        </p:nvSpPr>
        <p:spPr>
          <a:xfrm>
            <a:off x="457200" y="3794760"/>
            <a:ext cx="2011680" cy="256032"/>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666666"/>
              </a:buClr>
              <a:buSzPts val="850"/>
              <a:buFont typeface="Calibri"/>
              <a:buNone/>
            </a:pPr>
            <a:r>
              <a:rPr b="1" i="0" lang="en-US" sz="850" u="none" cap="none" strike="noStrike">
                <a:solidFill>
                  <a:srgbClr val="666666"/>
                </a:solidFill>
                <a:latin typeface="Calibri"/>
                <a:ea typeface="Calibri"/>
                <a:cs typeface="Calibri"/>
                <a:sym typeface="Calibri"/>
              </a:rPr>
              <a:t>YOU’D ARGUE WITH</a:t>
            </a:r>
            <a:endParaRPr b="0" i="0" sz="850" u="none" cap="none" strike="noStrike">
              <a:solidFill>
                <a:schemeClr val="dk1"/>
              </a:solidFill>
              <a:latin typeface="Calibri"/>
              <a:ea typeface="Calibri"/>
              <a:cs typeface="Calibri"/>
              <a:sym typeface="Calibri"/>
            </a:endParaRPr>
          </a:p>
        </p:txBody>
      </p:sp>
      <p:sp>
        <p:nvSpPr>
          <p:cNvPr id="516" name="Google Shape;516;p21"/>
          <p:cNvSpPr/>
          <p:nvPr/>
        </p:nvSpPr>
        <p:spPr>
          <a:xfrm>
            <a:off x="457200" y="4069080"/>
            <a:ext cx="2011680" cy="1463040"/>
          </a:xfrm>
          <a:prstGeom prst="rect">
            <a:avLst/>
          </a:prstGeom>
          <a:noFill/>
          <a:ln>
            <a:noFill/>
          </a:ln>
        </p:spPr>
        <p:txBody>
          <a:bodyPr anchorCtr="0" anchor="ctr" bIns="0" lIns="0" spcFirstLastPara="1" rIns="0" wrap="square" tIns="0">
            <a:noAutofit/>
          </a:bodyPr>
          <a:lstStyle/>
          <a:p>
            <a:pPr indent="0" lvl="0" marL="0" marR="0" rtl="0" algn="ctr">
              <a:lnSpc>
                <a:spcPct val="142857"/>
              </a:lnSpc>
              <a:spcBef>
                <a:spcPts val="0"/>
              </a:spcBef>
              <a:spcAft>
                <a:spcPts val="0"/>
              </a:spcAft>
              <a:buClr>
                <a:srgbClr val="1A1A1A"/>
              </a:buClr>
              <a:buSzPts val="1050"/>
              <a:buFont typeface="Calibri"/>
              <a:buNone/>
            </a:pPr>
            <a:r>
              <a:rPr b="0" i="0" lang="en-US" sz="1050" u="none" cap="none" strike="noStrike">
                <a:solidFill>
                  <a:srgbClr val="1A1A1A"/>
                </a:solidFill>
                <a:latin typeface="Calibri"/>
                <a:ea typeface="Calibri"/>
                <a:cs typeface="Calibri"/>
                <a:sym typeface="Calibri"/>
              </a:rPr>
              <a:t>Niccolò Machiavelli</a:t>
            </a:r>
            <a:endParaRPr b="0" i="0" sz="1050" u="none" cap="none" strike="noStrike">
              <a:solidFill>
                <a:schemeClr val="dk1"/>
              </a:solidFill>
              <a:latin typeface="Calibri"/>
              <a:ea typeface="Calibri"/>
              <a:cs typeface="Calibri"/>
              <a:sym typeface="Calibri"/>
            </a:endParaRPr>
          </a:p>
          <a:p>
            <a:pPr indent="0" lvl="0" marL="0" marR="0" rtl="0" algn="ctr">
              <a:lnSpc>
                <a:spcPct val="142857"/>
              </a:lnSpc>
              <a:spcBef>
                <a:spcPts val="0"/>
              </a:spcBef>
              <a:spcAft>
                <a:spcPts val="0"/>
              </a:spcAft>
              <a:buClr>
                <a:srgbClr val="1A1A1A"/>
              </a:buClr>
              <a:buSzPts val="1050"/>
              <a:buFont typeface="Calibri"/>
              <a:buNone/>
            </a:pPr>
            <a:r>
              <a:rPr b="0" i="0" lang="en-US" sz="1050" u="none" cap="none" strike="noStrike">
                <a:solidFill>
                  <a:srgbClr val="1A1A1A"/>
                </a:solidFill>
                <a:latin typeface="Calibri"/>
                <a:ea typeface="Calibri"/>
                <a:cs typeface="Calibri"/>
                <a:sym typeface="Calibri"/>
              </a:rPr>
              <a:t>René Descartes</a:t>
            </a:r>
            <a:endParaRPr b="0" i="0" sz="1050" u="none" cap="none" strike="noStrike">
              <a:solidFill>
                <a:schemeClr val="dk1"/>
              </a:solidFill>
              <a:latin typeface="Calibri"/>
              <a:ea typeface="Calibri"/>
              <a:cs typeface="Calibri"/>
              <a:sym typeface="Calibri"/>
            </a:endParaRPr>
          </a:p>
          <a:p>
            <a:pPr indent="0" lvl="0" marL="0" marR="0" rtl="0" algn="ctr">
              <a:lnSpc>
                <a:spcPct val="142857"/>
              </a:lnSpc>
              <a:spcBef>
                <a:spcPts val="0"/>
              </a:spcBef>
              <a:spcAft>
                <a:spcPts val="0"/>
              </a:spcAft>
              <a:buClr>
                <a:srgbClr val="1A1A1A"/>
              </a:buClr>
              <a:buSzPts val="1050"/>
              <a:buFont typeface="Calibri"/>
              <a:buNone/>
            </a:pPr>
            <a:r>
              <a:rPr b="0" i="0" lang="en-US" sz="1050" u="none" cap="none" strike="noStrike">
                <a:solidFill>
                  <a:srgbClr val="1A1A1A"/>
                </a:solidFill>
                <a:latin typeface="Calibri"/>
                <a:ea typeface="Calibri"/>
                <a:cs typeface="Calibri"/>
                <a:sym typeface="Calibri"/>
              </a:rPr>
              <a:t>Confucius</a:t>
            </a:r>
            <a:endParaRPr b="0" i="0" sz="1050" u="none" cap="none" strike="noStrike">
              <a:solidFill>
                <a:schemeClr val="dk1"/>
              </a:solidFill>
              <a:latin typeface="Calibri"/>
              <a:ea typeface="Calibri"/>
              <a:cs typeface="Calibri"/>
              <a:sym typeface="Calibri"/>
            </a:endParaRPr>
          </a:p>
        </p:txBody>
      </p:sp>
      <p:cxnSp>
        <p:nvCxnSpPr>
          <p:cNvPr id="517" name="Google Shape;517;p21"/>
          <p:cNvCxnSpPr/>
          <p:nvPr/>
        </p:nvCxnSpPr>
        <p:spPr>
          <a:xfrm>
            <a:off x="2788920" y="868680"/>
            <a:ext cx="0" cy="5120640"/>
          </a:xfrm>
          <a:prstGeom prst="straightConnector1">
            <a:avLst/>
          </a:prstGeom>
          <a:noFill/>
          <a:ln cap="flat" cmpd="sng" w="9525">
            <a:solidFill>
              <a:srgbClr val="D8D4CE"/>
            </a:solidFill>
            <a:prstDash val="solid"/>
            <a:round/>
            <a:headEnd len="sm" w="sm" type="none"/>
            <a:tailEnd len="sm" w="sm" type="none"/>
          </a:ln>
        </p:spPr>
      </p:cxnSp>
      <p:sp>
        <p:nvSpPr>
          <p:cNvPr id="518" name="Google Shape;518;p21"/>
          <p:cNvSpPr/>
          <p:nvPr/>
        </p:nvSpPr>
        <p:spPr>
          <a:xfrm>
            <a:off x="3154680" y="713232"/>
            <a:ext cx="8412480" cy="65836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A1A1A"/>
              </a:buClr>
              <a:buSzPts val="3800"/>
              <a:buFont typeface="Cambria"/>
              <a:buNone/>
            </a:pPr>
            <a:r>
              <a:rPr b="1" i="0" lang="en-US" sz="3800" u="none" cap="none" strike="noStrike">
                <a:solidFill>
                  <a:srgbClr val="1A1A1A"/>
                </a:solidFill>
                <a:latin typeface="Cambria"/>
                <a:ea typeface="Cambria"/>
                <a:cs typeface="Cambria"/>
                <a:sym typeface="Cambria"/>
              </a:rPr>
              <a:t>Thomas Hobbes</a:t>
            </a:r>
            <a:endParaRPr b="0" i="0" sz="3800" u="none" cap="none" strike="noStrike">
              <a:solidFill>
                <a:schemeClr val="dk1"/>
              </a:solidFill>
              <a:latin typeface="Calibri"/>
              <a:ea typeface="Calibri"/>
              <a:cs typeface="Calibri"/>
              <a:sym typeface="Calibri"/>
            </a:endParaRPr>
          </a:p>
        </p:txBody>
      </p:sp>
      <p:sp>
        <p:nvSpPr>
          <p:cNvPr id="519" name="Google Shape;519;p21"/>
          <p:cNvSpPr/>
          <p:nvPr/>
        </p:nvSpPr>
        <p:spPr>
          <a:xfrm>
            <a:off x="3154680" y="1389888"/>
            <a:ext cx="8412480" cy="3657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6666"/>
              </a:buClr>
              <a:buSzPts val="1700"/>
              <a:buFont typeface="Cambria"/>
              <a:buNone/>
            </a:pPr>
            <a:r>
              <a:rPr b="0" i="1" lang="en-US" sz="1700" u="none" cap="none" strike="noStrike">
                <a:solidFill>
                  <a:srgbClr val="666666"/>
                </a:solidFill>
                <a:latin typeface="Cambria"/>
                <a:ea typeface="Cambria"/>
                <a:cs typeface="Cambria"/>
                <a:sym typeface="Cambria"/>
              </a:rPr>
              <a:t>The geometer of politics</a:t>
            </a:r>
            <a:endParaRPr b="0" i="0" sz="1700" u="none" cap="none" strike="noStrike">
              <a:solidFill>
                <a:schemeClr val="dk1"/>
              </a:solidFill>
              <a:latin typeface="Calibri"/>
              <a:ea typeface="Calibri"/>
              <a:cs typeface="Calibri"/>
              <a:sym typeface="Calibri"/>
            </a:endParaRPr>
          </a:p>
        </p:txBody>
      </p:sp>
      <p:sp>
        <p:nvSpPr>
          <p:cNvPr id="520" name="Google Shape;520;p21"/>
          <p:cNvSpPr/>
          <p:nvPr/>
        </p:nvSpPr>
        <p:spPr>
          <a:xfrm>
            <a:off x="3154680" y="1965960"/>
            <a:ext cx="4114800" cy="2560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6666"/>
              </a:buClr>
              <a:buSzPts val="900"/>
              <a:buFont typeface="Calibri"/>
              <a:buNone/>
            </a:pPr>
            <a:r>
              <a:rPr b="1" i="0" lang="en-US" sz="900" u="none" cap="none" strike="noStrike">
                <a:solidFill>
                  <a:srgbClr val="666666"/>
                </a:solidFill>
                <a:latin typeface="Calibri"/>
                <a:ea typeface="Calibri"/>
                <a:cs typeface="Calibri"/>
                <a:sym typeface="Calibri"/>
              </a:rPr>
              <a:t>WHAT YOU’D MASTER</a:t>
            </a:r>
            <a:endParaRPr b="0" i="0" sz="900" u="none" cap="none" strike="noStrike">
              <a:solidFill>
                <a:schemeClr val="dk1"/>
              </a:solidFill>
              <a:latin typeface="Calibri"/>
              <a:ea typeface="Calibri"/>
              <a:cs typeface="Calibri"/>
              <a:sym typeface="Calibri"/>
            </a:endParaRPr>
          </a:p>
        </p:txBody>
      </p:sp>
      <p:sp>
        <p:nvSpPr>
          <p:cNvPr id="521" name="Google Shape;521;p21"/>
          <p:cNvSpPr/>
          <p:nvPr/>
        </p:nvSpPr>
        <p:spPr>
          <a:xfrm>
            <a:off x="3154680" y="2240280"/>
            <a:ext cx="4114800" cy="1691640"/>
          </a:xfrm>
          <a:prstGeom prst="rect">
            <a:avLst/>
          </a:prstGeom>
          <a:noFill/>
          <a:ln>
            <a:noFill/>
          </a:ln>
        </p:spPr>
        <p:txBody>
          <a:bodyPr anchorCtr="0" anchor="ctr" bIns="0" lIns="0" spcFirstLastPara="1" rIns="0" wrap="square" tIns="0">
            <a:noAutofit/>
          </a:bodyPr>
          <a:lstStyle/>
          <a:p>
            <a:pPr indent="-342900" lvl="0" marL="342900" marR="0" rtl="0" algn="l">
              <a:spcBef>
                <a:spcPts val="0"/>
              </a:spcBef>
              <a:spcAft>
                <a:spcPts val="0"/>
              </a:spcAft>
              <a:buClr>
                <a:srgbClr val="1A1A1A"/>
              </a:buClr>
              <a:buSzPts val="1300"/>
              <a:buFont typeface="Calibri"/>
              <a:buChar char="•"/>
            </a:pPr>
            <a:r>
              <a:rPr b="0" i="0" lang="en-US" sz="1300" u="none" cap="none" strike="noStrike">
                <a:solidFill>
                  <a:srgbClr val="1A1A1A"/>
                </a:solidFill>
                <a:latin typeface="Calibri"/>
                <a:ea typeface="Calibri"/>
                <a:cs typeface="Calibri"/>
                <a:sym typeface="Calibri"/>
              </a:rPr>
              <a:t>The state of nature</a:t>
            </a:r>
            <a:endParaRPr b="0" i="0" sz="1300" u="none" cap="none" strike="noStrike">
              <a:solidFill>
                <a:schemeClr val="dk1"/>
              </a:solidFill>
              <a:latin typeface="Calibri"/>
              <a:ea typeface="Calibri"/>
              <a:cs typeface="Calibri"/>
              <a:sym typeface="Calibri"/>
            </a:endParaRPr>
          </a:p>
          <a:p>
            <a:pPr indent="-342900" lvl="0" marL="342900" marR="0" rtl="0" algn="l">
              <a:spcBef>
                <a:spcPts val="700"/>
              </a:spcBef>
              <a:spcAft>
                <a:spcPts val="0"/>
              </a:spcAft>
              <a:buClr>
                <a:srgbClr val="1A1A1A"/>
              </a:buClr>
              <a:buSzPts val="1300"/>
              <a:buFont typeface="Calibri"/>
              <a:buChar char="•"/>
            </a:pPr>
            <a:r>
              <a:rPr b="0" i="0" lang="en-US" sz="1300" u="none" cap="none" strike="noStrike">
                <a:solidFill>
                  <a:srgbClr val="1A1A1A"/>
                </a:solidFill>
                <a:latin typeface="Calibri"/>
                <a:ea typeface="Calibri"/>
                <a:cs typeface="Calibri"/>
                <a:sym typeface="Calibri"/>
              </a:rPr>
              <a:t>The social contract</a:t>
            </a:r>
            <a:endParaRPr b="0" i="0" sz="1300" u="none" cap="none" strike="noStrike">
              <a:solidFill>
                <a:schemeClr val="dk1"/>
              </a:solidFill>
              <a:latin typeface="Calibri"/>
              <a:ea typeface="Calibri"/>
              <a:cs typeface="Calibri"/>
              <a:sym typeface="Calibri"/>
            </a:endParaRPr>
          </a:p>
          <a:p>
            <a:pPr indent="-342900" lvl="0" marL="342900" marR="0" rtl="0" algn="l">
              <a:spcBef>
                <a:spcPts val="700"/>
              </a:spcBef>
              <a:spcAft>
                <a:spcPts val="0"/>
              </a:spcAft>
              <a:buClr>
                <a:srgbClr val="1A1A1A"/>
              </a:buClr>
              <a:buSzPts val="1300"/>
              <a:buFont typeface="Calibri"/>
              <a:buChar char="•"/>
            </a:pPr>
            <a:r>
              <a:rPr b="0" i="0" lang="en-US" sz="1300" u="none" cap="none" strike="noStrike">
                <a:solidFill>
                  <a:srgbClr val="1A1A1A"/>
                </a:solidFill>
                <a:latin typeface="Calibri"/>
                <a:ea typeface="Calibri"/>
                <a:cs typeface="Calibri"/>
                <a:sym typeface="Calibri"/>
              </a:rPr>
              <a:t>Reason as reckoning</a:t>
            </a:r>
            <a:endParaRPr b="0" i="0" sz="1300" u="none" cap="none" strike="noStrike">
              <a:solidFill>
                <a:schemeClr val="dk1"/>
              </a:solidFill>
              <a:latin typeface="Calibri"/>
              <a:ea typeface="Calibri"/>
              <a:cs typeface="Calibri"/>
              <a:sym typeface="Calibri"/>
            </a:endParaRPr>
          </a:p>
        </p:txBody>
      </p:sp>
      <p:sp>
        <p:nvSpPr>
          <p:cNvPr id="522" name="Google Shape;522;p21"/>
          <p:cNvSpPr/>
          <p:nvPr/>
        </p:nvSpPr>
        <p:spPr>
          <a:xfrm>
            <a:off x="7589520" y="1965960"/>
            <a:ext cx="3977640" cy="2560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6666"/>
              </a:buClr>
              <a:buSzPts val="900"/>
              <a:buFont typeface="Calibri"/>
              <a:buNone/>
            </a:pPr>
            <a:r>
              <a:rPr b="1" i="0" lang="en-US" sz="900" u="none" cap="none" strike="noStrike">
                <a:solidFill>
                  <a:srgbClr val="666666"/>
                </a:solidFill>
                <a:latin typeface="Calibri"/>
                <a:ea typeface="Calibri"/>
                <a:cs typeface="Calibri"/>
                <a:sym typeface="Calibri"/>
              </a:rPr>
              <a:t>THE QUESTION YOU’D WRESTLE WITH</a:t>
            </a:r>
            <a:endParaRPr b="0" i="0" sz="900" u="none" cap="none" strike="noStrike">
              <a:solidFill>
                <a:schemeClr val="dk1"/>
              </a:solidFill>
              <a:latin typeface="Calibri"/>
              <a:ea typeface="Calibri"/>
              <a:cs typeface="Calibri"/>
              <a:sym typeface="Calibri"/>
            </a:endParaRPr>
          </a:p>
        </p:txBody>
      </p:sp>
      <p:sp>
        <p:nvSpPr>
          <p:cNvPr id="523" name="Google Shape;523;p21"/>
          <p:cNvSpPr/>
          <p:nvPr/>
        </p:nvSpPr>
        <p:spPr>
          <a:xfrm>
            <a:off x="7589520" y="2240280"/>
            <a:ext cx="3977640" cy="914400"/>
          </a:xfrm>
          <a:prstGeom prst="rect">
            <a:avLst/>
          </a:prstGeom>
          <a:noFill/>
          <a:ln>
            <a:noFill/>
          </a:ln>
        </p:spPr>
        <p:txBody>
          <a:bodyPr anchorCtr="0" anchor="ctr" bIns="0" lIns="0" spcFirstLastPara="1" rIns="0" wrap="square" tIns="0">
            <a:noAutofit/>
          </a:bodyPr>
          <a:lstStyle/>
          <a:p>
            <a:pPr indent="0" lvl="0" marL="0" marR="0" rtl="0" algn="l">
              <a:lnSpc>
                <a:spcPct val="131034"/>
              </a:lnSpc>
              <a:spcBef>
                <a:spcPts val="0"/>
              </a:spcBef>
              <a:spcAft>
                <a:spcPts val="0"/>
              </a:spcAft>
              <a:buClr>
                <a:srgbClr val="2D5B7A"/>
              </a:buClr>
              <a:buSzPts val="1450"/>
              <a:buFont typeface="Cambria"/>
              <a:buNone/>
            </a:pPr>
            <a:r>
              <a:rPr b="1" i="0" lang="en-US" sz="1450" u="none" cap="none" strike="noStrike">
                <a:solidFill>
                  <a:srgbClr val="2D5B7A"/>
                </a:solidFill>
                <a:latin typeface="Cambria"/>
                <a:ea typeface="Cambria"/>
                <a:cs typeface="Cambria"/>
                <a:sym typeface="Cambria"/>
              </a:rPr>
              <a:t>What role do political authorities and institutions play in knowledge-creation and distribution?</a:t>
            </a:r>
            <a:endParaRPr b="0" i="0" sz="1450" u="none" cap="none" strike="noStrike">
              <a:solidFill>
                <a:schemeClr val="dk1"/>
              </a:solidFill>
              <a:latin typeface="Calibri"/>
              <a:ea typeface="Calibri"/>
              <a:cs typeface="Calibri"/>
              <a:sym typeface="Calibri"/>
            </a:endParaRPr>
          </a:p>
        </p:txBody>
      </p:sp>
      <p:sp>
        <p:nvSpPr>
          <p:cNvPr id="524" name="Google Shape;524;p21"/>
          <p:cNvSpPr/>
          <p:nvPr/>
        </p:nvSpPr>
        <p:spPr>
          <a:xfrm>
            <a:off x="7589520" y="3291840"/>
            <a:ext cx="397764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6666"/>
              </a:buClr>
              <a:buSzPts val="900"/>
              <a:buFont typeface="Calibri"/>
              <a:buNone/>
            </a:pPr>
            <a:r>
              <a:rPr b="0" i="0" lang="en-US" sz="900" u="none" cap="none" strike="noStrike">
                <a:solidFill>
                  <a:srgbClr val="666666"/>
                </a:solidFill>
                <a:latin typeface="Calibri"/>
                <a:ea typeface="Calibri"/>
                <a:cs typeface="Calibri"/>
                <a:sym typeface="Calibri"/>
              </a:rPr>
              <a:t>Politics · Methods  ·  Language · Ethics</a:t>
            </a:r>
            <a:endParaRPr b="0" i="0" sz="900" u="none" cap="none" strike="noStrike">
              <a:solidFill>
                <a:schemeClr val="dk1"/>
              </a:solidFill>
              <a:latin typeface="Calibri"/>
              <a:ea typeface="Calibri"/>
              <a:cs typeface="Calibri"/>
              <a:sym typeface="Calibri"/>
            </a:endParaRPr>
          </a:p>
        </p:txBody>
      </p:sp>
      <p:sp>
        <p:nvSpPr>
          <p:cNvPr id="525" name="Google Shape;525;p21"/>
          <p:cNvSpPr/>
          <p:nvPr/>
        </p:nvSpPr>
        <p:spPr>
          <a:xfrm>
            <a:off x="3154680" y="4114800"/>
            <a:ext cx="8412480" cy="1572768"/>
          </a:xfrm>
          <a:prstGeom prst="rect">
            <a:avLst/>
          </a:prstGeom>
          <a:solidFill>
            <a:srgbClr val="F4F2E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6" name="Google Shape;526;p21"/>
          <p:cNvSpPr/>
          <p:nvPr/>
        </p:nvSpPr>
        <p:spPr>
          <a:xfrm>
            <a:off x="3401568" y="4224528"/>
            <a:ext cx="7955280" cy="914400"/>
          </a:xfrm>
          <a:prstGeom prst="rect">
            <a:avLst/>
          </a:prstGeom>
          <a:noFill/>
          <a:ln>
            <a:noFill/>
          </a:ln>
        </p:spPr>
        <p:txBody>
          <a:bodyPr anchorCtr="0" anchor="t" bIns="0" lIns="0" spcFirstLastPara="1" rIns="0" wrap="square" tIns="0">
            <a:noAutofit/>
          </a:bodyPr>
          <a:lstStyle/>
          <a:p>
            <a:pPr indent="0" lvl="0" marL="0" marR="0" rtl="0" algn="l">
              <a:lnSpc>
                <a:spcPct val="135714"/>
              </a:lnSpc>
              <a:spcBef>
                <a:spcPts val="0"/>
              </a:spcBef>
              <a:spcAft>
                <a:spcPts val="0"/>
              </a:spcAft>
              <a:buClr>
                <a:srgbClr val="1A1A1A"/>
              </a:buClr>
              <a:buSzPts val="1400"/>
              <a:buFont typeface="Cambria"/>
              <a:buNone/>
            </a:pPr>
            <a:r>
              <a:rPr b="0" i="1" lang="en-US" sz="1400" u="none" cap="none" strike="noStrike">
                <a:solidFill>
                  <a:srgbClr val="1A1A1A"/>
                </a:solidFill>
                <a:latin typeface="Cambria"/>
                <a:ea typeface="Cambria"/>
                <a:cs typeface="Cambria"/>
                <a:sym typeface="Cambria"/>
              </a:rPr>
              <a:t>“True and false are attributes of speech, not of things.”</a:t>
            </a:r>
            <a:endParaRPr b="0" i="0" sz="1400" u="none" cap="none" strike="noStrike">
              <a:solidFill>
                <a:schemeClr val="dk1"/>
              </a:solidFill>
              <a:latin typeface="Calibri"/>
              <a:ea typeface="Calibri"/>
              <a:cs typeface="Calibri"/>
              <a:sym typeface="Calibri"/>
            </a:endParaRPr>
          </a:p>
        </p:txBody>
      </p:sp>
      <p:sp>
        <p:nvSpPr>
          <p:cNvPr id="527" name="Google Shape;527;p21"/>
          <p:cNvSpPr/>
          <p:nvPr/>
        </p:nvSpPr>
        <p:spPr>
          <a:xfrm>
            <a:off x="3401568" y="5285232"/>
            <a:ext cx="795528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6666"/>
              </a:buClr>
              <a:buSzPts val="900"/>
              <a:buFont typeface="Calibri"/>
              <a:buNone/>
            </a:pPr>
            <a:r>
              <a:rPr b="0" i="0" lang="en-US" sz="900" u="none" cap="none" strike="noStrike">
                <a:solidFill>
                  <a:srgbClr val="666666"/>
                </a:solidFill>
                <a:latin typeface="Calibri"/>
                <a:ea typeface="Calibri"/>
                <a:cs typeface="Calibri"/>
                <a:sym typeface="Calibri"/>
              </a:rPr>
              <a:t>Leviathan, Part I, ch. 4, 1651</a:t>
            </a:r>
            <a:endParaRPr b="0" i="0" sz="900" u="none" cap="none" strike="noStrike">
              <a:solidFill>
                <a:schemeClr val="dk1"/>
              </a:solidFill>
              <a:latin typeface="Calibri"/>
              <a:ea typeface="Calibri"/>
              <a:cs typeface="Calibri"/>
              <a:sym typeface="Calibri"/>
            </a:endParaRPr>
          </a:p>
        </p:txBody>
      </p:sp>
      <p:sp>
        <p:nvSpPr>
          <p:cNvPr id="528" name="Google Shape;528;p21"/>
          <p:cNvSpPr/>
          <p:nvPr/>
        </p:nvSpPr>
        <p:spPr>
          <a:xfrm>
            <a:off x="10607040" y="6144768"/>
            <a:ext cx="1005840" cy="274320"/>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666666"/>
              </a:buClr>
              <a:buSzPts val="900"/>
              <a:buFont typeface="Calibri"/>
              <a:buNone/>
            </a:pPr>
            <a:r>
              <a:rPr b="0" i="0" lang="en-US" sz="900" u="none" cap="none" strike="noStrike">
                <a:solidFill>
                  <a:srgbClr val="666666"/>
                </a:solidFill>
                <a:latin typeface="Calibri"/>
                <a:ea typeface="Calibri"/>
                <a:cs typeface="Calibri"/>
                <a:sym typeface="Calibri"/>
              </a:rPr>
              <a:t>16 of 42</a:t>
            </a:r>
            <a:endParaRPr b="0" i="0" sz="900" u="none" cap="none" strike="noStrike">
              <a:solidFill>
                <a:schemeClr val="dk1"/>
              </a:solidFill>
              <a:latin typeface="Calibri"/>
              <a:ea typeface="Calibri"/>
              <a:cs typeface="Calibri"/>
              <a:sym typeface="Calibri"/>
            </a:endParaRPr>
          </a:p>
        </p:txBody>
      </p:sp>
      <p:sp>
        <p:nvSpPr>
          <p:cNvPr id="529" name="Google Shape;529;p21"/>
          <p:cNvSpPr/>
          <p:nvPr/>
        </p:nvSpPr>
        <p:spPr>
          <a:xfrm>
            <a:off x="457200" y="6144768"/>
            <a:ext cx="365760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6666"/>
              </a:buClr>
              <a:buSzPts val="900"/>
              <a:buFont typeface="Calibri"/>
              <a:buNone/>
            </a:pPr>
            <a:r>
              <a:rPr b="0" i="0" lang="en-US" sz="900" u="none" cap="none" strike="noStrike">
                <a:solidFill>
                  <a:srgbClr val="666666"/>
                </a:solidFill>
                <a:latin typeface="Calibri"/>
                <a:ea typeface="Calibri"/>
                <a:cs typeface="Calibri"/>
                <a:sym typeface="Calibri"/>
              </a:rPr>
              <a:t>Pillars of Western Thought</a:t>
            </a:r>
            <a:endParaRPr b="0" i="0" sz="900" u="none" cap="none" strike="noStrike">
              <a:solidFill>
                <a:schemeClr val="dk1"/>
              </a:solidFill>
              <a:latin typeface="Calibri"/>
              <a:ea typeface="Calibri"/>
              <a:cs typeface="Calibri"/>
              <a:sym typeface="Calibri"/>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534" name="Shape 534"/>
        <p:cNvGrpSpPr/>
        <p:nvPr/>
      </p:nvGrpSpPr>
      <p:grpSpPr>
        <a:xfrm>
          <a:off x="0" y="0"/>
          <a:ext cx="0" cy="0"/>
          <a:chOff x="0" y="0"/>
          <a:chExt cx="0" cy="0"/>
        </a:xfrm>
      </p:grpSpPr>
      <p:sp>
        <p:nvSpPr>
          <p:cNvPr id="535" name="Google Shape;535;p22"/>
          <p:cNvSpPr/>
          <p:nvPr/>
        </p:nvSpPr>
        <p:spPr>
          <a:xfrm>
            <a:off x="685800" y="868680"/>
            <a:ext cx="1554480" cy="1554480"/>
          </a:xfrm>
          <a:prstGeom prst="ellipse">
            <a:avLst/>
          </a:prstGeom>
          <a:solidFill>
            <a:srgbClr val="2D5B7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6" name="Google Shape;536;p22"/>
          <p:cNvSpPr/>
          <p:nvPr/>
        </p:nvSpPr>
        <p:spPr>
          <a:xfrm>
            <a:off x="685800" y="868680"/>
            <a:ext cx="1554480" cy="155448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6000"/>
              <a:buFont typeface="Cambria"/>
              <a:buNone/>
            </a:pPr>
            <a:r>
              <a:rPr b="1" i="0" lang="en-US" sz="6000" u="none" cap="none" strike="noStrike">
                <a:solidFill>
                  <a:srgbClr val="FFFFFF"/>
                </a:solidFill>
                <a:latin typeface="Cambria"/>
                <a:ea typeface="Cambria"/>
                <a:cs typeface="Cambria"/>
                <a:sym typeface="Cambria"/>
              </a:rPr>
              <a:t>H</a:t>
            </a:r>
            <a:endParaRPr b="0" i="0" sz="6000" u="none" cap="none" strike="noStrike">
              <a:solidFill>
                <a:schemeClr val="dk1"/>
              </a:solidFill>
              <a:latin typeface="Calibri"/>
              <a:ea typeface="Calibri"/>
              <a:cs typeface="Calibri"/>
              <a:sym typeface="Calibri"/>
            </a:endParaRPr>
          </a:p>
        </p:txBody>
      </p:sp>
      <p:sp>
        <p:nvSpPr>
          <p:cNvPr id="537" name="Google Shape;537;p22"/>
          <p:cNvSpPr/>
          <p:nvPr/>
        </p:nvSpPr>
        <p:spPr>
          <a:xfrm>
            <a:off x="457200" y="2542032"/>
            <a:ext cx="2011680" cy="4572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2D5B7A"/>
              </a:buClr>
              <a:buSzPts val="950"/>
              <a:buFont typeface="Calibri"/>
              <a:buNone/>
            </a:pPr>
            <a:r>
              <a:rPr b="1" i="0" lang="en-US" sz="950" u="none" cap="none" strike="noStrike">
                <a:solidFill>
                  <a:srgbClr val="2D5B7A"/>
                </a:solidFill>
                <a:latin typeface="Calibri"/>
                <a:ea typeface="Calibri"/>
                <a:cs typeface="Calibri"/>
                <a:sym typeface="Calibri"/>
              </a:rPr>
              <a:t>EARLY MODERN</a:t>
            </a:r>
            <a:endParaRPr b="0" i="0" sz="950" u="none" cap="none" strike="noStrike">
              <a:solidFill>
                <a:schemeClr val="dk1"/>
              </a:solidFill>
              <a:latin typeface="Calibri"/>
              <a:ea typeface="Calibri"/>
              <a:cs typeface="Calibri"/>
              <a:sym typeface="Calibri"/>
            </a:endParaRPr>
          </a:p>
        </p:txBody>
      </p:sp>
      <p:sp>
        <p:nvSpPr>
          <p:cNvPr id="538" name="Google Shape;538;p22"/>
          <p:cNvSpPr/>
          <p:nvPr/>
        </p:nvSpPr>
        <p:spPr>
          <a:xfrm>
            <a:off x="457200" y="2907792"/>
            <a:ext cx="2011680" cy="27432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666666"/>
              </a:buClr>
              <a:buSzPts val="1100"/>
              <a:buFont typeface="Calibri"/>
              <a:buNone/>
            </a:pPr>
            <a:r>
              <a:rPr b="0" i="0" lang="en-US" sz="1100" u="none" cap="none" strike="noStrike">
                <a:solidFill>
                  <a:srgbClr val="666666"/>
                </a:solidFill>
                <a:latin typeface="Calibri"/>
                <a:ea typeface="Calibri"/>
                <a:cs typeface="Calibri"/>
                <a:sym typeface="Calibri"/>
              </a:rPr>
              <a:t>1711 – 1776</a:t>
            </a:r>
            <a:endParaRPr b="0" i="0" sz="1100" u="none" cap="none" strike="noStrike">
              <a:solidFill>
                <a:schemeClr val="dk1"/>
              </a:solidFill>
              <a:latin typeface="Calibri"/>
              <a:ea typeface="Calibri"/>
              <a:cs typeface="Calibri"/>
              <a:sym typeface="Calibri"/>
            </a:endParaRPr>
          </a:p>
        </p:txBody>
      </p:sp>
      <p:sp>
        <p:nvSpPr>
          <p:cNvPr id="539" name="Google Shape;539;p22"/>
          <p:cNvSpPr/>
          <p:nvPr/>
        </p:nvSpPr>
        <p:spPr>
          <a:xfrm>
            <a:off x="457200" y="3794760"/>
            <a:ext cx="2011680" cy="256032"/>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666666"/>
              </a:buClr>
              <a:buSzPts val="850"/>
              <a:buFont typeface="Calibri"/>
              <a:buNone/>
            </a:pPr>
            <a:r>
              <a:rPr b="1" i="0" lang="en-US" sz="850" u="none" cap="none" strike="noStrike">
                <a:solidFill>
                  <a:srgbClr val="666666"/>
                </a:solidFill>
                <a:latin typeface="Calibri"/>
                <a:ea typeface="Calibri"/>
                <a:cs typeface="Calibri"/>
                <a:sym typeface="Calibri"/>
              </a:rPr>
              <a:t>YOU’D ARGUE WITH</a:t>
            </a:r>
            <a:endParaRPr b="0" i="0" sz="850" u="none" cap="none" strike="noStrike">
              <a:solidFill>
                <a:schemeClr val="dk1"/>
              </a:solidFill>
              <a:latin typeface="Calibri"/>
              <a:ea typeface="Calibri"/>
              <a:cs typeface="Calibri"/>
              <a:sym typeface="Calibri"/>
            </a:endParaRPr>
          </a:p>
        </p:txBody>
      </p:sp>
      <p:sp>
        <p:nvSpPr>
          <p:cNvPr id="540" name="Google Shape;540;p22"/>
          <p:cNvSpPr/>
          <p:nvPr/>
        </p:nvSpPr>
        <p:spPr>
          <a:xfrm>
            <a:off x="457200" y="4069080"/>
            <a:ext cx="2011680" cy="1463040"/>
          </a:xfrm>
          <a:prstGeom prst="rect">
            <a:avLst/>
          </a:prstGeom>
          <a:noFill/>
          <a:ln>
            <a:noFill/>
          </a:ln>
        </p:spPr>
        <p:txBody>
          <a:bodyPr anchorCtr="0" anchor="ctr" bIns="0" lIns="0" spcFirstLastPara="1" rIns="0" wrap="square" tIns="0">
            <a:noAutofit/>
          </a:bodyPr>
          <a:lstStyle/>
          <a:p>
            <a:pPr indent="0" lvl="0" marL="0" marR="0" rtl="0" algn="ctr">
              <a:lnSpc>
                <a:spcPct val="142857"/>
              </a:lnSpc>
              <a:spcBef>
                <a:spcPts val="0"/>
              </a:spcBef>
              <a:spcAft>
                <a:spcPts val="0"/>
              </a:spcAft>
              <a:buClr>
                <a:srgbClr val="1A1A1A"/>
              </a:buClr>
              <a:buSzPts val="1050"/>
              <a:buFont typeface="Calibri"/>
              <a:buNone/>
            </a:pPr>
            <a:r>
              <a:rPr b="0" i="0" lang="en-US" sz="1050" u="none" cap="none" strike="noStrike">
                <a:solidFill>
                  <a:srgbClr val="1A1A1A"/>
                </a:solidFill>
                <a:latin typeface="Calibri"/>
                <a:ea typeface="Calibri"/>
                <a:cs typeface="Calibri"/>
                <a:sym typeface="Calibri"/>
              </a:rPr>
              <a:t>Aristotle</a:t>
            </a:r>
            <a:endParaRPr b="0" i="0" sz="1050" u="none" cap="none" strike="noStrike">
              <a:solidFill>
                <a:schemeClr val="dk1"/>
              </a:solidFill>
              <a:latin typeface="Calibri"/>
              <a:ea typeface="Calibri"/>
              <a:cs typeface="Calibri"/>
              <a:sym typeface="Calibri"/>
            </a:endParaRPr>
          </a:p>
          <a:p>
            <a:pPr indent="0" lvl="0" marL="0" marR="0" rtl="0" algn="ctr">
              <a:lnSpc>
                <a:spcPct val="142857"/>
              </a:lnSpc>
              <a:spcBef>
                <a:spcPts val="0"/>
              </a:spcBef>
              <a:spcAft>
                <a:spcPts val="0"/>
              </a:spcAft>
              <a:buClr>
                <a:srgbClr val="1A1A1A"/>
              </a:buClr>
              <a:buSzPts val="1050"/>
              <a:buFont typeface="Calibri"/>
              <a:buNone/>
            </a:pPr>
            <a:r>
              <a:rPr b="0" i="0" lang="en-US" sz="1050" u="none" cap="none" strike="noStrike">
                <a:solidFill>
                  <a:srgbClr val="1A1A1A"/>
                </a:solidFill>
                <a:latin typeface="Calibri"/>
                <a:ea typeface="Calibri"/>
                <a:cs typeface="Calibri"/>
                <a:sym typeface="Calibri"/>
              </a:rPr>
              <a:t>René Descartes</a:t>
            </a:r>
            <a:endParaRPr b="0" i="0" sz="1050" u="none" cap="none" strike="noStrike">
              <a:solidFill>
                <a:schemeClr val="dk1"/>
              </a:solidFill>
              <a:latin typeface="Calibri"/>
              <a:ea typeface="Calibri"/>
              <a:cs typeface="Calibri"/>
              <a:sym typeface="Calibri"/>
            </a:endParaRPr>
          </a:p>
          <a:p>
            <a:pPr indent="0" lvl="0" marL="0" marR="0" rtl="0" algn="ctr">
              <a:lnSpc>
                <a:spcPct val="142857"/>
              </a:lnSpc>
              <a:spcBef>
                <a:spcPts val="0"/>
              </a:spcBef>
              <a:spcAft>
                <a:spcPts val="0"/>
              </a:spcAft>
              <a:buClr>
                <a:srgbClr val="1A1A1A"/>
              </a:buClr>
              <a:buSzPts val="1050"/>
              <a:buFont typeface="Calibri"/>
              <a:buNone/>
            </a:pPr>
            <a:r>
              <a:rPr b="0" i="0" lang="en-US" sz="1050" u="none" cap="none" strike="noStrike">
                <a:solidFill>
                  <a:srgbClr val="1A1A1A"/>
                </a:solidFill>
                <a:latin typeface="Calibri"/>
                <a:ea typeface="Calibri"/>
                <a:cs typeface="Calibri"/>
                <a:sym typeface="Calibri"/>
              </a:rPr>
              <a:t>Immanuel Kant</a:t>
            </a:r>
            <a:endParaRPr b="0" i="0" sz="1050" u="none" cap="none" strike="noStrike">
              <a:solidFill>
                <a:schemeClr val="dk1"/>
              </a:solidFill>
              <a:latin typeface="Calibri"/>
              <a:ea typeface="Calibri"/>
              <a:cs typeface="Calibri"/>
              <a:sym typeface="Calibri"/>
            </a:endParaRPr>
          </a:p>
          <a:p>
            <a:pPr indent="0" lvl="0" marL="0" marR="0" rtl="0" algn="ctr">
              <a:lnSpc>
                <a:spcPct val="142857"/>
              </a:lnSpc>
              <a:spcBef>
                <a:spcPts val="0"/>
              </a:spcBef>
              <a:spcAft>
                <a:spcPts val="0"/>
              </a:spcAft>
              <a:buClr>
                <a:srgbClr val="1A1A1A"/>
              </a:buClr>
              <a:buSzPts val="1050"/>
              <a:buFont typeface="Calibri"/>
              <a:buNone/>
            </a:pPr>
            <a:r>
              <a:rPr b="0" i="0" lang="en-US" sz="1050" u="none" cap="none" strike="noStrike">
                <a:solidFill>
                  <a:srgbClr val="1A1A1A"/>
                </a:solidFill>
                <a:latin typeface="Calibri"/>
                <a:ea typeface="Calibri"/>
                <a:cs typeface="Calibri"/>
                <a:sym typeface="Calibri"/>
              </a:rPr>
              <a:t>The Buddha</a:t>
            </a:r>
            <a:endParaRPr b="0" i="0" sz="1050" u="none" cap="none" strike="noStrike">
              <a:solidFill>
                <a:schemeClr val="dk1"/>
              </a:solidFill>
              <a:latin typeface="Calibri"/>
              <a:ea typeface="Calibri"/>
              <a:cs typeface="Calibri"/>
              <a:sym typeface="Calibri"/>
            </a:endParaRPr>
          </a:p>
        </p:txBody>
      </p:sp>
      <p:cxnSp>
        <p:nvCxnSpPr>
          <p:cNvPr id="541" name="Google Shape;541;p22"/>
          <p:cNvCxnSpPr/>
          <p:nvPr/>
        </p:nvCxnSpPr>
        <p:spPr>
          <a:xfrm>
            <a:off x="2788920" y="868680"/>
            <a:ext cx="0" cy="5120640"/>
          </a:xfrm>
          <a:prstGeom prst="straightConnector1">
            <a:avLst/>
          </a:prstGeom>
          <a:noFill/>
          <a:ln cap="flat" cmpd="sng" w="9525">
            <a:solidFill>
              <a:srgbClr val="D8D4CE"/>
            </a:solidFill>
            <a:prstDash val="solid"/>
            <a:round/>
            <a:headEnd len="sm" w="sm" type="none"/>
            <a:tailEnd len="sm" w="sm" type="none"/>
          </a:ln>
        </p:spPr>
      </p:cxnSp>
      <p:sp>
        <p:nvSpPr>
          <p:cNvPr id="542" name="Google Shape;542;p22"/>
          <p:cNvSpPr/>
          <p:nvPr/>
        </p:nvSpPr>
        <p:spPr>
          <a:xfrm>
            <a:off x="3154680" y="713232"/>
            <a:ext cx="8412480" cy="65836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A1A1A"/>
              </a:buClr>
              <a:buSzPts val="3800"/>
              <a:buFont typeface="Cambria"/>
              <a:buNone/>
            </a:pPr>
            <a:r>
              <a:rPr b="1" i="0" lang="en-US" sz="3800" u="none" cap="none" strike="noStrike">
                <a:solidFill>
                  <a:srgbClr val="1A1A1A"/>
                </a:solidFill>
                <a:latin typeface="Cambria"/>
                <a:ea typeface="Cambria"/>
                <a:cs typeface="Cambria"/>
                <a:sym typeface="Cambria"/>
              </a:rPr>
              <a:t>David Hume</a:t>
            </a:r>
            <a:endParaRPr b="0" i="0" sz="3800" u="none" cap="none" strike="noStrike">
              <a:solidFill>
                <a:schemeClr val="dk1"/>
              </a:solidFill>
              <a:latin typeface="Calibri"/>
              <a:ea typeface="Calibri"/>
              <a:cs typeface="Calibri"/>
              <a:sym typeface="Calibri"/>
            </a:endParaRPr>
          </a:p>
        </p:txBody>
      </p:sp>
      <p:sp>
        <p:nvSpPr>
          <p:cNvPr id="543" name="Google Shape;543;p22"/>
          <p:cNvSpPr/>
          <p:nvPr/>
        </p:nvSpPr>
        <p:spPr>
          <a:xfrm>
            <a:off x="3154680" y="1389888"/>
            <a:ext cx="8412480" cy="3657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6666"/>
              </a:buClr>
              <a:buSzPts val="1700"/>
              <a:buFont typeface="Cambria"/>
              <a:buNone/>
            </a:pPr>
            <a:r>
              <a:rPr b="0" i="1" lang="en-US" sz="1700" u="none" cap="none" strike="noStrike">
                <a:solidFill>
                  <a:srgbClr val="666666"/>
                </a:solidFill>
                <a:latin typeface="Cambria"/>
                <a:ea typeface="Cambria"/>
                <a:cs typeface="Cambria"/>
                <a:sym typeface="Cambria"/>
              </a:rPr>
              <a:t>The gentle skeptic</a:t>
            </a:r>
            <a:endParaRPr b="0" i="0" sz="1700" u="none" cap="none" strike="noStrike">
              <a:solidFill>
                <a:schemeClr val="dk1"/>
              </a:solidFill>
              <a:latin typeface="Calibri"/>
              <a:ea typeface="Calibri"/>
              <a:cs typeface="Calibri"/>
              <a:sym typeface="Calibri"/>
            </a:endParaRPr>
          </a:p>
        </p:txBody>
      </p:sp>
      <p:sp>
        <p:nvSpPr>
          <p:cNvPr id="544" name="Google Shape;544;p22"/>
          <p:cNvSpPr/>
          <p:nvPr/>
        </p:nvSpPr>
        <p:spPr>
          <a:xfrm>
            <a:off x="3154680" y="1965960"/>
            <a:ext cx="4114800" cy="2560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6666"/>
              </a:buClr>
              <a:buSzPts val="900"/>
              <a:buFont typeface="Calibri"/>
              <a:buNone/>
            </a:pPr>
            <a:r>
              <a:rPr b="1" i="0" lang="en-US" sz="900" u="none" cap="none" strike="noStrike">
                <a:solidFill>
                  <a:srgbClr val="666666"/>
                </a:solidFill>
                <a:latin typeface="Calibri"/>
                <a:ea typeface="Calibri"/>
                <a:cs typeface="Calibri"/>
                <a:sym typeface="Calibri"/>
              </a:rPr>
              <a:t>WHAT YOU’D MASTER</a:t>
            </a:r>
            <a:endParaRPr b="0" i="0" sz="900" u="none" cap="none" strike="noStrike">
              <a:solidFill>
                <a:schemeClr val="dk1"/>
              </a:solidFill>
              <a:latin typeface="Calibri"/>
              <a:ea typeface="Calibri"/>
              <a:cs typeface="Calibri"/>
              <a:sym typeface="Calibri"/>
            </a:endParaRPr>
          </a:p>
        </p:txBody>
      </p:sp>
      <p:sp>
        <p:nvSpPr>
          <p:cNvPr id="545" name="Google Shape;545;p22"/>
          <p:cNvSpPr/>
          <p:nvPr/>
        </p:nvSpPr>
        <p:spPr>
          <a:xfrm>
            <a:off x="3154680" y="2240280"/>
            <a:ext cx="4114800" cy="1691640"/>
          </a:xfrm>
          <a:prstGeom prst="rect">
            <a:avLst/>
          </a:prstGeom>
          <a:noFill/>
          <a:ln>
            <a:noFill/>
          </a:ln>
        </p:spPr>
        <p:txBody>
          <a:bodyPr anchorCtr="0" anchor="ctr" bIns="0" lIns="0" spcFirstLastPara="1" rIns="0" wrap="square" tIns="0">
            <a:noAutofit/>
          </a:bodyPr>
          <a:lstStyle/>
          <a:p>
            <a:pPr indent="-342900" lvl="0" marL="342900" marR="0" rtl="0" algn="l">
              <a:spcBef>
                <a:spcPts val="0"/>
              </a:spcBef>
              <a:spcAft>
                <a:spcPts val="0"/>
              </a:spcAft>
              <a:buClr>
                <a:srgbClr val="1A1A1A"/>
              </a:buClr>
              <a:buSzPts val="1300"/>
              <a:buFont typeface="Calibri"/>
              <a:buChar char="•"/>
            </a:pPr>
            <a:r>
              <a:rPr b="0" i="0" lang="en-US" sz="1300" u="none" cap="none" strike="noStrike">
                <a:solidFill>
                  <a:srgbClr val="1A1A1A"/>
                </a:solidFill>
                <a:latin typeface="Calibri"/>
                <a:ea typeface="Calibri"/>
                <a:cs typeface="Calibri"/>
                <a:sym typeface="Calibri"/>
              </a:rPr>
              <a:t>Impressions and ideas</a:t>
            </a:r>
            <a:endParaRPr b="0" i="0" sz="1300" u="none" cap="none" strike="noStrike">
              <a:solidFill>
                <a:schemeClr val="dk1"/>
              </a:solidFill>
              <a:latin typeface="Calibri"/>
              <a:ea typeface="Calibri"/>
              <a:cs typeface="Calibri"/>
              <a:sym typeface="Calibri"/>
            </a:endParaRPr>
          </a:p>
          <a:p>
            <a:pPr indent="-342900" lvl="0" marL="342900" marR="0" rtl="0" algn="l">
              <a:spcBef>
                <a:spcPts val="700"/>
              </a:spcBef>
              <a:spcAft>
                <a:spcPts val="0"/>
              </a:spcAft>
              <a:buClr>
                <a:srgbClr val="1A1A1A"/>
              </a:buClr>
              <a:buSzPts val="1300"/>
              <a:buFont typeface="Calibri"/>
              <a:buChar char="•"/>
            </a:pPr>
            <a:r>
              <a:rPr b="0" i="0" lang="en-US" sz="1300" u="none" cap="none" strike="noStrike">
                <a:solidFill>
                  <a:srgbClr val="1A1A1A"/>
                </a:solidFill>
                <a:latin typeface="Calibri"/>
                <a:ea typeface="Calibri"/>
                <a:cs typeface="Calibri"/>
                <a:sym typeface="Calibri"/>
              </a:rPr>
              <a:t>The problem of induction</a:t>
            </a:r>
            <a:endParaRPr b="0" i="0" sz="1300" u="none" cap="none" strike="noStrike">
              <a:solidFill>
                <a:schemeClr val="dk1"/>
              </a:solidFill>
              <a:latin typeface="Calibri"/>
              <a:ea typeface="Calibri"/>
              <a:cs typeface="Calibri"/>
              <a:sym typeface="Calibri"/>
            </a:endParaRPr>
          </a:p>
          <a:p>
            <a:pPr indent="-342900" lvl="0" marL="342900" marR="0" rtl="0" algn="l">
              <a:spcBef>
                <a:spcPts val="700"/>
              </a:spcBef>
              <a:spcAft>
                <a:spcPts val="0"/>
              </a:spcAft>
              <a:buClr>
                <a:srgbClr val="1A1A1A"/>
              </a:buClr>
              <a:buSzPts val="1300"/>
              <a:buFont typeface="Calibri"/>
              <a:buChar char="•"/>
            </a:pPr>
            <a:r>
              <a:rPr b="0" i="0" lang="en-US" sz="1300" u="none" cap="none" strike="noStrike">
                <a:solidFill>
                  <a:srgbClr val="1A1A1A"/>
                </a:solidFill>
                <a:latin typeface="Calibri"/>
                <a:ea typeface="Calibri"/>
                <a:cs typeface="Calibri"/>
                <a:sym typeface="Calibri"/>
              </a:rPr>
              <a:t>Causation as habit</a:t>
            </a:r>
            <a:endParaRPr b="0" i="0" sz="1300" u="none" cap="none" strike="noStrike">
              <a:solidFill>
                <a:schemeClr val="dk1"/>
              </a:solidFill>
              <a:latin typeface="Calibri"/>
              <a:ea typeface="Calibri"/>
              <a:cs typeface="Calibri"/>
              <a:sym typeface="Calibri"/>
            </a:endParaRPr>
          </a:p>
          <a:p>
            <a:pPr indent="-342900" lvl="0" marL="342900" marR="0" rtl="0" algn="l">
              <a:spcBef>
                <a:spcPts val="700"/>
              </a:spcBef>
              <a:spcAft>
                <a:spcPts val="0"/>
              </a:spcAft>
              <a:buClr>
                <a:srgbClr val="1A1A1A"/>
              </a:buClr>
              <a:buSzPts val="1300"/>
              <a:buFont typeface="Calibri"/>
              <a:buChar char="•"/>
            </a:pPr>
            <a:r>
              <a:rPr b="0" i="0" lang="en-US" sz="1300" u="none" cap="none" strike="noStrike">
                <a:solidFill>
                  <a:srgbClr val="1A1A1A"/>
                </a:solidFill>
                <a:latin typeface="Calibri"/>
                <a:ea typeface="Calibri"/>
                <a:cs typeface="Calibri"/>
                <a:sym typeface="Calibri"/>
              </a:rPr>
              <a:t>The is–ought gap</a:t>
            </a:r>
            <a:endParaRPr b="0" i="0" sz="1300" u="none" cap="none" strike="noStrike">
              <a:solidFill>
                <a:schemeClr val="dk1"/>
              </a:solidFill>
              <a:latin typeface="Calibri"/>
              <a:ea typeface="Calibri"/>
              <a:cs typeface="Calibri"/>
              <a:sym typeface="Calibri"/>
            </a:endParaRPr>
          </a:p>
        </p:txBody>
      </p:sp>
      <p:sp>
        <p:nvSpPr>
          <p:cNvPr id="546" name="Google Shape;546;p22"/>
          <p:cNvSpPr/>
          <p:nvPr/>
        </p:nvSpPr>
        <p:spPr>
          <a:xfrm>
            <a:off x="7589520" y="1965960"/>
            <a:ext cx="3977640" cy="2560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6666"/>
              </a:buClr>
              <a:buSzPts val="900"/>
              <a:buFont typeface="Calibri"/>
              <a:buNone/>
            </a:pPr>
            <a:r>
              <a:rPr b="1" i="0" lang="en-US" sz="900" u="none" cap="none" strike="noStrike">
                <a:solidFill>
                  <a:srgbClr val="666666"/>
                </a:solidFill>
                <a:latin typeface="Calibri"/>
                <a:ea typeface="Calibri"/>
                <a:cs typeface="Calibri"/>
                <a:sym typeface="Calibri"/>
              </a:rPr>
              <a:t>THE QUESTION YOU’D WRESTLE WITH</a:t>
            </a:r>
            <a:endParaRPr b="0" i="0" sz="900" u="none" cap="none" strike="noStrike">
              <a:solidFill>
                <a:schemeClr val="dk1"/>
              </a:solidFill>
              <a:latin typeface="Calibri"/>
              <a:ea typeface="Calibri"/>
              <a:cs typeface="Calibri"/>
              <a:sym typeface="Calibri"/>
            </a:endParaRPr>
          </a:p>
        </p:txBody>
      </p:sp>
      <p:sp>
        <p:nvSpPr>
          <p:cNvPr id="547" name="Google Shape;547;p22"/>
          <p:cNvSpPr/>
          <p:nvPr/>
        </p:nvSpPr>
        <p:spPr>
          <a:xfrm>
            <a:off x="7589520" y="2240280"/>
            <a:ext cx="3977640" cy="914400"/>
          </a:xfrm>
          <a:prstGeom prst="rect">
            <a:avLst/>
          </a:prstGeom>
          <a:noFill/>
          <a:ln>
            <a:noFill/>
          </a:ln>
        </p:spPr>
        <p:txBody>
          <a:bodyPr anchorCtr="0" anchor="ctr" bIns="0" lIns="0" spcFirstLastPara="1" rIns="0" wrap="square" tIns="0">
            <a:noAutofit/>
          </a:bodyPr>
          <a:lstStyle/>
          <a:p>
            <a:pPr indent="0" lvl="0" marL="0" marR="0" rtl="0" algn="l">
              <a:lnSpc>
                <a:spcPct val="131034"/>
              </a:lnSpc>
              <a:spcBef>
                <a:spcPts val="0"/>
              </a:spcBef>
              <a:spcAft>
                <a:spcPts val="0"/>
              </a:spcAft>
              <a:buClr>
                <a:srgbClr val="2D5B7A"/>
              </a:buClr>
              <a:buSzPts val="1450"/>
              <a:buFont typeface="Cambria"/>
              <a:buNone/>
            </a:pPr>
            <a:r>
              <a:rPr b="1" i="0" lang="en-US" sz="1450" u="none" cap="none" strike="noStrike">
                <a:solidFill>
                  <a:srgbClr val="2D5B7A"/>
                </a:solidFill>
                <a:latin typeface="Cambria"/>
                <a:ea typeface="Cambria"/>
                <a:cs typeface="Cambria"/>
                <a:sym typeface="Cambria"/>
              </a:rPr>
              <a:t>What is the role of inductive and deductive reasoning in scientific inquiry, prediction and explanation?</a:t>
            </a:r>
            <a:endParaRPr b="0" i="0" sz="1450" u="none" cap="none" strike="noStrike">
              <a:solidFill>
                <a:schemeClr val="dk1"/>
              </a:solidFill>
              <a:latin typeface="Calibri"/>
              <a:ea typeface="Calibri"/>
              <a:cs typeface="Calibri"/>
              <a:sym typeface="Calibri"/>
            </a:endParaRPr>
          </a:p>
        </p:txBody>
      </p:sp>
      <p:sp>
        <p:nvSpPr>
          <p:cNvPr id="548" name="Google Shape;548;p22"/>
          <p:cNvSpPr/>
          <p:nvPr/>
        </p:nvSpPr>
        <p:spPr>
          <a:xfrm>
            <a:off x="7589520" y="3291840"/>
            <a:ext cx="397764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6666"/>
              </a:buClr>
              <a:buSzPts val="900"/>
              <a:buFont typeface="Calibri"/>
              <a:buNone/>
            </a:pPr>
            <a:r>
              <a:rPr b="0" i="0" lang="en-US" sz="900" u="none" cap="none" strike="noStrike">
                <a:solidFill>
                  <a:srgbClr val="666666"/>
                </a:solidFill>
                <a:latin typeface="Calibri"/>
                <a:ea typeface="Calibri"/>
                <a:cs typeface="Calibri"/>
                <a:sym typeface="Calibri"/>
              </a:rPr>
              <a:t>Natural Sciences · Methods  ·  Natural Sciences · Ethics</a:t>
            </a:r>
            <a:endParaRPr b="0" i="0" sz="900" u="none" cap="none" strike="noStrike">
              <a:solidFill>
                <a:schemeClr val="dk1"/>
              </a:solidFill>
              <a:latin typeface="Calibri"/>
              <a:ea typeface="Calibri"/>
              <a:cs typeface="Calibri"/>
              <a:sym typeface="Calibri"/>
            </a:endParaRPr>
          </a:p>
        </p:txBody>
      </p:sp>
      <p:sp>
        <p:nvSpPr>
          <p:cNvPr id="549" name="Google Shape;549;p22"/>
          <p:cNvSpPr/>
          <p:nvPr/>
        </p:nvSpPr>
        <p:spPr>
          <a:xfrm>
            <a:off x="3154680" y="4114800"/>
            <a:ext cx="8412480" cy="1572768"/>
          </a:xfrm>
          <a:prstGeom prst="rect">
            <a:avLst/>
          </a:prstGeom>
          <a:solidFill>
            <a:srgbClr val="F4F2E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0" name="Google Shape;550;p22"/>
          <p:cNvSpPr/>
          <p:nvPr/>
        </p:nvSpPr>
        <p:spPr>
          <a:xfrm>
            <a:off x="3401568" y="4224528"/>
            <a:ext cx="7955280" cy="914400"/>
          </a:xfrm>
          <a:prstGeom prst="rect">
            <a:avLst/>
          </a:prstGeom>
          <a:noFill/>
          <a:ln>
            <a:noFill/>
          </a:ln>
        </p:spPr>
        <p:txBody>
          <a:bodyPr anchorCtr="0" anchor="t" bIns="0" lIns="0" spcFirstLastPara="1" rIns="0" wrap="square" tIns="0">
            <a:noAutofit/>
          </a:bodyPr>
          <a:lstStyle/>
          <a:p>
            <a:pPr indent="0" lvl="0" marL="0" marR="0" rtl="0" algn="l">
              <a:lnSpc>
                <a:spcPct val="135714"/>
              </a:lnSpc>
              <a:spcBef>
                <a:spcPts val="0"/>
              </a:spcBef>
              <a:spcAft>
                <a:spcPts val="0"/>
              </a:spcAft>
              <a:buClr>
                <a:srgbClr val="1A1A1A"/>
              </a:buClr>
              <a:buSzPts val="1400"/>
              <a:buFont typeface="Cambria"/>
              <a:buNone/>
            </a:pPr>
            <a:r>
              <a:rPr b="0" i="1" lang="en-US" sz="1400" u="none" cap="none" strike="noStrike">
                <a:solidFill>
                  <a:srgbClr val="1A1A1A"/>
                </a:solidFill>
                <a:latin typeface="Cambria"/>
                <a:ea typeface="Cambria"/>
                <a:cs typeface="Cambria"/>
                <a:sym typeface="Cambria"/>
              </a:rPr>
              <a:t>“Custom, then, is the great guide of human life.”</a:t>
            </a:r>
            <a:endParaRPr b="0" i="0" sz="1400" u="none" cap="none" strike="noStrike">
              <a:solidFill>
                <a:schemeClr val="dk1"/>
              </a:solidFill>
              <a:latin typeface="Calibri"/>
              <a:ea typeface="Calibri"/>
              <a:cs typeface="Calibri"/>
              <a:sym typeface="Calibri"/>
            </a:endParaRPr>
          </a:p>
        </p:txBody>
      </p:sp>
      <p:sp>
        <p:nvSpPr>
          <p:cNvPr id="551" name="Google Shape;551;p22"/>
          <p:cNvSpPr/>
          <p:nvPr/>
        </p:nvSpPr>
        <p:spPr>
          <a:xfrm>
            <a:off x="3401568" y="5285232"/>
            <a:ext cx="795528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6666"/>
              </a:buClr>
              <a:buSzPts val="900"/>
              <a:buFont typeface="Calibri"/>
              <a:buNone/>
            </a:pPr>
            <a:r>
              <a:rPr b="0" i="0" lang="en-US" sz="900" u="none" cap="none" strike="noStrike">
                <a:solidFill>
                  <a:srgbClr val="666666"/>
                </a:solidFill>
                <a:latin typeface="Calibri"/>
                <a:ea typeface="Calibri"/>
                <a:cs typeface="Calibri"/>
                <a:sym typeface="Calibri"/>
              </a:rPr>
              <a:t>An Enquiry Concerning Human Understanding, §V, 1748</a:t>
            </a:r>
            <a:endParaRPr b="0" i="0" sz="900" u="none" cap="none" strike="noStrike">
              <a:solidFill>
                <a:schemeClr val="dk1"/>
              </a:solidFill>
              <a:latin typeface="Calibri"/>
              <a:ea typeface="Calibri"/>
              <a:cs typeface="Calibri"/>
              <a:sym typeface="Calibri"/>
            </a:endParaRPr>
          </a:p>
        </p:txBody>
      </p:sp>
      <p:sp>
        <p:nvSpPr>
          <p:cNvPr id="552" name="Google Shape;552;p22"/>
          <p:cNvSpPr/>
          <p:nvPr/>
        </p:nvSpPr>
        <p:spPr>
          <a:xfrm>
            <a:off x="10607040" y="6144768"/>
            <a:ext cx="1005840" cy="274320"/>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666666"/>
              </a:buClr>
              <a:buSzPts val="900"/>
              <a:buFont typeface="Calibri"/>
              <a:buNone/>
            </a:pPr>
            <a:r>
              <a:rPr b="0" i="0" lang="en-US" sz="900" u="none" cap="none" strike="noStrike">
                <a:solidFill>
                  <a:srgbClr val="666666"/>
                </a:solidFill>
                <a:latin typeface="Calibri"/>
                <a:ea typeface="Calibri"/>
                <a:cs typeface="Calibri"/>
                <a:sym typeface="Calibri"/>
              </a:rPr>
              <a:t>17 of 42</a:t>
            </a:r>
            <a:endParaRPr b="0" i="0" sz="900" u="none" cap="none" strike="noStrike">
              <a:solidFill>
                <a:schemeClr val="dk1"/>
              </a:solidFill>
              <a:latin typeface="Calibri"/>
              <a:ea typeface="Calibri"/>
              <a:cs typeface="Calibri"/>
              <a:sym typeface="Calibri"/>
            </a:endParaRPr>
          </a:p>
        </p:txBody>
      </p:sp>
      <p:sp>
        <p:nvSpPr>
          <p:cNvPr id="553" name="Google Shape;553;p22"/>
          <p:cNvSpPr/>
          <p:nvPr/>
        </p:nvSpPr>
        <p:spPr>
          <a:xfrm>
            <a:off x="457200" y="6144768"/>
            <a:ext cx="365760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6666"/>
              </a:buClr>
              <a:buSzPts val="900"/>
              <a:buFont typeface="Calibri"/>
              <a:buNone/>
            </a:pPr>
            <a:r>
              <a:rPr b="0" i="0" lang="en-US" sz="900" u="none" cap="none" strike="noStrike">
                <a:solidFill>
                  <a:srgbClr val="666666"/>
                </a:solidFill>
                <a:latin typeface="Calibri"/>
                <a:ea typeface="Calibri"/>
                <a:cs typeface="Calibri"/>
                <a:sym typeface="Calibri"/>
              </a:rPr>
              <a:t>Pillars of Western Thought</a:t>
            </a:r>
            <a:endParaRPr b="0" i="0" sz="900" u="none" cap="none" strike="noStrike">
              <a:solidFill>
                <a:schemeClr val="dk1"/>
              </a:solidFill>
              <a:latin typeface="Calibri"/>
              <a:ea typeface="Calibri"/>
              <a:cs typeface="Calibri"/>
              <a:sym typeface="Calibri"/>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558" name="Shape 558"/>
        <p:cNvGrpSpPr/>
        <p:nvPr/>
      </p:nvGrpSpPr>
      <p:grpSpPr>
        <a:xfrm>
          <a:off x="0" y="0"/>
          <a:ext cx="0" cy="0"/>
          <a:chOff x="0" y="0"/>
          <a:chExt cx="0" cy="0"/>
        </a:xfrm>
      </p:grpSpPr>
      <p:sp>
        <p:nvSpPr>
          <p:cNvPr id="559" name="Google Shape;559;p23"/>
          <p:cNvSpPr/>
          <p:nvPr/>
        </p:nvSpPr>
        <p:spPr>
          <a:xfrm>
            <a:off x="685800" y="868680"/>
            <a:ext cx="1554480" cy="1554480"/>
          </a:xfrm>
          <a:prstGeom prst="ellipse">
            <a:avLst/>
          </a:prstGeom>
          <a:solidFill>
            <a:srgbClr val="2D5B7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0" name="Google Shape;560;p23"/>
          <p:cNvSpPr/>
          <p:nvPr/>
        </p:nvSpPr>
        <p:spPr>
          <a:xfrm>
            <a:off x="685800" y="868680"/>
            <a:ext cx="1554480" cy="155448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6000"/>
              <a:buFont typeface="Cambria"/>
              <a:buNone/>
            </a:pPr>
            <a:r>
              <a:rPr b="1" i="0" lang="en-US" sz="6000" u="none" cap="none" strike="noStrike">
                <a:solidFill>
                  <a:srgbClr val="FFFFFF"/>
                </a:solidFill>
                <a:latin typeface="Cambria"/>
                <a:ea typeface="Cambria"/>
                <a:cs typeface="Cambria"/>
                <a:sym typeface="Cambria"/>
              </a:rPr>
              <a:t>K</a:t>
            </a:r>
            <a:endParaRPr b="0" i="0" sz="6000" u="none" cap="none" strike="noStrike">
              <a:solidFill>
                <a:schemeClr val="dk1"/>
              </a:solidFill>
              <a:latin typeface="Calibri"/>
              <a:ea typeface="Calibri"/>
              <a:cs typeface="Calibri"/>
              <a:sym typeface="Calibri"/>
            </a:endParaRPr>
          </a:p>
        </p:txBody>
      </p:sp>
      <p:sp>
        <p:nvSpPr>
          <p:cNvPr id="561" name="Google Shape;561;p23"/>
          <p:cNvSpPr/>
          <p:nvPr/>
        </p:nvSpPr>
        <p:spPr>
          <a:xfrm>
            <a:off x="457200" y="2542032"/>
            <a:ext cx="2011680" cy="4572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2D5B7A"/>
              </a:buClr>
              <a:buSzPts val="950"/>
              <a:buFont typeface="Calibri"/>
              <a:buNone/>
            </a:pPr>
            <a:r>
              <a:rPr b="1" i="0" lang="en-US" sz="950" u="none" cap="none" strike="noStrike">
                <a:solidFill>
                  <a:srgbClr val="2D5B7A"/>
                </a:solidFill>
                <a:latin typeface="Calibri"/>
                <a:ea typeface="Calibri"/>
                <a:cs typeface="Calibri"/>
                <a:sym typeface="Calibri"/>
              </a:rPr>
              <a:t>EARLY MODERN</a:t>
            </a:r>
            <a:endParaRPr b="0" i="0" sz="950" u="none" cap="none" strike="noStrike">
              <a:solidFill>
                <a:schemeClr val="dk1"/>
              </a:solidFill>
              <a:latin typeface="Calibri"/>
              <a:ea typeface="Calibri"/>
              <a:cs typeface="Calibri"/>
              <a:sym typeface="Calibri"/>
            </a:endParaRPr>
          </a:p>
        </p:txBody>
      </p:sp>
      <p:sp>
        <p:nvSpPr>
          <p:cNvPr id="562" name="Google Shape;562;p23"/>
          <p:cNvSpPr/>
          <p:nvPr/>
        </p:nvSpPr>
        <p:spPr>
          <a:xfrm>
            <a:off x="457200" y="2907792"/>
            <a:ext cx="2011680" cy="27432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666666"/>
              </a:buClr>
              <a:buSzPts val="1100"/>
              <a:buFont typeface="Calibri"/>
              <a:buNone/>
            </a:pPr>
            <a:r>
              <a:rPr b="0" i="0" lang="en-US" sz="1100" u="none" cap="none" strike="noStrike">
                <a:solidFill>
                  <a:srgbClr val="666666"/>
                </a:solidFill>
                <a:latin typeface="Calibri"/>
                <a:ea typeface="Calibri"/>
                <a:cs typeface="Calibri"/>
                <a:sym typeface="Calibri"/>
              </a:rPr>
              <a:t>1724 – 1804</a:t>
            </a:r>
            <a:endParaRPr b="0" i="0" sz="1100" u="none" cap="none" strike="noStrike">
              <a:solidFill>
                <a:schemeClr val="dk1"/>
              </a:solidFill>
              <a:latin typeface="Calibri"/>
              <a:ea typeface="Calibri"/>
              <a:cs typeface="Calibri"/>
              <a:sym typeface="Calibri"/>
            </a:endParaRPr>
          </a:p>
        </p:txBody>
      </p:sp>
      <p:sp>
        <p:nvSpPr>
          <p:cNvPr id="563" name="Google Shape;563;p23"/>
          <p:cNvSpPr/>
          <p:nvPr/>
        </p:nvSpPr>
        <p:spPr>
          <a:xfrm>
            <a:off x="457200" y="3794760"/>
            <a:ext cx="2011680" cy="256032"/>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666666"/>
              </a:buClr>
              <a:buSzPts val="850"/>
              <a:buFont typeface="Calibri"/>
              <a:buNone/>
            </a:pPr>
            <a:r>
              <a:rPr b="1" i="0" lang="en-US" sz="850" u="none" cap="none" strike="noStrike">
                <a:solidFill>
                  <a:srgbClr val="666666"/>
                </a:solidFill>
                <a:latin typeface="Calibri"/>
                <a:ea typeface="Calibri"/>
                <a:cs typeface="Calibri"/>
                <a:sym typeface="Calibri"/>
              </a:rPr>
              <a:t>YOU’D ARGUE WITH</a:t>
            </a:r>
            <a:endParaRPr b="0" i="0" sz="850" u="none" cap="none" strike="noStrike">
              <a:solidFill>
                <a:schemeClr val="dk1"/>
              </a:solidFill>
              <a:latin typeface="Calibri"/>
              <a:ea typeface="Calibri"/>
              <a:cs typeface="Calibri"/>
              <a:sym typeface="Calibri"/>
            </a:endParaRPr>
          </a:p>
        </p:txBody>
      </p:sp>
      <p:sp>
        <p:nvSpPr>
          <p:cNvPr id="564" name="Google Shape;564;p23"/>
          <p:cNvSpPr/>
          <p:nvPr/>
        </p:nvSpPr>
        <p:spPr>
          <a:xfrm>
            <a:off x="457200" y="4069080"/>
            <a:ext cx="2011680" cy="1463040"/>
          </a:xfrm>
          <a:prstGeom prst="rect">
            <a:avLst/>
          </a:prstGeom>
          <a:noFill/>
          <a:ln>
            <a:noFill/>
          </a:ln>
        </p:spPr>
        <p:txBody>
          <a:bodyPr anchorCtr="0" anchor="ctr" bIns="0" lIns="0" spcFirstLastPara="1" rIns="0" wrap="square" tIns="0">
            <a:noAutofit/>
          </a:bodyPr>
          <a:lstStyle/>
          <a:p>
            <a:pPr indent="0" lvl="0" marL="0" marR="0" rtl="0" algn="ctr">
              <a:lnSpc>
                <a:spcPct val="142857"/>
              </a:lnSpc>
              <a:spcBef>
                <a:spcPts val="0"/>
              </a:spcBef>
              <a:spcAft>
                <a:spcPts val="0"/>
              </a:spcAft>
              <a:buClr>
                <a:srgbClr val="1A1A1A"/>
              </a:buClr>
              <a:buSzPts val="1050"/>
              <a:buFont typeface="Calibri"/>
              <a:buNone/>
            </a:pPr>
            <a:r>
              <a:rPr b="0" i="0" lang="en-US" sz="1050" u="none" cap="none" strike="noStrike">
                <a:solidFill>
                  <a:srgbClr val="1A1A1A"/>
                </a:solidFill>
                <a:latin typeface="Calibri"/>
                <a:ea typeface="Calibri"/>
                <a:cs typeface="Calibri"/>
                <a:sym typeface="Calibri"/>
              </a:rPr>
              <a:t>David Hume</a:t>
            </a:r>
            <a:endParaRPr b="0" i="0" sz="1050" u="none" cap="none" strike="noStrike">
              <a:solidFill>
                <a:schemeClr val="dk1"/>
              </a:solidFill>
              <a:latin typeface="Calibri"/>
              <a:ea typeface="Calibri"/>
              <a:cs typeface="Calibri"/>
              <a:sym typeface="Calibri"/>
            </a:endParaRPr>
          </a:p>
          <a:p>
            <a:pPr indent="0" lvl="0" marL="0" marR="0" rtl="0" algn="ctr">
              <a:lnSpc>
                <a:spcPct val="142857"/>
              </a:lnSpc>
              <a:spcBef>
                <a:spcPts val="0"/>
              </a:spcBef>
              <a:spcAft>
                <a:spcPts val="0"/>
              </a:spcAft>
              <a:buClr>
                <a:srgbClr val="1A1A1A"/>
              </a:buClr>
              <a:buSzPts val="1050"/>
              <a:buFont typeface="Calibri"/>
              <a:buNone/>
            </a:pPr>
            <a:r>
              <a:rPr b="0" i="0" lang="en-US" sz="1050" u="none" cap="none" strike="noStrike">
                <a:solidFill>
                  <a:srgbClr val="1A1A1A"/>
                </a:solidFill>
                <a:latin typeface="Calibri"/>
                <a:ea typeface="Calibri"/>
                <a:cs typeface="Calibri"/>
                <a:sym typeface="Calibri"/>
              </a:rPr>
              <a:t>René Descartes</a:t>
            </a:r>
            <a:endParaRPr b="0" i="0" sz="1050" u="none" cap="none" strike="noStrike">
              <a:solidFill>
                <a:schemeClr val="dk1"/>
              </a:solidFill>
              <a:latin typeface="Calibri"/>
              <a:ea typeface="Calibri"/>
              <a:cs typeface="Calibri"/>
              <a:sym typeface="Calibri"/>
            </a:endParaRPr>
          </a:p>
          <a:p>
            <a:pPr indent="0" lvl="0" marL="0" marR="0" rtl="0" algn="ctr">
              <a:lnSpc>
                <a:spcPct val="142857"/>
              </a:lnSpc>
              <a:spcBef>
                <a:spcPts val="0"/>
              </a:spcBef>
              <a:spcAft>
                <a:spcPts val="0"/>
              </a:spcAft>
              <a:buClr>
                <a:srgbClr val="1A1A1A"/>
              </a:buClr>
              <a:buSzPts val="1050"/>
              <a:buFont typeface="Calibri"/>
              <a:buNone/>
            </a:pPr>
            <a:r>
              <a:rPr b="0" i="0" lang="en-US" sz="1050" u="none" cap="none" strike="noStrike">
                <a:solidFill>
                  <a:srgbClr val="1A1A1A"/>
                </a:solidFill>
                <a:latin typeface="Calibri"/>
                <a:ea typeface="Calibri"/>
                <a:cs typeface="Calibri"/>
                <a:sym typeface="Calibri"/>
              </a:rPr>
              <a:t>G.W.F. Hegel</a:t>
            </a:r>
            <a:endParaRPr b="0" i="0" sz="1050" u="none" cap="none" strike="noStrike">
              <a:solidFill>
                <a:schemeClr val="dk1"/>
              </a:solidFill>
              <a:latin typeface="Calibri"/>
              <a:ea typeface="Calibri"/>
              <a:cs typeface="Calibri"/>
              <a:sym typeface="Calibri"/>
            </a:endParaRPr>
          </a:p>
        </p:txBody>
      </p:sp>
      <p:cxnSp>
        <p:nvCxnSpPr>
          <p:cNvPr id="565" name="Google Shape;565;p23"/>
          <p:cNvCxnSpPr/>
          <p:nvPr/>
        </p:nvCxnSpPr>
        <p:spPr>
          <a:xfrm>
            <a:off x="2788920" y="868680"/>
            <a:ext cx="0" cy="5120640"/>
          </a:xfrm>
          <a:prstGeom prst="straightConnector1">
            <a:avLst/>
          </a:prstGeom>
          <a:noFill/>
          <a:ln cap="flat" cmpd="sng" w="9525">
            <a:solidFill>
              <a:srgbClr val="D8D4CE"/>
            </a:solidFill>
            <a:prstDash val="solid"/>
            <a:round/>
            <a:headEnd len="sm" w="sm" type="none"/>
            <a:tailEnd len="sm" w="sm" type="none"/>
          </a:ln>
        </p:spPr>
      </p:cxnSp>
      <p:sp>
        <p:nvSpPr>
          <p:cNvPr id="566" name="Google Shape;566;p23"/>
          <p:cNvSpPr/>
          <p:nvPr/>
        </p:nvSpPr>
        <p:spPr>
          <a:xfrm>
            <a:off x="3154680" y="713232"/>
            <a:ext cx="8412480" cy="65836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A1A1A"/>
              </a:buClr>
              <a:buSzPts val="3800"/>
              <a:buFont typeface="Cambria"/>
              <a:buNone/>
            </a:pPr>
            <a:r>
              <a:rPr b="1" i="0" lang="en-US" sz="3800" u="none" cap="none" strike="noStrike">
                <a:solidFill>
                  <a:srgbClr val="1A1A1A"/>
                </a:solidFill>
                <a:latin typeface="Cambria"/>
                <a:ea typeface="Cambria"/>
                <a:cs typeface="Cambria"/>
                <a:sym typeface="Cambria"/>
              </a:rPr>
              <a:t>Immanuel Kant</a:t>
            </a:r>
            <a:endParaRPr b="0" i="0" sz="3800" u="none" cap="none" strike="noStrike">
              <a:solidFill>
                <a:schemeClr val="dk1"/>
              </a:solidFill>
              <a:latin typeface="Calibri"/>
              <a:ea typeface="Calibri"/>
              <a:cs typeface="Calibri"/>
              <a:sym typeface="Calibri"/>
            </a:endParaRPr>
          </a:p>
        </p:txBody>
      </p:sp>
      <p:sp>
        <p:nvSpPr>
          <p:cNvPr id="567" name="Google Shape;567;p23"/>
          <p:cNvSpPr/>
          <p:nvPr/>
        </p:nvSpPr>
        <p:spPr>
          <a:xfrm>
            <a:off x="3154680" y="1389888"/>
            <a:ext cx="8412480" cy="3657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6666"/>
              </a:buClr>
              <a:buSzPts val="1700"/>
              <a:buFont typeface="Cambria"/>
              <a:buNone/>
            </a:pPr>
            <a:r>
              <a:rPr b="0" i="1" lang="en-US" sz="1700" u="none" cap="none" strike="noStrike">
                <a:solidFill>
                  <a:srgbClr val="666666"/>
                </a:solidFill>
                <a:latin typeface="Cambria"/>
                <a:ea typeface="Cambria"/>
                <a:cs typeface="Cambria"/>
                <a:sym typeface="Cambria"/>
              </a:rPr>
              <a:t>The great synthesizer</a:t>
            </a:r>
            <a:endParaRPr b="0" i="0" sz="1700" u="none" cap="none" strike="noStrike">
              <a:solidFill>
                <a:schemeClr val="dk1"/>
              </a:solidFill>
              <a:latin typeface="Calibri"/>
              <a:ea typeface="Calibri"/>
              <a:cs typeface="Calibri"/>
              <a:sym typeface="Calibri"/>
            </a:endParaRPr>
          </a:p>
        </p:txBody>
      </p:sp>
      <p:sp>
        <p:nvSpPr>
          <p:cNvPr id="568" name="Google Shape;568;p23"/>
          <p:cNvSpPr/>
          <p:nvPr/>
        </p:nvSpPr>
        <p:spPr>
          <a:xfrm>
            <a:off x="3154680" y="1965960"/>
            <a:ext cx="4114800" cy="2560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6666"/>
              </a:buClr>
              <a:buSzPts val="900"/>
              <a:buFont typeface="Calibri"/>
              <a:buNone/>
            </a:pPr>
            <a:r>
              <a:rPr b="1" i="0" lang="en-US" sz="900" u="none" cap="none" strike="noStrike">
                <a:solidFill>
                  <a:srgbClr val="666666"/>
                </a:solidFill>
                <a:latin typeface="Calibri"/>
                <a:ea typeface="Calibri"/>
                <a:cs typeface="Calibri"/>
                <a:sym typeface="Calibri"/>
              </a:rPr>
              <a:t>WHAT YOU’D MASTER</a:t>
            </a:r>
            <a:endParaRPr b="0" i="0" sz="900" u="none" cap="none" strike="noStrike">
              <a:solidFill>
                <a:schemeClr val="dk1"/>
              </a:solidFill>
              <a:latin typeface="Calibri"/>
              <a:ea typeface="Calibri"/>
              <a:cs typeface="Calibri"/>
              <a:sym typeface="Calibri"/>
            </a:endParaRPr>
          </a:p>
        </p:txBody>
      </p:sp>
      <p:sp>
        <p:nvSpPr>
          <p:cNvPr id="569" name="Google Shape;569;p23"/>
          <p:cNvSpPr/>
          <p:nvPr/>
        </p:nvSpPr>
        <p:spPr>
          <a:xfrm>
            <a:off x="3154680" y="2240280"/>
            <a:ext cx="4114800" cy="1691640"/>
          </a:xfrm>
          <a:prstGeom prst="rect">
            <a:avLst/>
          </a:prstGeom>
          <a:noFill/>
          <a:ln>
            <a:noFill/>
          </a:ln>
        </p:spPr>
        <p:txBody>
          <a:bodyPr anchorCtr="0" anchor="ctr" bIns="0" lIns="0" spcFirstLastPara="1" rIns="0" wrap="square" tIns="0">
            <a:noAutofit/>
          </a:bodyPr>
          <a:lstStyle/>
          <a:p>
            <a:pPr indent="-342900" lvl="0" marL="342900" marR="0" rtl="0" algn="l">
              <a:spcBef>
                <a:spcPts val="0"/>
              </a:spcBef>
              <a:spcAft>
                <a:spcPts val="0"/>
              </a:spcAft>
              <a:buClr>
                <a:srgbClr val="1A1A1A"/>
              </a:buClr>
              <a:buSzPts val="1300"/>
              <a:buFont typeface="Calibri"/>
              <a:buChar char="•"/>
            </a:pPr>
            <a:r>
              <a:rPr b="0" i="0" lang="en-US" sz="1300" u="none" cap="none" strike="noStrike">
                <a:solidFill>
                  <a:srgbClr val="1A1A1A"/>
                </a:solidFill>
                <a:latin typeface="Calibri"/>
                <a:ea typeface="Calibri"/>
                <a:cs typeface="Calibri"/>
                <a:sym typeface="Calibri"/>
              </a:rPr>
              <a:t>The mind structures experience</a:t>
            </a:r>
            <a:endParaRPr b="0" i="0" sz="1300" u="none" cap="none" strike="noStrike">
              <a:solidFill>
                <a:schemeClr val="dk1"/>
              </a:solidFill>
              <a:latin typeface="Calibri"/>
              <a:ea typeface="Calibri"/>
              <a:cs typeface="Calibri"/>
              <a:sym typeface="Calibri"/>
            </a:endParaRPr>
          </a:p>
          <a:p>
            <a:pPr indent="-342900" lvl="0" marL="342900" marR="0" rtl="0" algn="l">
              <a:spcBef>
                <a:spcPts val="700"/>
              </a:spcBef>
              <a:spcAft>
                <a:spcPts val="0"/>
              </a:spcAft>
              <a:buClr>
                <a:srgbClr val="1A1A1A"/>
              </a:buClr>
              <a:buSzPts val="1300"/>
              <a:buFont typeface="Calibri"/>
              <a:buChar char="•"/>
            </a:pPr>
            <a:r>
              <a:rPr b="0" i="0" lang="en-US" sz="1300" u="none" cap="none" strike="noStrike">
                <a:solidFill>
                  <a:srgbClr val="1A1A1A"/>
                </a:solidFill>
                <a:latin typeface="Calibri"/>
                <a:ea typeface="Calibri"/>
                <a:cs typeface="Calibri"/>
                <a:sym typeface="Calibri"/>
              </a:rPr>
              <a:t>Phenomena vs. noumena</a:t>
            </a:r>
            <a:endParaRPr b="0" i="0" sz="1300" u="none" cap="none" strike="noStrike">
              <a:solidFill>
                <a:schemeClr val="dk1"/>
              </a:solidFill>
              <a:latin typeface="Calibri"/>
              <a:ea typeface="Calibri"/>
              <a:cs typeface="Calibri"/>
              <a:sym typeface="Calibri"/>
            </a:endParaRPr>
          </a:p>
          <a:p>
            <a:pPr indent="-342900" lvl="0" marL="342900" marR="0" rtl="0" algn="l">
              <a:spcBef>
                <a:spcPts val="700"/>
              </a:spcBef>
              <a:spcAft>
                <a:spcPts val="0"/>
              </a:spcAft>
              <a:buClr>
                <a:srgbClr val="1A1A1A"/>
              </a:buClr>
              <a:buSzPts val="1300"/>
              <a:buFont typeface="Calibri"/>
              <a:buChar char="•"/>
            </a:pPr>
            <a:r>
              <a:rPr b="0" i="0" lang="en-US" sz="1300" u="none" cap="none" strike="noStrike">
                <a:solidFill>
                  <a:srgbClr val="1A1A1A"/>
                </a:solidFill>
                <a:latin typeface="Calibri"/>
                <a:ea typeface="Calibri"/>
                <a:cs typeface="Calibri"/>
                <a:sym typeface="Calibri"/>
              </a:rPr>
              <a:t>The categorical imperative</a:t>
            </a:r>
            <a:endParaRPr b="0" i="0" sz="1300" u="none" cap="none" strike="noStrike">
              <a:solidFill>
                <a:schemeClr val="dk1"/>
              </a:solidFill>
              <a:latin typeface="Calibri"/>
              <a:ea typeface="Calibri"/>
              <a:cs typeface="Calibri"/>
              <a:sym typeface="Calibri"/>
            </a:endParaRPr>
          </a:p>
        </p:txBody>
      </p:sp>
      <p:sp>
        <p:nvSpPr>
          <p:cNvPr id="570" name="Google Shape;570;p23"/>
          <p:cNvSpPr/>
          <p:nvPr/>
        </p:nvSpPr>
        <p:spPr>
          <a:xfrm>
            <a:off x="7589520" y="1965960"/>
            <a:ext cx="3977640" cy="2560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6666"/>
              </a:buClr>
              <a:buSzPts val="900"/>
              <a:buFont typeface="Calibri"/>
              <a:buNone/>
            </a:pPr>
            <a:r>
              <a:rPr b="1" i="0" lang="en-US" sz="900" u="none" cap="none" strike="noStrike">
                <a:solidFill>
                  <a:srgbClr val="666666"/>
                </a:solidFill>
                <a:latin typeface="Calibri"/>
                <a:ea typeface="Calibri"/>
                <a:cs typeface="Calibri"/>
                <a:sym typeface="Calibri"/>
              </a:rPr>
              <a:t>THE QUESTION YOU’D WRESTLE WITH</a:t>
            </a:r>
            <a:endParaRPr b="0" i="0" sz="900" u="none" cap="none" strike="noStrike">
              <a:solidFill>
                <a:schemeClr val="dk1"/>
              </a:solidFill>
              <a:latin typeface="Calibri"/>
              <a:ea typeface="Calibri"/>
              <a:cs typeface="Calibri"/>
              <a:sym typeface="Calibri"/>
            </a:endParaRPr>
          </a:p>
        </p:txBody>
      </p:sp>
      <p:sp>
        <p:nvSpPr>
          <p:cNvPr id="571" name="Google Shape;571;p23"/>
          <p:cNvSpPr/>
          <p:nvPr/>
        </p:nvSpPr>
        <p:spPr>
          <a:xfrm>
            <a:off x="7589520" y="2240280"/>
            <a:ext cx="3977640" cy="914400"/>
          </a:xfrm>
          <a:prstGeom prst="rect">
            <a:avLst/>
          </a:prstGeom>
          <a:noFill/>
          <a:ln>
            <a:noFill/>
          </a:ln>
        </p:spPr>
        <p:txBody>
          <a:bodyPr anchorCtr="0" anchor="ctr" bIns="0" lIns="0" spcFirstLastPara="1" rIns="0" wrap="square" tIns="0">
            <a:noAutofit/>
          </a:bodyPr>
          <a:lstStyle/>
          <a:p>
            <a:pPr indent="0" lvl="0" marL="0" marR="0" rtl="0" algn="l">
              <a:lnSpc>
                <a:spcPct val="131034"/>
              </a:lnSpc>
              <a:spcBef>
                <a:spcPts val="0"/>
              </a:spcBef>
              <a:spcAft>
                <a:spcPts val="0"/>
              </a:spcAft>
              <a:buClr>
                <a:srgbClr val="2D5B7A"/>
              </a:buClr>
              <a:buSzPts val="1450"/>
              <a:buFont typeface="Cambria"/>
              <a:buNone/>
            </a:pPr>
            <a:r>
              <a:rPr b="1" i="0" lang="en-US" sz="1450" u="none" cap="none" strike="noStrike">
                <a:solidFill>
                  <a:srgbClr val="2D5B7A"/>
                </a:solidFill>
                <a:latin typeface="Cambria"/>
                <a:ea typeface="Cambria"/>
                <a:cs typeface="Cambria"/>
                <a:sym typeface="Cambria"/>
              </a:rPr>
              <a:t>How do our expectations and assumptions have an impact on how we perceive things?</a:t>
            </a:r>
            <a:endParaRPr b="0" i="0" sz="1450" u="none" cap="none" strike="noStrike">
              <a:solidFill>
                <a:schemeClr val="dk1"/>
              </a:solidFill>
              <a:latin typeface="Calibri"/>
              <a:ea typeface="Calibri"/>
              <a:cs typeface="Calibri"/>
              <a:sym typeface="Calibri"/>
            </a:endParaRPr>
          </a:p>
        </p:txBody>
      </p:sp>
      <p:sp>
        <p:nvSpPr>
          <p:cNvPr id="572" name="Google Shape;572;p23"/>
          <p:cNvSpPr/>
          <p:nvPr/>
        </p:nvSpPr>
        <p:spPr>
          <a:xfrm>
            <a:off x="7589520" y="3291840"/>
            <a:ext cx="397764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6666"/>
              </a:buClr>
              <a:buSzPts val="900"/>
              <a:buFont typeface="Calibri"/>
              <a:buNone/>
            </a:pPr>
            <a:r>
              <a:rPr b="0" i="0" lang="en-US" sz="900" u="none" cap="none" strike="noStrike">
                <a:solidFill>
                  <a:srgbClr val="666666"/>
                </a:solidFill>
                <a:latin typeface="Calibri"/>
                <a:ea typeface="Calibri"/>
                <a:cs typeface="Calibri"/>
                <a:sym typeface="Calibri"/>
              </a:rPr>
              <a:t>The Knower · Methods  ·  Politics · Ethics</a:t>
            </a:r>
            <a:endParaRPr b="0" i="0" sz="900" u="none" cap="none" strike="noStrike">
              <a:solidFill>
                <a:schemeClr val="dk1"/>
              </a:solidFill>
              <a:latin typeface="Calibri"/>
              <a:ea typeface="Calibri"/>
              <a:cs typeface="Calibri"/>
              <a:sym typeface="Calibri"/>
            </a:endParaRPr>
          </a:p>
        </p:txBody>
      </p:sp>
      <p:sp>
        <p:nvSpPr>
          <p:cNvPr id="573" name="Google Shape;573;p23"/>
          <p:cNvSpPr/>
          <p:nvPr/>
        </p:nvSpPr>
        <p:spPr>
          <a:xfrm>
            <a:off x="3154680" y="4114800"/>
            <a:ext cx="8412480" cy="1572768"/>
          </a:xfrm>
          <a:prstGeom prst="rect">
            <a:avLst/>
          </a:prstGeom>
          <a:solidFill>
            <a:srgbClr val="F4F2E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4" name="Google Shape;574;p23"/>
          <p:cNvSpPr/>
          <p:nvPr/>
        </p:nvSpPr>
        <p:spPr>
          <a:xfrm>
            <a:off x="3401568" y="4224528"/>
            <a:ext cx="7955280" cy="914400"/>
          </a:xfrm>
          <a:prstGeom prst="rect">
            <a:avLst/>
          </a:prstGeom>
          <a:noFill/>
          <a:ln>
            <a:noFill/>
          </a:ln>
        </p:spPr>
        <p:txBody>
          <a:bodyPr anchorCtr="0" anchor="t" bIns="0" lIns="0" spcFirstLastPara="1" rIns="0" wrap="square" tIns="0">
            <a:noAutofit/>
          </a:bodyPr>
          <a:lstStyle/>
          <a:p>
            <a:pPr indent="0" lvl="0" marL="0" marR="0" rtl="0" algn="l">
              <a:lnSpc>
                <a:spcPct val="135714"/>
              </a:lnSpc>
              <a:spcBef>
                <a:spcPts val="0"/>
              </a:spcBef>
              <a:spcAft>
                <a:spcPts val="0"/>
              </a:spcAft>
              <a:buClr>
                <a:srgbClr val="1A1A1A"/>
              </a:buClr>
              <a:buSzPts val="1400"/>
              <a:buFont typeface="Cambria"/>
              <a:buNone/>
            </a:pPr>
            <a:r>
              <a:rPr b="0" i="1" lang="en-US" sz="1400" u="none" cap="none" strike="noStrike">
                <a:solidFill>
                  <a:srgbClr val="1A1A1A"/>
                </a:solidFill>
                <a:latin typeface="Cambria"/>
                <a:ea typeface="Cambria"/>
                <a:cs typeface="Cambria"/>
                <a:sym typeface="Cambria"/>
              </a:rPr>
              <a:t>“Have courage to use your own reason!”</a:t>
            </a:r>
            <a:endParaRPr b="0" i="0" sz="1400" u="none" cap="none" strike="noStrike">
              <a:solidFill>
                <a:schemeClr val="dk1"/>
              </a:solidFill>
              <a:latin typeface="Calibri"/>
              <a:ea typeface="Calibri"/>
              <a:cs typeface="Calibri"/>
              <a:sym typeface="Calibri"/>
            </a:endParaRPr>
          </a:p>
        </p:txBody>
      </p:sp>
      <p:sp>
        <p:nvSpPr>
          <p:cNvPr id="575" name="Google Shape;575;p23"/>
          <p:cNvSpPr/>
          <p:nvPr/>
        </p:nvSpPr>
        <p:spPr>
          <a:xfrm>
            <a:off x="3401568" y="5285232"/>
            <a:ext cx="795528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6666"/>
              </a:buClr>
              <a:buSzPts val="900"/>
              <a:buFont typeface="Calibri"/>
              <a:buNone/>
            </a:pPr>
            <a:r>
              <a:rPr b="0" i="0" lang="en-US" sz="900" u="none" cap="none" strike="noStrike">
                <a:solidFill>
                  <a:srgbClr val="666666"/>
                </a:solidFill>
                <a:latin typeface="Calibri"/>
                <a:ea typeface="Calibri"/>
                <a:cs typeface="Calibri"/>
                <a:sym typeface="Calibri"/>
              </a:rPr>
              <a:t>Answering the Question: What Is Enlightenment?, 1784</a:t>
            </a:r>
            <a:endParaRPr b="0" i="0" sz="900" u="none" cap="none" strike="noStrike">
              <a:solidFill>
                <a:schemeClr val="dk1"/>
              </a:solidFill>
              <a:latin typeface="Calibri"/>
              <a:ea typeface="Calibri"/>
              <a:cs typeface="Calibri"/>
              <a:sym typeface="Calibri"/>
            </a:endParaRPr>
          </a:p>
        </p:txBody>
      </p:sp>
      <p:sp>
        <p:nvSpPr>
          <p:cNvPr id="576" name="Google Shape;576;p23"/>
          <p:cNvSpPr/>
          <p:nvPr/>
        </p:nvSpPr>
        <p:spPr>
          <a:xfrm>
            <a:off x="10607040" y="6144768"/>
            <a:ext cx="1005840" cy="274320"/>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666666"/>
              </a:buClr>
              <a:buSzPts val="900"/>
              <a:buFont typeface="Calibri"/>
              <a:buNone/>
            </a:pPr>
            <a:r>
              <a:rPr b="0" i="0" lang="en-US" sz="900" u="none" cap="none" strike="noStrike">
                <a:solidFill>
                  <a:srgbClr val="666666"/>
                </a:solidFill>
                <a:latin typeface="Calibri"/>
                <a:ea typeface="Calibri"/>
                <a:cs typeface="Calibri"/>
                <a:sym typeface="Calibri"/>
              </a:rPr>
              <a:t>18 of 42</a:t>
            </a:r>
            <a:endParaRPr b="0" i="0" sz="900" u="none" cap="none" strike="noStrike">
              <a:solidFill>
                <a:schemeClr val="dk1"/>
              </a:solidFill>
              <a:latin typeface="Calibri"/>
              <a:ea typeface="Calibri"/>
              <a:cs typeface="Calibri"/>
              <a:sym typeface="Calibri"/>
            </a:endParaRPr>
          </a:p>
        </p:txBody>
      </p:sp>
      <p:sp>
        <p:nvSpPr>
          <p:cNvPr id="577" name="Google Shape;577;p23"/>
          <p:cNvSpPr/>
          <p:nvPr/>
        </p:nvSpPr>
        <p:spPr>
          <a:xfrm>
            <a:off x="457200" y="6144768"/>
            <a:ext cx="365760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6666"/>
              </a:buClr>
              <a:buSzPts val="900"/>
              <a:buFont typeface="Calibri"/>
              <a:buNone/>
            </a:pPr>
            <a:r>
              <a:rPr b="0" i="0" lang="en-US" sz="900" u="none" cap="none" strike="noStrike">
                <a:solidFill>
                  <a:srgbClr val="666666"/>
                </a:solidFill>
                <a:latin typeface="Calibri"/>
                <a:ea typeface="Calibri"/>
                <a:cs typeface="Calibri"/>
                <a:sym typeface="Calibri"/>
              </a:rPr>
              <a:t>Pillars of Western Thought</a:t>
            </a:r>
            <a:endParaRPr b="0" i="0" sz="900" u="none" cap="none" strike="noStrike">
              <a:solidFill>
                <a:schemeClr val="dk1"/>
              </a:solidFill>
              <a:latin typeface="Calibri"/>
              <a:ea typeface="Calibri"/>
              <a:cs typeface="Calibri"/>
              <a:sym typeface="Calibri"/>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582" name="Shape 582"/>
        <p:cNvGrpSpPr/>
        <p:nvPr/>
      </p:nvGrpSpPr>
      <p:grpSpPr>
        <a:xfrm>
          <a:off x="0" y="0"/>
          <a:ext cx="0" cy="0"/>
          <a:chOff x="0" y="0"/>
          <a:chExt cx="0" cy="0"/>
        </a:xfrm>
      </p:grpSpPr>
      <p:sp>
        <p:nvSpPr>
          <p:cNvPr id="583" name="Google Shape;583;p24"/>
          <p:cNvSpPr/>
          <p:nvPr/>
        </p:nvSpPr>
        <p:spPr>
          <a:xfrm>
            <a:off x="685800" y="868680"/>
            <a:ext cx="1554480" cy="1554480"/>
          </a:xfrm>
          <a:prstGeom prst="ellipse">
            <a:avLst/>
          </a:prstGeom>
          <a:solidFill>
            <a:srgbClr val="7C3A4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4" name="Google Shape;584;p24"/>
          <p:cNvSpPr/>
          <p:nvPr/>
        </p:nvSpPr>
        <p:spPr>
          <a:xfrm>
            <a:off x="685800" y="868680"/>
            <a:ext cx="1554480" cy="155448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6000"/>
              <a:buFont typeface="Cambria"/>
              <a:buNone/>
            </a:pPr>
            <a:r>
              <a:rPr b="1" i="0" lang="en-US" sz="6000" u="none" cap="none" strike="noStrike">
                <a:solidFill>
                  <a:srgbClr val="FFFFFF"/>
                </a:solidFill>
                <a:latin typeface="Cambria"/>
                <a:ea typeface="Cambria"/>
                <a:cs typeface="Cambria"/>
                <a:sym typeface="Cambria"/>
              </a:rPr>
              <a:t>H</a:t>
            </a:r>
            <a:endParaRPr b="0" i="0" sz="6000" u="none" cap="none" strike="noStrike">
              <a:solidFill>
                <a:schemeClr val="dk1"/>
              </a:solidFill>
              <a:latin typeface="Calibri"/>
              <a:ea typeface="Calibri"/>
              <a:cs typeface="Calibri"/>
              <a:sym typeface="Calibri"/>
            </a:endParaRPr>
          </a:p>
        </p:txBody>
      </p:sp>
      <p:sp>
        <p:nvSpPr>
          <p:cNvPr id="585" name="Google Shape;585;p24"/>
          <p:cNvSpPr/>
          <p:nvPr/>
        </p:nvSpPr>
        <p:spPr>
          <a:xfrm>
            <a:off x="457200" y="2542032"/>
            <a:ext cx="2011680" cy="4572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7C3A4D"/>
              </a:buClr>
              <a:buSzPts val="950"/>
              <a:buFont typeface="Calibri"/>
              <a:buNone/>
            </a:pPr>
            <a:r>
              <a:rPr b="1" i="0" lang="en-US" sz="950" u="none" cap="none" strike="noStrike">
                <a:solidFill>
                  <a:srgbClr val="7C3A4D"/>
                </a:solidFill>
                <a:latin typeface="Calibri"/>
                <a:ea typeface="Calibri"/>
                <a:cs typeface="Calibri"/>
                <a:sym typeface="Calibri"/>
              </a:rPr>
              <a:t>19TH CENTURY</a:t>
            </a:r>
            <a:endParaRPr b="0" i="0" sz="950" u="none" cap="none" strike="noStrike">
              <a:solidFill>
                <a:schemeClr val="dk1"/>
              </a:solidFill>
              <a:latin typeface="Calibri"/>
              <a:ea typeface="Calibri"/>
              <a:cs typeface="Calibri"/>
              <a:sym typeface="Calibri"/>
            </a:endParaRPr>
          </a:p>
        </p:txBody>
      </p:sp>
      <p:sp>
        <p:nvSpPr>
          <p:cNvPr id="586" name="Google Shape;586;p24"/>
          <p:cNvSpPr/>
          <p:nvPr/>
        </p:nvSpPr>
        <p:spPr>
          <a:xfrm>
            <a:off x="457200" y="2907792"/>
            <a:ext cx="2011680" cy="27432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666666"/>
              </a:buClr>
              <a:buSzPts val="1100"/>
              <a:buFont typeface="Calibri"/>
              <a:buNone/>
            </a:pPr>
            <a:r>
              <a:rPr b="0" i="0" lang="en-US" sz="1100" u="none" cap="none" strike="noStrike">
                <a:solidFill>
                  <a:srgbClr val="666666"/>
                </a:solidFill>
                <a:latin typeface="Calibri"/>
                <a:ea typeface="Calibri"/>
                <a:cs typeface="Calibri"/>
                <a:sym typeface="Calibri"/>
              </a:rPr>
              <a:t>1770 – 1831</a:t>
            </a:r>
            <a:endParaRPr b="0" i="0" sz="1100" u="none" cap="none" strike="noStrike">
              <a:solidFill>
                <a:schemeClr val="dk1"/>
              </a:solidFill>
              <a:latin typeface="Calibri"/>
              <a:ea typeface="Calibri"/>
              <a:cs typeface="Calibri"/>
              <a:sym typeface="Calibri"/>
            </a:endParaRPr>
          </a:p>
        </p:txBody>
      </p:sp>
      <p:sp>
        <p:nvSpPr>
          <p:cNvPr id="587" name="Google Shape;587;p24"/>
          <p:cNvSpPr/>
          <p:nvPr/>
        </p:nvSpPr>
        <p:spPr>
          <a:xfrm>
            <a:off x="457200" y="3794760"/>
            <a:ext cx="2011680" cy="256032"/>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666666"/>
              </a:buClr>
              <a:buSzPts val="850"/>
              <a:buFont typeface="Calibri"/>
              <a:buNone/>
            </a:pPr>
            <a:r>
              <a:rPr b="1" i="0" lang="en-US" sz="850" u="none" cap="none" strike="noStrike">
                <a:solidFill>
                  <a:srgbClr val="666666"/>
                </a:solidFill>
                <a:latin typeface="Calibri"/>
                <a:ea typeface="Calibri"/>
                <a:cs typeface="Calibri"/>
                <a:sym typeface="Calibri"/>
              </a:rPr>
              <a:t>YOU’D ARGUE WITH</a:t>
            </a:r>
            <a:endParaRPr b="0" i="0" sz="850" u="none" cap="none" strike="noStrike">
              <a:solidFill>
                <a:schemeClr val="dk1"/>
              </a:solidFill>
              <a:latin typeface="Calibri"/>
              <a:ea typeface="Calibri"/>
              <a:cs typeface="Calibri"/>
              <a:sym typeface="Calibri"/>
            </a:endParaRPr>
          </a:p>
        </p:txBody>
      </p:sp>
      <p:sp>
        <p:nvSpPr>
          <p:cNvPr id="588" name="Google Shape;588;p24"/>
          <p:cNvSpPr/>
          <p:nvPr/>
        </p:nvSpPr>
        <p:spPr>
          <a:xfrm>
            <a:off x="457200" y="4069080"/>
            <a:ext cx="2011680" cy="1463040"/>
          </a:xfrm>
          <a:prstGeom prst="rect">
            <a:avLst/>
          </a:prstGeom>
          <a:noFill/>
          <a:ln>
            <a:noFill/>
          </a:ln>
        </p:spPr>
        <p:txBody>
          <a:bodyPr anchorCtr="0" anchor="ctr" bIns="0" lIns="0" spcFirstLastPara="1" rIns="0" wrap="square" tIns="0">
            <a:noAutofit/>
          </a:bodyPr>
          <a:lstStyle/>
          <a:p>
            <a:pPr indent="0" lvl="0" marL="0" marR="0" rtl="0" algn="ctr">
              <a:lnSpc>
                <a:spcPct val="142857"/>
              </a:lnSpc>
              <a:spcBef>
                <a:spcPts val="0"/>
              </a:spcBef>
              <a:spcAft>
                <a:spcPts val="0"/>
              </a:spcAft>
              <a:buClr>
                <a:srgbClr val="1A1A1A"/>
              </a:buClr>
              <a:buSzPts val="1050"/>
              <a:buFont typeface="Calibri"/>
              <a:buNone/>
            </a:pPr>
            <a:r>
              <a:rPr b="0" i="0" lang="en-US" sz="1050" u="none" cap="none" strike="noStrike">
                <a:solidFill>
                  <a:srgbClr val="1A1A1A"/>
                </a:solidFill>
                <a:latin typeface="Calibri"/>
                <a:ea typeface="Calibri"/>
                <a:cs typeface="Calibri"/>
                <a:sym typeface="Calibri"/>
              </a:rPr>
              <a:t>Karl Marx</a:t>
            </a:r>
            <a:endParaRPr b="0" i="0" sz="1050" u="none" cap="none" strike="noStrike">
              <a:solidFill>
                <a:schemeClr val="dk1"/>
              </a:solidFill>
              <a:latin typeface="Calibri"/>
              <a:ea typeface="Calibri"/>
              <a:cs typeface="Calibri"/>
              <a:sym typeface="Calibri"/>
            </a:endParaRPr>
          </a:p>
          <a:p>
            <a:pPr indent="0" lvl="0" marL="0" marR="0" rtl="0" algn="ctr">
              <a:lnSpc>
                <a:spcPct val="142857"/>
              </a:lnSpc>
              <a:spcBef>
                <a:spcPts val="0"/>
              </a:spcBef>
              <a:spcAft>
                <a:spcPts val="0"/>
              </a:spcAft>
              <a:buClr>
                <a:srgbClr val="1A1A1A"/>
              </a:buClr>
              <a:buSzPts val="1050"/>
              <a:buFont typeface="Calibri"/>
              <a:buNone/>
            </a:pPr>
            <a:r>
              <a:rPr b="0" i="0" lang="en-US" sz="1050" u="none" cap="none" strike="noStrike">
                <a:solidFill>
                  <a:srgbClr val="1A1A1A"/>
                </a:solidFill>
                <a:latin typeface="Calibri"/>
                <a:ea typeface="Calibri"/>
                <a:cs typeface="Calibri"/>
                <a:sym typeface="Calibri"/>
              </a:rPr>
              <a:t>Heraclitus</a:t>
            </a:r>
            <a:endParaRPr b="0" i="0" sz="1050" u="none" cap="none" strike="noStrike">
              <a:solidFill>
                <a:schemeClr val="dk1"/>
              </a:solidFill>
              <a:latin typeface="Calibri"/>
              <a:ea typeface="Calibri"/>
              <a:cs typeface="Calibri"/>
              <a:sym typeface="Calibri"/>
            </a:endParaRPr>
          </a:p>
          <a:p>
            <a:pPr indent="0" lvl="0" marL="0" marR="0" rtl="0" algn="ctr">
              <a:lnSpc>
                <a:spcPct val="142857"/>
              </a:lnSpc>
              <a:spcBef>
                <a:spcPts val="0"/>
              </a:spcBef>
              <a:spcAft>
                <a:spcPts val="0"/>
              </a:spcAft>
              <a:buClr>
                <a:srgbClr val="1A1A1A"/>
              </a:buClr>
              <a:buSzPts val="1050"/>
              <a:buFont typeface="Calibri"/>
              <a:buNone/>
            </a:pPr>
            <a:r>
              <a:rPr b="0" i="0" lang="en-US" sz="1050" u="none" cap="none" strike="noStrike">
                <a:solidFill>
                  <a:srgbClr val="1A1A1A"/>
                </a:solidFill>
                <a:latin typeface="Calibri"/>
                <a:ea typeface="Calibri"/>
                <a:cs typeface="Calibri"/>
                <a:sym typeface="Calibri"/>
              </a:rPr>
              <a:t>Immanuel Kant</a:t>
            </a:r>
            <a:endParaRPr b="0" i="0" sz="1050" u="none" cap="none" strike="noStrike">
              <a:solidFill>
                <a:schemeClr val="dk1"/>
              </a:solidFill>
              <a:latin typeface="Calibri"/>
              <a:ea typeface="Calibri"/>
              <a:cs typeface="Calibri"/>
              <a:sym typeface="Calibri"/>
            </a:endParaRPr>
          </a:p>
          <a:p>
            <a:pPr indent="0" lvl="0" marL="0" marR="0" rtl="0" algn="ctr">
              <a:lnSpc>
                <a:spcPct val="142857"/>
              </a:lnSpc>
              <a:spcBef>
                <a:spcPts val="0"/>
              </a:spcBef>
              <a:spcAft>
                <a:spcPts val="0"/>
              </a:spcAft>
              <a:buClr>
                <a:srgbClr val="1A1A1A"/>
              </a:buClr>
              <a:buSzPts val="1050"/>
              <a:buFont typeface="Calibri"/>
              <a:buNone/>
            </a:pPr>
            <a:r>
              <a:rPr b="0" i="0" lang="en-US" sz="1050" u="none" cap="none" strike="noStrike">
                <a:solidFill>
                  <a:srgbClr val="1A1A1A"/>
                </a:solidFill>
                <a:latin typeface="Calibri"/>
                <a:ea typeface="Calibri"/>
                <a:cs typeface="Calibri"/>
                <a:sym typeface="Calibri"/>
              </a:rPr>
              <a:t>Søren Kierkegaard</a:t>
            </a:r>
            <a:endParaRPr b="0" i="0" sz="1050" u="none" cap="none" strike="noStrike">
              <a:solidFill>
                <a:schemeClr val="dk1"/>
              </a:solidFill>
              <a:latin typeface="Calibri"/>
              <a:ea typeface="Calibri"/>
              <a:cs typeface="Calibri"/>
              <a:sym typeface="Calibri"/>
            </a:endParaRPr>
          </a:p>
          <a:p>
            <a:pPr indent="0" lvl="0" marL="0" marR="0" rtl="0" algn="ctr">
              <a:lnSpc>
                <a:spcPct val="142857"/>
              </a:lnSpc>
              <a:spcBef>
                <a:spcPts val="0"/>
              </a:spcBef>
              <a:spcAft>
                <a:spcPts val="0"/>
              </a:spcAft>
              <a:buClr>
                <a:srgbClr val="1A1A1A"/>
              </a:buClr>
              <a:buSzPts val="1050"/>
              <a:buFont typeface="Calibri"/>
              <a:buNone/>
            </a:pPr>
            <a:r>
              <a:rPr b="0" i="0" lang="en-US" sz="1050" u="none" cap="none" strike="noStrike">
                <a:solidFill>
                  <a:srgbClr val="1A1A1A"/>
                </a:solidFill>
                <a:latin typeface="Calibri"/>
                <a:ea typeface="Calibri"/>
                <a:cs typeface="Calibri"/>
                <a:sym typeface="Calibri"/>
              </a:rPr>
              <a:t>Michel Foucault</a:t>
            </a:r>
            <a:endParaRPr b="0" i="0" sz="1050" u="none" cap="none" strike="noStrike">
              <a:solidFill>
                <a:schemeClr val="dk1"/>
              </a:solidFill>
              <a:latin typeface="Calibri"/>
              <a:ea typeface="Calibri"/>
              <a:cs typeface="Calibri"/>
              <a:sym typeface="Calibri"/>
            </a:endParaRPr>
          </a:p>
        </p:txBody>
      </p:sp>
      <p:cxnSp>
        <p:nvCxnSpPr>
          <p:cNvPr id="589" name="Google Shape;589;p24"/>
          <p:cNvCxnSpPr/>
          <p:nvPr/>
        </p:nvCxnSpPr>
        <p:spPr>
          <a:xfrm>
            <a:off x="2788920" y="868680"/>
            <a:ext cx="0" cy="5120640"/>
          </a:xfrm>
          <a:prstGeom prst="straightConnector1">
            <a:avLst/>
          </a:prstGeom>
          <a:noFill/>
          <a:ln cap="flat" cmpd="sng" w="9525">
            <a:solidFill>
              <a:srgbClr val="D8D4CE"/>
            </a:solidFill>
            <a:prstDash val="solid"/>
            <a:round/>
            <a:headEnd len="sm" w="sm" type="none"/>
            <a:tailEnd len="sm" w="sm" type="none"/>
          </a:ln>
        </p:spPr>
      </p:cxnSp>
      <p:sp>
        <p:nvSpPr>
          <p:cNvPr id="590" name="Google Shape;590;p24"/>
          <p:cNvSpPr/>
          <p:nvPr/>
        </p:nvSpPr>
        <p:spPr>
          <a:xfrm>
            <a:off x="3154680" y="713232"/>
            <a:ext cx="8412480" cy="65836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A1A1A"/>
              </a:buClr>
              <a:buSzPts val="3800"/>
              <a:buFont typeface="Cambria"/>
              <a:buNone/>
            </a:pPr>
            <a:r>
              <a:rPr b="1" i="0" lang="en-US" sz="3800" u="none" cap="none" strike="noStrike">
                <a:solidFill>
                  <a:srgbClr val="1A1A1A"/>
                </a:solidFill>
                <a:latin typeface="Cambria"/>
                <a:ea typeface="Cambria"/>
                <a:cs typeface="Cambria"/>
                <a:sym typeface="Cambria"/>
              </a:rPr>
              <a:t>G.W.F. Hegel</a:t>
            </a:r>
            <a:endParaRPr b="0" i="0" sz="3800" u="none" cap="none" strike="noStrike">
              <a:solidFill>
                <a:schemeClr val="dk1"/>
              </a:solidFill>
              <a:latin typeface="Calibri"/>
              <a:ea typeface="Calibri"/>
              <a:cs typeface="Calibri"/>
              <a:sym typeface="Calibri"/>
            </a:endParaRPr>
          </a:p>
        </p:txBody>
      </p:sp>
      <p:sp>
        <p:nvSpPr>
          <p:cNvPr id="591" name="Google Shape;591;p24"/>
          <p:cNvSpPr/>
          <p:nvPr/>
        </p:nvSpPr>
        <p:spPr>
          <a:xfrm>
            <a:off x="3154680" y="1389888"/>
            <a:ext cx="8412480" cy="3657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6666"/>
              </a:buClr>
              <a:buSzPts val="1700"/>
              <a:buFont typeface="Cambria"/>
              <a:buNone/>
            </a:pPr>
            <a:r>
              <a:rPr b="0" i="1" lang="en-US" sz="1700" u="none" cap="none" strike="noStrike">
                <a:solidFill>
                  <a:srgbClr val="666666"/>
                </a:solidFill>
                <a:latin typeface="Cambria"/>
                <a:ea typeface="Cambria"/>
                <a:cs typeface="Cambria"/>
                <a:sym typeface="Cambria"/>
              </a:rPr>
              <a:t>The philosopher of history</a:t>
            </a:r>
            <a:endParaRPr b="0" i="0" sz="1700" u="none" cap="none" strike="noStrike">
              <a:solidFill>
                <a:schemeClr val="dk1"/>
              </a:solidFill>
              <a:latin typeface="Calibri"/>
              <a:ea typeface="Calibri"/>
              <a:cs typeface="Calibri"/>
              <a:sym typeface="Calibri"/>
            </a:endParaRPr>
          </a:p>
        </p:txBody>
      </p:sp>
      <p:sp>
        <p:nvSpPr>
          <p:cNvPr id="592" name="Google Shape;592;p24"/>
          <p:cNvSpPr/>
          <p:nvPr/>
        </p:nvSpPr>
        <p:spPr>
          <a:xfrm>
            <a:off x="3154680" y="1965960"/>
            <a:ext cx="4114800" cy="2560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6666"/>
              </a:buClr>
              <a:buSzPts val="900"/>
              <a:buFont typeface="Calibri"/>
              <a:buNone/>
            </a:pPr>
            <a:r>
              <a:rPr b="1" i="0" lang="en-US" sz="900" u="none" cap="none" strike="noStrike">
                <a:solidFill>
                  <a:srgbClr val="666666"/>
                </a:solidFill>
                <a:latin typeface="Calibri"/>
                <a:ea typeface="Calibri"/>
                <a:cs typeface="Calibri"/>
                <a:sym typeface="Calibri"/>
              </a:rPr>
              <a:t>WHAT YOU’D MASTER</a:t>
            </a:r>
            <a:endParaRPr b="0" i="0" sz="900" u="none" cap="none" strike="noStrike">
              <a:solidFill>
                <a:schemeClr val="dk1"/>
              </a:solidFill>
              <a:latin typeface="Calibri"/>
              <a:ea typeface="Calibri"/>
              <a:cs typeface="Calibri"/>
              <a:sym typeface="Calibri"/>
            </a:endParaRPr>
          </a:p>
        </p:txBody>
      </p:sp>
      <p:sp>
        <p:nvSpPr>
          <p:cNvPr id="593" name="Google Shape;593;p24"/>
          <p:cNvSpPr/>
          <p:nvPr/>
        </p:nvSpPr>
        <p:spPr>
          <a:xfrm>
            <a:off x="3154680" y="2240280"/>
            <a:ext cx="4114800" cy="1691640"/>
          </a:xfrm>
          <a:prstGeom prst="rect">
            <a:avLst/>
          </a:prstGeom>
          <a:noFill/>
          <a:ln>
            <a:noFill/>
          </a:ln>
        </p:spPr>
        <p:txBody>
          <a:bodyPr anchorCtr="0" anchor="ctr" bIns="0" lIns="0" spcFirstLastPara="1" rIns="0" wrap="square" tIns="0">
            <a:noAutofit/>
          </a:bodyPr>
          <a:lstStyle/>
          <a:p>
            <a:pPr indent="-342900" lvl="0" marL="342900" marR="0" rtl="0" algn="l">
              <a:spcBef>
                <a:spcPts val="0"/>
              </a:spcBef>
              <a:spcAft>
                <a:spcPts val="0"/>
              </a:spcAft>
              <a:buClr>
                <a:srgbClr val="1A1A1A"/>
              </a:buClr>
              <a:buSzPts val="1300"/>
              <a:buFont typeface="Calibri"/>
              <a:buChar char="•"/>
            </a:pPr>
            <a:r>
              <a:rPr b="0" i="0" lang="en-US" sz="1300" u="none" cap="none" strike="noStrike">
                <a:solidFill>
                  <a:srgbClr val="1A1A1A"/>
                </a:solidFill>
                <a:latin typeface="Calibri"/>
                <a:ea typeface="Calibri"/>
                <a:cs typeface="Calibri"/>
                <a:sym typeface="Calibri"/>
              </a:rPr>
              <a:t>The dialectic</a:t>
            </a:r>
            <a:endParaRPr b="0" i="0" sz="1300" u="none" cap="none" strike="noStrike">
              <a:solidFill>
                <a:schemeClr val="dk1"/>
              </a:solidFill>
              <a:latin typeface="Calibri"/>
              <a:ea typeface="Calibri"/>
              <a:cs typeface="Calibri"/>
              <a:sym typeface="Calibri"/>
            </a:endParaRPr>
          </a:p>
          <a:p>
            <a:pPr indent="-342900" lvl="0" marL="342900" marR="0" rtl="0" algn="l">
              <a:spcBef>
                <a:spcPts val="700"/>
              </a:spcBef>
              <a:spcAft>
                <a:spcPts val="0"/>
              </a:spcAft>
              <a:buClr>
                <a:srgbClr val="1A1A1A"/>
              </a:buClr>
              <a:buSzPts val="1300"/>
              <a:buFont typeface="Calibri"/>
              <a:buChar char="•"/>
            </a:pPr>
            <a:r>
              <a:rPr b="0" i="0" lang="en-US" sz="1300" u="none" cap="none" strike="noStrike">
                <a:solidFill>
                  <a:srgbClr val="1A1A1A"/>
                </a:solidFill>
                <a:latin typeface="Calibri"/>
                <a:ea typeface="Calibri"/>
                <a:cs typeface="Calibri"/>
                <a:sym typeface="Calibri"/>
              </a:rPr>
              <a:t>Geist (Spirit)</a:t>
            </a:r>
            <a:endParaRPr b="0" i="0" sz="1300" u="none" cap="none" strike="noStrike">
              <a:solidFill>
                <a:schemeClr val="dk1"/>
              </a:solidFill>
              <a:latin typeface="Calibri"/>
              <a:ea typeface="Calibri"/>
              <a:cs typeface="Calibri"/>
              <a:sym typeface="Calibri"/>
            </a:endParaRPr>
          </a:p>
          <a:p>
            <a:pPr indent="-342900" lvl="0" marL="342900" marR="0" rtl="0" algn="l">
              <a:spcBef>
                <a:spcPts val="700"/>
              </a:spcBef>
              <a:spcAft>
                <a:spcPts val="0"/>
              </a:spcAft>
              <a:buClr>
                <a:srgbClr val="1A1A1A"/>
              </a:buClr>
              <a:buSzPts val="1300"/>
              <a:buFont typeface="Calibri"/>
              <a:buChar char="•"/>
            </a:pPr>
            <a:r>
              <a:rPr b="0" i="0" lang="en-US" sz="1300" u="none" cap="none" strike="noStrike">
                <a:solidFill>
                  <a:srgbClr val="1A1A1A"/>
                </a:solidFill>
                <a:latin typeface="Calibri"/>
                <a:ea typeface="Calibri"/>
                <a:cs typeface="Calibri"/>
                <a:sym typeface="Calibri"/>
              </a:rPr>
              <a:t>The master–slave dialectic</a:t>
            </a:r>
            <a:endParaRPr b="0" i="0" sz="1300" u="none" cap="none" strike="noStrike">
              <a:solidFill>
                <a:schemeClr val="dk1"/>
              </a:solidFill>
              <a:latin typeface="Calibri"/>
              <a:ea typeface="Calibri"/>
              <a:cs typeface="Calibri"/>
              <a:sym typeface="Calibri"/>
            </a:endParaRPr>
          </a:p>
        </p:txBody>
      </p:sp>
      <p:sp>
        <p:nvSpPr>
          <p:cNvPr id="594" name="Google Shape;594;p24"/>
          <p:cNvSpPr/>
          <p:nvPr/>
        </p:nvSpPr>
        <p:spPr>
          <a:xfrm>
            <a:off x="7589520" y="1965960"/>
            <a:ext cx="3977640" cy="2560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6666"/>
              </a:buClr>
              <a:buSzPts val="900"/>
              <a:buFont typeface="Calibri"/>
              <a:buNone/>
            </a:pPr>
            <a:r>
              <a:rPr b="1" i="0" lang="en-US" sz="900" u="none" cap="none" strike="noStrike">
                <a:solidFill>
                  <a:srgbClr val="666666"/>
                </a:solidFill>
                <a:latin typeface="Calibri"/>
                <a:ea typeface="Calibri"/>
                <a:cs typeface="Calibri"/>
                <a:sym typeface="Calibri"/>
              </a:rPr>
              <a:t>THE QUESTION YOU’D WRESTLE WITH</a:t>
            </a:r>
            <a:endParaRPr b="0" i="0" sz="900" u="none" cap="none" strike="noStrike">
              <a:solidFill>
                <a:schemeClr val="dk1"/>
              </a:solidFill>
              <a:latin typeface="Calibri"/>
              <a:ea typeface="Calibri"/>
              <a:cs typeface="Calibri"/>
              <a:sym typeface="Calibri"/>
            </a:endParaRPr>
          </a:p>
        </p:txBody>
      </p:sp>
      <p:sp>
        <p:nvSpPr>
          <p:cNvPr id="595" name="Google Shape;595;p24"/>
          <p:cNvSpPr/>
          <p:nvPr/>
        </p:nvSpPr>
        <p:spPr>
          <a:xfrm>
            <a:off x="7589520" y="2240280"/>
            <a:ext cx="3977640" cy="914400"/>
          </a:xfrm>
          <a:prstGeom prst="rect">
            <a:avLst/>
          </a:prstGeom>
          <a:noFill/>
          <a:ln>
            <a:noFill/>
          </a:ln>
        </p:spPr>
        <p:txBody>
          <a:bodyPr anchorCtr="0" anchor="ctr" bIns="0" lIns="0" spcFirstLastPara="1" rIns="0" wrap="square" tIns="0">
            <a:noAutofit/>
          </a:bodyPr>
          <a:lstStyle/>
          <a:p>
            <a:pPr indent="0" lvl="0" marL="0" marR="0" rtl="0" algn="l">
              <a:lnSpc>
                <a:spcPct val="131034"/>
              </a:lnSpc>
              <a:spcBef>
                <a:spcPts val="0"/>
              </a:spcBef>
              <a:spcAft>
                <a:spcPts val="0"/>
              </a:spcAft>
              <a:buClr>
                <a:srgbClr val="7C3A4D"/>
              </a:buClr>
              <a:buSzPts val="1450"/>
              <a:buFont typeface="Cambria"/>
              <a:buNone/>
            </a:pPr>
            <a:r>
              <a:rPr b="1" i="0" lang="en-US" sz="1450" u="none" cap="none" strike="noStrike">
                <a:solidFill>
                  <a:srgbClr val="7C3A4D"/>
                </a:solidFill>
                <a:latin typeface="Cambria"/>
                <a:ea typeface="Cambria"/>
                <a:cs typeface="Cambria"/>
                <a:sym typeface="Cambria"/>
              </a:rPr>
              <a:t>How can we know that current knowledge is an improvement on past knowledge?</a:t>
            </a:r>
            <a:endParaRPr b="0" i="0" sz="1450" u="none" cap="none" strike="noStrike">
              <a:solidFill>
                <a:schemeClr val="dk1"/>
              </a:solidFill>
              <a:latin typeface="Calibri"/>
              <a:ea typeface="Calibri"/>
              <a:cs typeface="Calibri"/>
              <a:sym typeface="Calibri"/>
            </a:endParaRPr>
          </a:p>
        </p:txBody>
      </p:sp>
      <p:sp>
        <p:nvSpPr>
          <p:cNvPr id="596" name="Google Shape;596;p24"/>
          <p:cNvSpPr/>
          <p:nvPr/>
        </p:nvSpPr>
        <p:spPr>
          <a:xfrm>
            <a:off x="7589520" y="3291840"/>
            <a:ext cx="397764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6666"/>
              </a:buClr>
              <a:buSzPts val="900"/>
              <a:buFont typeface="Calibri"/>
              <a:buNone/>
            </a:pPr>
            <a:r>
              <a:rPr b="0" i="0" lang="en-US" sz="900" u="none" cap="none" strike="noStrike">
                <a:solidFill>
                  <a:srgbClr val="666666"/>
                </a:solidFill>
                <a:latin typeface="Calibri"/>
                <a:ea typeface="Calibri"/>
                <a:cs typeface="Calibri"/>
                <a:sym typeface="Calibri"/>
              </a:rPr>
              <a:t>The Knower · Perspectives  ·  History · Scope</a:t>
            </a:r>
            <a:endParaRPr b="0" i="0" sz="900" u="none" cap="none" strike="noStrike">
              <a:solidFill>
                <a:schemeClr val="dk1"/>
              </a:solidFill>
              <a:latin typeface="Calibri"/>
              <a:ea typeface="Calibri"/>
              <a:cs typeface="Calibri"/>
              <a:sym typeface="Calibri"/>
            </a:endParaRPr>
          </a:p>
        </p:txBody>
      </p:sp>
      <p:sp>
        <p:nvSpPr>
          <p:cNvPr id="597" name="Google Shape;597;p24"/>
          <p:cNvSpPr/>
          <p:nvPr/>
        </p:nvSpPr>
        <p:spPr>
          <a:xfrm>
            <a:off x="3154680" y="4114800"/>
            <a:ext cx="8412480" cy="1572768"/>
          </a:xfrm>
          <a:prstGeom prst="rect">
            <a:avLst/>
          </a:prstGeom>
          <a:solidFill>
            <a:srgbClr val="F4F2E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8" name="Google Shape;598;p24"/>
          <p:cNvSpPr/>
          <p:nvPr/>
        </p:nvSpPr>
        <p:spPr>
          <a:xfrm>
            <a:off x="3401568" y="4224528"/>
            <a:ext cx="7955280" cy="914400"/>
          </a:xfrm>
          <a:prstGeom prst="rect">
            <a:avLst/>
          </a:prstGeom>
          <a:noFill/>
          <a:ln>
            <a:noFill/>
          </a:ln>
        </p:spPr>
        <p:txBody>
          <a:bodyPr anchorCtr="0" anchor="t" bIns="0" lIns="0" spcFirstLastPara="1" rIns="0" wrap="square" tIns="0">
            <a:noAutofit/>
          </a:bodyPr>
          <a:lstStyle/>
          <a:p>
            <a:pPr indent="0" lvl="0" marL="0" marR="0" rtl="0" algn="l">
              <a:lnSpc>
                <a:spcPct val="135714"/>
              </a:lnSpc>
              <a:spcBef>
                <a:spcPts val="0"/>
              </a:spcBef>
              <a:spcAft>
                <a:spcPts val="0"/>
              </a:spcAft>
              <a:buClr>
                <a:srgbClr val="1A1A1A"/>
              </a:buClr>
              <a:buSzPts val="1400"/>
              <a:buFont typeface="Cambria"/>
              <a:buNone/>
            </a:pPr>
            <a:r>
              <a:rPr b="0" i="1" lang="en-US" sz="1400" u="none" cap="none" strike="noStrike">
                <a:solidFill>
                  <a:srgbClr val="1A1A1A"/>
                </a:solidFill>
                <a:latin typeface="Cambria"/>
                <a:ea typeface="Cambria"/>
                <a:cs typeface="Cambria"/>
                <a:sym typeface="Cambria"/>
              </a:rPr>
              <a:t>“The owl of Minerva spreads its wings only with the falling of the dusk.”</a:t>
            </a:r>
            <a:endParaRPr b="0" i="0" sz="1400" u="none" cap="none" strike="noStrike">
              <a:solidFill>
                <a:schemeClr val="dk1"/>
              </a:solidFill>
              <a:latin typeface="Calibri"/>
              <a:ea typeface="Calibri"/>
              <a:cs typeface="Calibri"/>
              <a:sym typeface="Calibri"/>
            </a:endParaRPr>
          </a:p>
        </p:txBody>
      </p:sp>
      <p:sp>
        <p:nvSpPr>
          <p:cNvPr id="599" name="Google Shape;599;p24"/>
          <p:cNvSpPr/>
          <p:nvPr/>
        </p:nvSpPr>
        <p:spPr>
          <a:xfrm>
            <a:off x="3401568" y="5285232"/>
            <a:ext cx="795528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6666"/>
              </a:buClr>
              <a:buSzPts val="900"/>
              <a:buFont typeface="Calibri"/>
              <a:buNone/>
            </a:pPr>
            <a:r>
              <a:rPr b="0" i="0" lang="en-US" sz="900" u="none" cap="none" strike="noStrike">
                <a:solidFill>
                  <a:srgbClr val="666666"/>
                </a:solidFill>
                <a:latin typeface="Calibri"/>
                <a:ea typeface="Calibri"/>
                <a:cs typeface="Calibri"/>
                <a:sym typeface="Calibri"/>
              </a:rPr>
              <a:t>Elements of the Philosophy of Right, Preface, 1820</a:t>
            </a:r>
            <a:endParaRPr b="0" i="0" sz="900" u="none" cap="none" strike="noStrike">
              <a:solidFill>
                <a:schemeClr val="dk1"/>
              </a:solidFill>
              <a:latin typeface="Calibri"/>
              <a:ea typeface="Calibri"/>
              <a:cs typeface="Calibri"/>
              <a:sym typeface="Calibri"/>
            </a:endParaRPr>
          </a:p>
        </p:txBody>
      </p:sp>
      <p:sp>
        <p:nvSpPr>
          <p:cNvPr id="600" name="Google Shape;600;p24"/>
          <p:cNvSpPr/>
          <p:nvPr/>
        </p:nvSpPr>
        <p:spPr>
          <a:xfrm>
            <a:off x="10607040" y="6144768"/>
            <a:ext cx="1005840" cy="274320"/>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666666"/>
              </a:buClr>
              <a:buSzPts val="900"/>
              <a:buFont typeface="Calibri"/>
              <a:buNone/>
            </a:pPr>
            <a:r>
              <a:rPr b="0" i="0" lang="en-US" sz="900" u="none" cap="none" strike="noStrike">
                <a:solidFill>
                  <a:srgbClr val="666666"/>
                </a:solidFill>
                <a:latin typeface="Calibri"/>
                <a:ea typeface="Calibri"/>
                <a:cs typeface="Calibri"/>
                <a:sym typeface="Calibri"/>
              </a:rPr>
              <a:t>19 of 42</a:t>
            </a:r>
            <a:endParaRPr b="0" i="0" sz="900" u="none" cap="none" strike="noStrike">
              <a:solidFill>
                <a:schemeClr val="dk1"/>
              </a:solidFill>
              <a:latin typeface="Calibri"/>
              <a:ea typeface="Calibri"/>
              <a:cs typeface="Calibri"/>
              <a:sym typeface="Calibri"/>
            </a:endParaRPr>
          </a:p>
        </p:txBody>
      </p:sp>
      <p:sp>
        <p:nvSpPr>
          <p:cNvPr id="601" name="Google Shape;601;p24"/>
          <p:cNvSpPr/>
          <p:nvPr/>
        </p:nvSpPr>
        <p:spPr>
          <a:xfrm>
            <a:off x="457200" y="6144768"/>
            <a:ext cx="365760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6666"/>
              </a:buClr>
              <a:buSzPts val="900"/>
              <a:buFont typeface="Calibri"/>
              <a:buNone/>
            </a:pPr>
            <a:r>
              <a:rPr b="0" i="0" lang="en-US" sz="900" u="none" cap="none" strike="noStrike">
                <a:solidFill>
                  <a:srgbClr val="666666"/>
                </a:solidFill>
                <a:latin typeface="Calibri"/>
                <a:ea typeface="Calibri"/>
                <a:cs typeface="Calibri"/>
                <a:sym typeface="Calibri"/>
              </a:rPr>
              <a:t>Pillars of Western Thought</a:t>
            </a:r>
            <a:endParaRPr b="0" i="0" sz="900" u="none" cap="none" strike="noStrike">
              <a:solidFill>
                <a:schemeClr val="dk1"/>
              </a:solidFill>
              <a:latin typeface="Calibri"/>
              <a:ea typeface="Calibri"/>
              <a:cs typeface="Calibri"/>
              <a:sym typeface="Calibri"/>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606" name="Shape 606"/>
        <p:cNvGrpSpPr/>
        <p:nvPr/>
      </p:nvGrpSpPr>
      <p:grpSpPr>
        <a:xfrm>
          <a:off x="0" y="0"/>
          <a:ext cx="0" cy="0"/>
          <a:chOff x="0" y="0"/>
          <a:chExt cx="0" cy="0"/>
        </a:xfrm>
      </p:grpSpPr>
      <p:sp>
        <p:nvSpPr>
          <p:cNvPr id="607" name="Google Shape;607;p25"/>
          <p:cNvSpPr/>
          <p:nvPr/>
        </p:nvSpPr>
        <p:spPr>
          <a:xfrm>
            <a:off x="685800" y="868680"/>
            <a:ext cx="1554480" cy="1554480"/>
          </a:xfrm>
          <a:prstGeom prst="ellipse">
            <a:avLst/>
          </a:prstGeom>
          <a:solidFill>
            <a:srgbClr val="7C3A4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8" name="Google Shape;608;p25"/>
          <p:cNvSpPr/>
          <p:nvPr/>
        </p:nvSpPr>
        <p:spPr>
          <a:xfrm>
            <a:off x="685800" y="868680"/>
            <a:ext cx="1554480" cy="155448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6000"/>
              <a:buFont typeface="Cambria"/>
              <a:buNone/>
            </a:pPr>
            <a:r>
              <a:rPr b="1" i="0" lang="en-US" sz="6000" u="none" cap="none" strike="noStrike">
                <a:solidFill>
                  <a:srgbClr val="FFFFFF"/>
                </a:solidFill>
                <a:latin typeface="Cambria"/>
                <a:ea typeface="Cambria"/>
                <a:cs typeface="Cambria"/>
                <a:sym typeface="Cambria"/>
              </a:rPr>
              <a:t>K</a:t>
            </a:r>
            <a:endParaRPr b="0" i="0" sz="6000" u="none" cap="none" strike="noStrike">
              <a:solidFill>
                <a:schemeClr val="dk1"/>
              </a:solidFill>
              <a:latin typeface="Calibri"/>
              <a:ea typeface="Calibri"/>
              <a:cs typeface="Calibri"/>
              <a:sym typeface="Calibri"/>
            </a:endParaRPr>
          </a:p>
        </p:txBody>
      </p:sp>
      <p:sp>
        <p:nvSpPr>
          <p:cNvPr id="609" name="Google Shape;609;p25"/>
          <p:cNvSpPr/>
          <p:nvPr/>
        </p:nvSpPr>
        <p:spPr>
          <a:xfrm>
            <a:off x="457200" y="2542032"/>
            <a:ext cx="2011680" cy="4572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7C3A4D"/>
              </a:buClr>
              <a:buSzPts val="950"/>
              <a:buFont typeface="Calibri"/>
              <a:buNone/>
            </a:pPr>
            <a:r>
              <a:rPr b="1" i="0" lang="en-US" sz="950" u="none" cap="none" strike="noStrike">
                <a:solidFill>
                  <a:srgbClr val="7C3A4D"/>
                </a:solidFill>
                <a:latin typeface="Calibri"/>
                <a:ea typeface="Calibri"/>
                <a:cs typeface="Calibri"/>
                <a:sym typeface="Calibri"/>
              </a:rPr>
              <a:t>19TH CENTURY</a:t>
            </a:r>
            <a:endParaRPr b="0" i="0" sz="950" u="none" cap="none" strike="noStrike">
              <a:solidFill>
                <a:schemeClr val="dk1"/>
              </a:solidFill>
              <a:latin typeface="Calibri"/>
              <a:ea typeface="Calibri"/>
              <a:cs typeface="Calibri"/>
              <a:sym typeface="Calibri"/>
            </a:endParaRPr>
          </a:p>
        </p:txBody>
      </p:sp>
      <p:sp>
        <p:nvSpPr>
          <p:cNvPr id="610" name="Google Shape;610;p25"/>
          <p:cNvSpPr/>
          <p:nvPr/>
        </p:nvSpPr>
        <p:spPr>
          <a:xfrm>
            <a:off x="457200" y="2907792"/>
            <a:ext cx="2011680" cy="27432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666666"/>
              </a:buClr>
              <a:buSzPts val="1100"/>
              <a:buFont typeface="Calibri"/>
              <a:buNone/>
            </a:pPr>
            <a:r>
              <a:rPr b="0" i="0" lang="en-US" sz="1100" u="none" cap="none" strike="noStrike">
                <a:solidFill>
                  <a:srgbClr val="666666"/>
                </a:solidFill>
                <a:latin typeface="Calibri"/>
                <a:ea typeface="Calibri"/>
                <a:cs typeface="Calibri"/>
                <a:sym typeface="Calibri"/>
              </a:rPr>
              <a:t>1813 – 1855</a:t>
            </a:r>
            <a:endParaRPr b="0" i="0" sz="1100" u="none" cap="none" strike="noStrike">
              <a:solidFill>
                <a:schemeClr val="dk1"/>
              </a:solidFill>
              <a:latin typeface="Calibri"/>
              <a:ea typeface="Calibri"/>
              <a:cs typeface="Calibri"/>
              <a:sym typeface="Calibri"/>
            </a:endParaRPr>
          </a:p>
        </p:txBody>
      </p:sp>
      <p:sp>
        <p:nvSpPr>
          <p:cNvPr id="611" name="Google Shape;611;p25"/>
          <p:cNvSpPr/>
          <p:nvPr/>
        </p:nvSpPr>
        <p:spPr>
          <a:xfrm>
            <a:off x="457200" y="3794760"/>
            <a:ext cx="2011680" cy="256032"/>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666666"/>
              </a:buClr>
              <a:buSzPts val="850"/>
              <a:buFont typeface="Calibri"/>
              <a:buNone/>
            </a:pPr>
            <a:r>
              <a:rPr b="1" i="0" lang="en-US" sz="850" u="none" cap="none" strike="noStrike">
                <a:solidFill>
                  <a:srgbClr val="666666"/>
                </a:solidFill>
                <a:latin typeface="Calibri"/>
                <a:ea typeface="Calibri"/>
                <a:cs typeface="Calibri"/>
                <a:sym typeface="Calibri"/>
              </a:rPr>
              <a:t>YOU’D ARGUE WITH</a:t>
            </a:r>
            <a:endParaRPr b="0" i="0" sz="850" u="none" cap="none" strike="noStrike">
              <a:solidFill>
                <a:schemeClr val="dk1"/>
              </a:solidFill>
              <a:latin typeface="Calibri"/>
              <a:ea typeface="Calibri"/>
              <a:cs typeface="Calibri"/>
              <a:sym typeface="Calibri"/>
            </a:endParaRPr>
          </a:p>
        </p:txBody>
      </p:sp>
      <p:sp>
        <p:nvSpPr>
          <p:cNvPr id="612" name="Google Shape;612;p25"/>
          <p:cNvSpPr/>
          <p:nvPr/>
        </p:nvSpPr>
        <p:spPr>
          <a:xfrm>
            <a:off x="457200" y="4069080"/>
            <a:ext cx="2011680" cy="1463040"/>
          </a:xfrm>
          <a:prstGeom prst="rect">
            <a:avLst/>
          </a:prstGeom>
          <a:noFill/>
          <a:ln>
            <a:noFill/>
          </a:ln>
        </p:spPr>
        <p:txBody>
          <a:bodyPr anchorCtr="0" anchor="ctr" bIns="0" lIns="0" spcFirstLastPara="1" rIns="0" wrap="square" tIns="0">
            <a:noAutofit/>
          </a:bodyPr>
          <a:lstStyle/>
          <a:p>
            <a:pPr indent="0" lvl="0" marL="0" marR="0" rtl="0" algn="ctr">
              <a:lnSpc>
                <a:spcPct val="142857"/>
              </a:lnSpc>
              <a:spcBef>
                <a:spcPts val="0"/>
              </a:spcBef>
              <a:spcAft>
                <a:spcPts val="0"/>
              </a:spcAft>
              <a:buClr>
                <a:srgbClr val="1A1A1A"/>
              </a:buClr>
              <a:buSzPts val="1050"/>
              <a:buFont typeface="Calibri"/>
              <a:buNone/>
            </a:pPr>
            <a:r>
              <a:rPr b="0" i="0" lang="en-US" sz="1050" u="none" cap="none" strike="noStrike">
                <a:solidFill>
                  <a:srgbClr val="1A1A1A"/>
                </a:solidFill>
                <a:latin typeface="Calibri"/>
                <a:ea typeface="Calibri"/>
                <a:cs typeface="Calibri"/>
                <a:sym typeface="Calibri"/>
              </a:rPr>
              <a:t>G.W.F. Hegel</a:t>
            </a:r>
            <a:endParaRPr b="0" i="0" sz="1050" u="none" cap="none" strike="noStrike">
              <a:solidFill>
                <a:schemeClr val="dk1"/>
              </a:solidFill>
              <a:latin typeface="Calibri"/>
              <a:ea typeface="Calibri"/>
              <a:cs typeface="Calibri"/>
              <a:sym typeface="Calibri"/>
            </a:endParaRPr>
          </a:p>
          <a:p>
            <a:pPr indent="0" lvl="0" marL="0" marR="0" rtl="0" algn="ctr">
              <a:lnSpc>
                <a:spcPct val="142857"/>
              </a:lnSpc>
              <a:spcBef>
                <a:spcPts val="0"/>
              </a:spcBef>
              <a:spcAft>
                <a:spcPts val="0"/>
              </a:spcAft>
              <a:buClr>
                <a:srgbClr val="1A1A1A"/>
              </a:buClr>
              <a:buSzPts val="1050"/>
              <a:buFont typeface="Calibri"/>
              <a:buNone/>
            </a:pPr>
            <a:r>
              <a:rPr b="0" i="0" lang="en-US" sz="1050" u="none" cap="none" strike="noStrike">
                <a:solidFill>
                  <a:srgbClr val="1A1A1A"/>
                </a:solidFill>
                <a:latin typeface="Calibri"/>
                <a:ea typeface="Calibri"/>
                <a:cs typeface="Calibri"/>
                <a:sym typeface="Calibri"/>
              </a:rPr>
              <a:t>Socrates</a:t>
            </a:r>
            <a:endParaRPr b="0" i="0" sz="1050" u="none" cap="none" strike="noStrike">
              <a:solidFill>
                <a:schemeClr val="dk1"/>
              </a:solidFill>
              <a:latin typeface="Calibri"/>
              <a:ea typeface="Calibri"/>
              <a:cs typeface="Calibri"/>
              <a:sym typeface="Calibri"/>
            </a:endParaRPr>
          </a:p>
          <a:p>
            <a:pPr indent="0" lvl="0" marL="0" marR="0" rtl="0" algn="ctr">
              <a:lnSpc>
                <a:spcPct val="142857"/>
              </a:lnSpc>
              <a:spcBef>
                <a:spcPts val="0"/>
              </a:spcBef>
              <a:spcAft>
                <a:spcPts val="0"/>
              </a:spcAft>
              <a:buClr>
                <a:srgbClr val="1A1A1A"/>
              </a:buClr>
              <a:buSzPts val="1050"/>
              <a:buFont typeface="Calibri"/>
              <a:buNone/>
            </a:pPr>
            <a:r>
              <a:rPr b="0" i="0" lang="en-US" sz="1050" u="none" cap="none" strike="noStrike">
                <a:solidFill>
                  <a:srgbClr val="1A1A1A"/>
                </a:solidFill>
                <a:latin typeface="Calibri"/>
                <a:ea typeface="Calibri"/>
                <a:cs typeface="Calibri"/>
                <a:sym typeface="Calibri"/>
              </a:rPr>
              <a:t>William James</a:t>
            </a:r>
            <a:endParaRPr b="0" i="0" sz="1050" u="none" cap="none" strike="noStrike">
              <a:solidFill>
                <a:schemeClr val="dk1"/>
              </a:solidFill>
              <a:latin typeface="Calibri"/>
              <a:ea typeface="Calibri"/>
              <a:cs typeface="Calibri"/>
              <a:sym typeface="Calibri"/>
            </a:endParaRPr>
          </a:p>
        </p:txBody>
      </p:sp>
      <p:cxnSp>
        <p:nvCxnSpPr>
          <p:cNvPr id="613" name="Google Shape;613;p25"/>
          <p:cNvCxnSpPr/>
          <p:nvPr/>
        </p:nvCxnSpPr>
        <p:spPr>
          <a:xfrm>
            <a:off x="2788920" y="868680"/>
            <a:ext cx="0" cy="5120640"/>
          </a:xfrm>
          <a:prstGeom prst="straightConnector1">
            <a:avLst/>
          </a:prstGeom>
          <a:noFill/>
          <a:ln cap="flat" cmpd="sng" w="9525">
            <a:solidFill>
              <a:srgbClr val="D8D4CE"/>
            </a:solidFill>
            <a:prstDash val="solid"/>
            <a:round/>
            <a:headEnd len="sm" w="sm" type="none"/>
            <a:tailEnd len="sm" w="sm" type="none"/>
          </a:ln>
        </p:spPr>
      </p:cxnSp>
      <p:sp>
        <p:nvSpPr>
          <p:cNvPr id="614" name="Google Shape;614;p25"/>
          <p:cNvSpPr/>
          <p:nvPr/>
        </p:nvSpPr>
        <p:spPr>
          <a:xfrm>
            <a:off x="3154680" y="713232"/>
            <a:ext cx="8412480" cy="65836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A1A1A"/>
              </a:buClr>
              <a:buSzPts val="3800"/>
              <a:buFont typeface="Cambria"/>
              <a:buNone/>
            </a:pPr>
            <a:r>
              <a:rPr b="1" i="0" lang="en-US" sz="3800" u="none" cap="none" strike="noStrike">
                <a:solidFill>
                  <a:srgbClr val="1A1A1A"/>
                </a:solidFill>
                <a:latin typeface="Cambria"/>
                <a:ea typeface="Cambria"/>
                <a:cs typeface="Cambria"/>
                <a:sym typeface="Cambria"/>
              </a:rPr>
              <a:t>Søren Kierkegaard</a:t>
            </a:r>
            <a:endParaRPr b="0" i="0" sz="3800" u="none" cap="none" strike="noStrike">
              <a:solidFill>
                <a:schemeClr val="dk1"/>
              </a:solidFill>
              <a:latin typeface="Calibri"/>
              <a:ea typeface="Calibri"/>
              <a:cs typeface="Calibri"/>
              <a:sym typeface="Calibri"/>
            </a:endParaRPr>
          </a:p>
        </p:txBody>
      </p:sp>
      <p:sp>
        <p:nvSpPr>
          <p:cNvPr id="615" name="Google Shape;615;p25"/>
          <p:cNvSpPr/>
          <p:nvPr/>
        </p:nvSpPr>
        <p:spPr>
          <a:xfrm>
            <a:off x="3154680" y="1389888"/>
            <a:ext cx="8412480" cy="3657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6666"/>
              </a:buClr>
              <a:buSzPts val="1700"/>
              <a:buFont typeface="Cambria"/>
              <a:buNone/>
            </a:pPr>
            <a:r>
              <a:rPr b="0" i="1" lang="en-US" sz="1700" u="none" cap="none" strike="noStrike">
                <a:solidFill>
                  <a:srgbClr val="666666"/>
                </a:solidFill>
                <a:latin typeface="Cambria"/>
                <a:ea typeface="Cambria"/>
                <a:cs typeface="Cambria"/>
                <a:sym typeface="Cambria"/>
              </a:rPr>
              <a:t>The passionate individual</a:t>
            </a:r>
            <a:endParaRPr b="0" i="0" sz="1700" u="none" cap="none" strike="noStrike">
              <a:solidFill>
                <a:schemeClr val="dk1"/>
              </a:solidFill>
              <a:latin typeface="Calibri"/>
              <a:ea typeface="Calibri"/>
              <a:cs typeface="Calibri"/>
              <a:sym typeface="Calibri"/>
            </a:endParaRPr>
          </a:p>
        </p:txBody>
      </p:sp>
      <p:sp>
        <p:nvSpPr>
          <p:cNvPr id="616" name="Google Shape;616;p25"/>
          <p:cNvSpPr/>
          <p:nvPr/>
        </p:nvSpPr>
        <p:spPr>
          <a:xfrm>
            <a:off x="3154680" y="1965960"/>
            <a:ext cx="4114800" cy="2560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6666"/>
              </a:buClr>
              <a:buSzPts val="900"/>
              <a:buFont typeface="Calibri"/>
              <a:buNone/>
            </a:pPr>
            <a:r>
              <a:rPr b="1" i="0" lang="en-US" sz="900" u="none" cap="none" strike="noStrike">
                <a:solidFill>
                  <a:srgbClr val="666666"/>
                </a:solidFill>
                <a:latin typeface="Calibri"/>
                <a:ea typeface="Calibri"/>
                <a:cs typeface="Calibri"/>
                <a:sym typeface="Calibri"/>
              </a:rPr>
              <a:t>WHAT YOU’D MASTER</a:t>
            </a:r>
            <a:endParaRPr b="0" i="0" sz="900" u="none" cap="none" strike="noStrike">
              <a:solidFill>
                <a:schemeClr val="dk1"/>
              </a:solidFill>
              <a:latin typeface="Calibri"/>
              <a:ea typeface="Calibri"/>
              <a:cs typeface="Calibri"/>
              <a:sym typeface="Calibri"/>
            </a:endParaRPr>
          </a:p>
        </p:txBody>
      </p:sp>
      <p:sp>
        <p:nvSpPr>
          <p:cNvPr id="617" name="Google Shape;617;p25"/>
          <p:cNvSpPr/>
          <p:nvPr/>
        </p:nvSpPr>
        <p:spPr>
          <a:xfrm>
            <a:off x="3154680" y="2240280"/>
            <a:ext cx="4114800" cy="1691640"/>
          </a:xfrm>
          <a:prstGeom prst="rect">
            <a:avLst/>
          </a:prstGeom>
          <a:noFill/>
          <a:ln>
            <a:noFill/>
          </a:ln>
        </p:spPr>
        <p:txBody>
          <a:bodyPr anchorCtr="0" anchor="ctr" bIns="0" lIns="0" spcFirstLastPara="1" rIns="0" wrap="square" tIns="0">
            <a:noAutofit/>
          </a:bodyPr>
          <a:lstStyle/>
          <a:p>
            <a:pPr indent="-342900" lvl="0" marL="342900" marR="0" rtl="0" algn="l">
              <a:spcBef>
                <a:spcPts val="0"/>
              </a:spcBef>
              <a:spcAft>
                <a:spcPts val="0"/>
              </a:spcAft>
              <a:buClr>
                <a:srgbClr val="1A1A1A"/>
              </a:buClr>
              <a:buSzPts val="1300"/>
              <a:buFont typeface="Calibri"/>
              <a:buChar char="•"/>
            </a:pPr>
            <a:r>
              <a:rPr b="0" i="0" lang="en-US" sz="1300" u="none" cap="none" strike="noStrike">
                <a:solidFill>
                  <a:srgbClr val="1A1A1A"/>
                </a:solidFill>
                <a:latin typeface="Calibri"/>
                <a:ea typeface="Calibri"/>
                <a:cs typeface="Calibri"/>
                <a:sym typeface="Calibri"/>
              </a:rPr>
              <a:t>Subjectivity is truth</a:t>
            </a:r>
            <a:endParaRPr b="0" i="0" sz="1300" u="none" cap="none" strike="noStrike">
              <a:solidFill>
                <a:schemeClr val="dk1"/>
              </a:solidFill>
              <a:latin typeface="Calibri"/>
              <a:ea typeface="Calibri"/>
              <a:cs typeface="Calibri"/>
              <a:sym typeface="Calibri"/>
            </a:endParaRPr>
          </a:p>
          <a:p>
            <a:pPr indent="-342900" lvl="0" marL="342900" marR="0" rtl="0" algn="l">
              <a:spcBef>
                <a:spcPts val="700"/>
              </a:spcBef>
              <a:spcAft>
                <a:spcPts val="0"/>
              </a:spcAft>
              <a:buClr>
                <a:srgbClr val="1A1A1A"/>
              </a:buClr>
              <a:buSzPts val="1300"/>
              <a:buFont typeface="Calibri"/>
              <a:buChar char="•"/>
            </a:pPr>
            <a:r>
              <a:rPr b="0" i="0" lang="en-US" sz="1300" u="none" cap="none" strike="noStrike">
                <a:solidFill>
                  <a:srgbClr val="1A1A1A"/>
                </a:solidFill>
                <a:latin typeface="Calibri"/>
                <a:ea typeface="Calibri"/>
                <a:cs typeface="Calibri"/>
                <a:sym typeface="Calibri"/>
              </a:rPr>
              <a:t>The leap of faith</a:t>
            </a:r>
            <a:endParaRPr b="0" i="0" sz="1300" u="none" cap="none" strike="noStrike">
              <a:solidFill>
                <a:schemeClr val="dk1"/>
              </a:solidFill>
              <a:latin typeface="Calibri"/>
              <a:ea typeface="Calibri"/>
              <a:cs typeface="Calibri"/>
              <a:sym typeface="Calibri"/>
            </a:endParaRPr>
          </a:p>
          <a:p>
            <a:pPr indent="-342900" lvl="0" marL="342900" marR="0" rtl="0" algn="l">
              <a:spcBef>
                <a:spcPts val="700"/>
              </a:spcBef>
              <a:spcAft>
                <a:spcPts val="0"/>
              </a:spcAft>
              <a:buClr>
                <a:srgbClr val="1A1A1A"/>
              </a:buClr>
              <a:buSzPts val="1300"/>
              <a:buFont typeface="Calibri"/>
              <a:buChar char="•"/>
            </a:pPr>
            <a:r>
              <a:rPr b="0" i="0" lang="en-US" sz="1300" u="none" cap="none" strike="noStrike">
                <a:solidFill>
                  <a:srgbClr val="1A1A1A"/>
                </a:solidFill>
                <a:latin typeface="Calibri"/>
                <a:ea typeface="Calibri"/>
                <a:cs typeface="Calibri"/>
                <a:sym typeface="Calibri"/>
              </a:rPr>
              <a:t>The three stages of existence</a:t>
            </a:r>
            <a:endParaRPr b="0" i="0" sz="1300" u="none" cap="none" strike="noStrike">
              <a:solidFill>
                <a:schemeClr val="dk1"/>
              </a:solidFill>
              <a:latin typeface="Calibri"/>
              <a:ea typeface="Calibri"/>
              <a:cs typeface="Calibri"/>
              <a:sym typeface="Calibri"/>
            </a:endParaRPr>
          </a:p>
          <a:p>
            <a:pPr indent="-342900" lvl="0" marL="342900" marR="0" rtl="0" algn="l">
              <a:spcBef>
                <a:spcPts val="700"/>
              </a:spcBef>
              <a:spcAft>
                <a:spcPts val="0"/>
              </a:spcAft>
              <a:buClr>
                <a:srgbClr val="1A1A1A"/>
              </a:buClr>
              <a:buSzPts val="1300"/>
              <a:buFont typeface="Calibri"/>
              <a:buChar char="•"/>
            </a:pPr>
            <a:r>
              <a:rPr b="0" i="0" lang="en-US" sz="1300" u="none" cap="none" strike="noStrike">
                <a:solidFill>
                  <a:srgbClr val="1A1A1A"/>
                </a:solidFill>
                <a:latin typeface="Calibri"/>
                <a:ea typeface="Calibri"/>
                <a:cs typeface="Calibri"/>
                <a:sym typeface="Calibri"/>
              </a:rPr>
              <a:t>Indirect communication</a:t>
            </a:r>
            <a:endParaRPr b="0" i="0" sz="1300" u="none" cap="none" strike="noStrike">
              <a:solidFill>
                <a:schemeClr val="dk1"/>
              </a:solidFill>
              <a:latin typeface="Calibri"/>
              <a:ea typeface="Calibri"/>
              <a:cs typeface="Calibri"/>
              <a:sym typeface="Calibri"/>
            </a:endParaRPr>
          </a:p>
        </p:txBody>
      </p:sp>
      <p:sp>
        <p:nvSpPr>
          <p:cNvPr id="618" name="Google Shape;618;p25"/>
          <p:cNvSpPr/>
          <p:nvPr/>
        </p:nvSpPr>
        <p:spPr>
          <a:xfrm>
            <a:off x="7589520" y="1965960"/>
            <a:ext cx="3977640" cy="2560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6666"/>
              </a:buClr>
              <a:buSzPts val="900"/>
              <a:buFont typeface="Calibri"/>
              <a:buNone/>
            </a:pPr>
            <a:r>
              <a:rPr b="1" i="0" lang="en-US" sz="900" u="none" cap="none" strike="noStrike">
                <a:solidFill>
                  <a:srgbClr val="666666"/>
                </a:solidFill>
                <a:latin typeface="Calibri"/>
                <a:ea typeface="Calibri"/>
                <a:cs typeface="Calibri"/>
                <a:sym typeface="Calibri"/>
              </a:rPr>
              <a:t>THE QUESTION YOU’D WRESTLE WITH</a:t>
            </a:r>
            <a:endParaRPr b="0" i="0" sz="900" u="none" cap="none" strike="noStrike">
              <a:solidFill>
                <a:schemeClr val="dk1"/>
              </a:solidFill>
              <a:latin typeface="Calibri"/>
              <a:ea typeface="Calibri"/>
              <a:cs typeface="Calibri"/>
              <a:sym typeface="Calibri"/>
            </a:endParaRPr>
          </a:p>
        </p:txBody>
      </p:sp>
      <p:sp>
        <p:nvSpPr>
          <p:cNvPr id="619" name="Google Shape;619;p25"/>
          <p:cNvSpPr/>
          <p:nvPr/>
        </p:nvSpPr>
        <p:spPr>
          <a:xfrm>
            <a:off x="7589520" y="2240280"/>
            <a:ext cx="3977640" cy="914400"/>
          </a:xfrm>
          <a:prstGeom prst="rect">
            <a:avLst/>
          </a:prstGeom>
          <a:noFill/>
          <a:ln>
            <a:noFill/>
          </a:ln>
        </p:spPr>
        <p:txBody>
          <a:bodyPr anchorCtr="0" anchor="ctr" bIns="0" lIns="0" spcFirstLastPara="1" rIns="0" wrap="square" tIns="0">
            <a:noAutofit/>
          </a:bodyPr>
          <a:lstStyle/>
          <a:p>
            <a:pPr indent="0" lvl="0" marL="0" marR="0" rtl="0" algn="l">
              <a:lnSpc>
                <a:spcPct val="131034"/>
              </a:lnSpc>
              <a:spcBef>
                <a:spcPts val="0"/>
              </a:spcBef>
              <a:spcAft>
                <a:spcPts val="0"/>
              </a:spcAft>
              <a:buClr>
                <a:srgbClr val="7C3A4D"/>
              </a:buClr>
              <a:buSzPts val="1450"/>
              <a:buFont typeface="Cambria"/>
              <a:buNone/>
            </a:pPr>
            <a:r>
              <a:rPr b="1" i="0" lang="en-US" sz="1450" u="none" cap="none" strike="noStrike">
                <a:solidFill>
                  <a:srgbClr val="7C3A4D"/>
                </a:solidFill>
                <a:latin typeface="Cambria"/>
                <a:ea typeface="Cambria"/>
                <a:cs typeface="Cambria"/>
                <a:sym typeface="Cambria"/>
              </a:rPr>
              <a:t>Is faith a prerequisite for religious knowledge?</a:t>
            </a:r>
            <a:endParaRPr b="0" i="0" sz="1450" u="none" cap="none" strike="noStrike">
              <a:solidFill>
                <a:schemeClr val="dk1"/>
              </a:solidFill>
              <a:latin typeface="Calibri"/>
              <a:ea typeface="Calibri"/>
              <a:cs typeface="Calibri"/>
              <a:sym typeface="Calibri"/>
            </a:endParaRPr>
          </a:p>
        </p:txBody>
      </p:sp>
      <p:sp>
        <p:nvSpPr>
          <p:cNvPr id="620" name="Google Shape;620;p25"/>
          <p:cNvSpPr/>
          <p:nvPr/>
        </p:nvSpPr>
        <p:spPr>
          <a:xfrm>
            <a:off x="7589520" y="3291840"/>
            <a:ext cx="397764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6666"/>
              </a:buClr>
              <a:buSzPts val="900"/>
              <a:buFont typeface="Calibri"/>
              <a:buNone/>
            </a:pPr>
            <a:r>
              <a:rPr b="0" i="0" lang="en-US" sz="900" u="none" cap="none" strike="noStrike">
                <a:solidFill>
                  <a:srgbClr val="666666"/>
                </a:solidFill>
                <a:latin typeface="Calibri"/>
                <a:ea typeface="Calibri"/>
                <a:cs typeface="Calibri"/>
                <a:sym typeface="Calibri"/>
              </a:rPr>
              <a:t>Religion · Scope  ·  Religion · Scope</a:t>
            </a:r>
            <a:endParaRPr b="0" i="0" sz="900" u="none" cap="none" strike="noStrike">
              <a:solidFill>
                <a:schemeClr val="dk1"/>
              </a:solidFill>
              <a:latin typeface="Calibri"/>
              <a:ea typeface="Calibri"/>
              <a:cs typeface="Calibri"/>
              <a:sym typeface="Calibri"/>
            </a:endParaRPr>
          </a:p>
        </p:txBody>
      </p:sp>
      <p:sp>
        <p:nvSpPr>
          <p:cNvPr id="621" name="Google Shape;621;p25"/>
          <p:cNvSpPr/>
          <p:nvPr/>
        </p:nvSpPr>
        <p:spPr>
          <a:xfrm>
            <a:off x="3154680" y="4114800"/>
            <a:ext cx="8412480" cy="1572768"/>
          </a:xfrm>
          <a:prstGeom prst="rect">
            <a:avLst/>
          </a:prstGeom>
          <a:solidFill>
            <a:srgbClr val="F4F2E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2" name="Google Shape;622;p25"/>
          <p:cNvSpPr/>
          <p:nvPr/>
        </p:nvSpPr>
        <p:spPr>
          <a:xfrm>
            <a:off x="3401568" y="4224528"/>
            <a:ext cx="7955280" cy="914400"/>
          </a:xfrm>
          <a:prstGeom prst="rect">
            <a:avLst/>
          </a:prstGeom>
          <a:noFill/>
          <a:ln>
            <a:noFill/>
          </a:ln>
        </p:spPr>
        <p:txBody>
          <a:bodyPr anchorCtr="0" anchor="t" bIns="0" lIns="0" spcFirstLastPara="1" rIns="0" wrap="square" tIns="0">
            <a:noAutofit/>
          </a:bodyPr>
          <a:lstStyle/>
          <a:p>
            <a:pPr indent="0" lvl="0" marL="0" marR="0" rtl="0" algn="l">
              <a:lnSpc>
                <a:spcPct val="135714"/>
              </a:lnSpc>
              <a:spcBef>
                <a:spcPts val="0"/>
              </a:spcBef>
              <a:spcAft>
                <a:spcPts val="0"/>
              </a:spcAft>
              <a:buClr>
                <a:srgbClr val="1A1A1A"/>
              </a:buClr>
              <a:buSzPts val="1400"/>
              <a:buFont typeface="Cambria"/>
              <a:buNone/>
            </a:pPr>
            <a:r>
              <a:rPr b="0" i="1" lang="en-US" sz="1400" u="none" cap="none" strike="noStrike">
                <a:solidFill>
                  <a:srgbClr val="1A1A1A"/>
                </a:solidFill>
                <a:latin typeface="Cambria"/>
                <a:ea typeface="Cambria"/>
                <a:cs typeface="Cambria"/>
                <a:sym typeface="Cambria"/>
              </a:rPr>
              <a:t>“Anxiety is the dizziness of freedom.”</a:t>
            </a:r>
            <a:endParaRPr b="0" i="0" sz="1400" u="none" cap="none" strike="noStrike">
              <a:solidFill>
                <a:schemeClr val="dk1"/>
              </a:solidFill>
              <a:latin typeface="Calibri"/>
              <a:ea typeface="Calibri"/>
              <a:cs typeface="Calibri"/>
              <a:sym typeface="Calibri"/>
            </a:endParaRPr>
          </a:p>
        </p:txBody>
      </p:sp>
      <p:sp>
        <p:nvSpPr>
          <p:cNvPr id="623" name="Google Shape;623;p25"/>
          <p:cNvSpPr/>
          <p:nvPr/>
        </p:nvSpPr>
        <p:spPr>
          <a:xfrm>
            <a:off x="3401568" y="5285232"/>
            <a:ext cx="795528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6666"/>
              </a:buClr>
              <a:buSzPts val="900"/>
              <a:buFont typeface="Calibri"/>
              <a:buNone/>
            </a:pPr>
            <a:r>
              <a:rPr b="0" i="0" lang="en-US" sz="900" u="none" cap="none" strike="noStrike">
                <a:solidFill>
                  <a:srgbClr val="666666"/>
                </a:solidFill>
                <a:latin typeface="Calibri"/>
                <a:ea typeface="Calibri"/>
                <a:cs typeface="Calibri"/>
                <a:sym typeface="Calibri"/>
              </a:rPr>
              <a:t>The Concept of Anxiety, 1844</a:t>
            </a:r>
            <a:endParaRPr b="0" i="0" sz="900" u="none" cap="none" strike="noStrike">
              <a:solidFill>
                <a:schemeClr val="dk1"/>
              </a:solidFill>
              <a:latin typeface="Calibri"/>
              <a:ea typeface="Calibri"/>
              <a:cs typeface="Calibri"/>
              <a:sym typeface="Calibri"/>
            </a:endParaRPr>
          </a:p>
        </p:txBody>
      </p:sp>
      <p:sp>
        <p:nvSpPr>
          <p:cNvPr id="624" name="Google Shape;624;p25"/>
          <p:cNvSpPr/>
          <p:nvPr/>
        </p:nvSpPr>
        <p:spPr>
          <a:xfrm>
            <a:off x="10607040" y="6144768"/>
            <a:ext cx="1005840" cy="274320"/>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666666"/>
              </a:buClr>
              <a:buSzPts val="900"/>
              <a:buFont typeface="Calibri"/>
              <a:buNone/>
            </a:pPr>
            <a:r>
              <a:rPr b="0" i="0" lang="en-US" sz="900" u="none" cap="none" strike="noStrike">
                <a:solidFill>
                  <a:srgbClr val="666666"/>
                </a:solidFill>
                <a:latin typeface="Calibri"/>
                <a:ea typeface="Calibri"/>
                <a:cs typeface="Calibri"/>
                <a:sym typeface="Calibri"/>
              </a:rPr>
              <a:t>20 of 42</a:t>
            </a:r>
            <a:endParaRPr b="0" i="0" sz="900" u="none" cap="none" strike="noStrike">
              <a:solidFill>
                <a:schemeClr val="dk1"/>
              </a:solidFill>
              <a:latin typeface="Calibri"/>
              <a:ea typeface="Calibri"/>
              <a:cs typeface="Calibri"/>
              <a:sym typeface="Calibri"/>
            </a:endParaRPr>
          </a:p>
        </p:txBody>
      </p:sp>
      <p:sp>
        <p:nvSpPr>
          <p:cNvPr id="625" name="Google Shape;625;p25"/>
          <p:cNvSpPr/>
          <p:nvPr/>
        </p:nvSpPr>
        <p:spPr>
          <a:xfrm>
            <a:off x="457200" y="6144768"/>
            <a:ext cx="365760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6666"/>
              </a:buClr>
              <a:buSzPts val="900"/>
              <a:buFont typeface="Calibri"/>
              <a:buNone/>
            </a:pPr>
            <a:r>
              <a:rPr b="0" i="0" lang="en-US" sz="900" u="none" cap="none" strike="noStrike">
                <a:solidFill>
                  <a:srgbClr val="666666"/>
                </a:solidFill>
                <a:latin typeface="Calibri"/>
                <a:ea typeface="Calibri"/>
                <a:cs typeface="Calibri"/>
                <a:sym typeface="Calibri"/>
              </a:rPr>
              <a:t>Pillars of Western Thought</a:t>
            </a:r>
            <a:endParaRPr b="0" i="0" sz="900" u="none" cap="none" strike="noStrike">
              <a:solidFill>
                <a:schemeClr val="dk1"/>
              </a:solidFill>
              <a:latin typeface="Calibri"/>
              <a:ea typeface="Calibri"/>
              <a:cs typeface="Calibri"/>
              <a:sym typeface="Calibri"/>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630" name="Shape 630"/>
        <p:cNvGrpSpPr/>
        <p:nvPr/>
      </p:nvGrpSpPr>
      <p:grpSpPr>
        <a:xfrm>
          <a:off x="0" y="0"/>
          <a:ext cx="0" cy="0"/>
          <a:chOff x="0" y="0"/>
          <a:chExt cx="0" cy="0"/>
        </a:xfrm>
      </p:grpSpPr>
      <p:sp>
        <p:nvSpPr>
          <p:cNvPr id="631" name="Google Shape;631;p26"/>
          <p:cNvSpPr/>
          <p:nvPr/>
        </p:nvSpPr>
        <p:spPr>
          <a:xfrm>
            <a:off x="685800" y="868680"/>
            <a:ext cx="1554480" cy="1554480"/>
          </a:xfrm>
          <a:prstGeom prst="ellipse">
            <a:avLst/>
          </a:prstGeom>
          <a:solidFill>
            <a:srgbClr val="7C3A4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2" name="Google Shape;632;p26"/>
          <p:cNvSpPr/>
          <p:nvPr/>
        </p:nvSpPr>
        <p:spPr>
          <a:xfrm>
            <a:off x="685800" y="868680"/>
            <a:ext cx="1554480" cy="155448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6000"/>
              <a:buFont typeface="Cambria"/>
              <a:buNone/>
            </a:pPr>
            <a:r>
              <a:rPr b="1" i="0" lang="en-US" sz="6000" u="none" cap="none" strike="noStrike">
                <a:solidFill>
                  <a:srgbClr val="FFFFFF"/>
                </a:solidFill>
                <a:latin typeface="Cambria"/>
                <a:ea typeface="Cambria"/>
                <a:cs typeface="Cambria"/>
                <a:sym typeface="Cambria"/>
              </a:rPr>
              <a:t>M</a:t>
            </a:r>
            <a:endParaRPr b="0" i="0" sz="6000" u="none" cap="none" strike="noStrike">
              <a:solidFill>
                <a:schemeClr val="dk1"/>
              </a:solidFill>
              <a:latin typeface="Calibri"/>
              <a:ea typeface="Calibri"/>
              <a:cs typeface="Calibri"/>
              <a:sym typeface="Calibri"/>
            </a:endParaRPr>
          </a:p>
        </p:txBody>
      </p:sp>
      <p:sp>
        <p:nvSpPr>
          <p:cNvPr id="633" name="Google Shape;633;p26"/>
          <p:cNvSpPr/>
          <p:nvPr/>
        </p:nvSpPr>
        <p:spPr>
          <a:xfrm>
            <a:off x="457200" y="2542032"/>
            <a:ext cx="2011680" cy="4572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7C3A4D"/>
              </a:buClr>
              <a:buSzPts val="950"/>
              <a:buFont typeface="Calibri"/>
              <a:buNone/>
            </a:pPr>
            <a:r>
              <a:rPr b="1" i="0" lang="en-US" sz="950" u="none" cap="none" strike="noStrike">
                <a:solidFill>
                  <a:srgbClr val="7C3A4D"/>
                </a:solidFill>
                <a:latin typeface="Calibri"/>
                <a:ea typeface="Calibri"/>
                <a:cs typeface="Calibri"/>
                <a:sym typeface="Calibri"/>
              </a:rPr>
              <a:t>19TH CENTURY</a:t>
            </a:r>
            <a:endParaRPr b="0" i="0" sz="950" u="none" cap="none" strike="noStrike">
              <a:solidFill>
                <a:schemeClr val="dk1"/>
              </a:solidFill>
              <a:latin typeface="Calibri"/>
              <a:ea typeface="Calibri"/>
              <a:cs typeface="Calibri"/>
              <a:sym typeface="Calibri"/>
            </a:endParaRPr>
          </a:p>
        </p:txBody>
      </p:sp>
      <p:sp>
        <p:nvSpPr>
          <p:cNvPr id="634" name="Google Shape;634;p26"/>
          <p:cNvSpPr/>
          <p:nvPr/>
        </p:nvSpPr>
        <p:spPr>
          <a:xfrm>
            <a:off x="457200" y="2907792"/>
            <a:ext cx="2011680" cy="27432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666666"/>
              </a:buClr>
              <a:buSzPts val="1100"/>
              <a:buFont typeface="Calibri"/>
              <a:buNone/>
            </a:pPr>
            <a:r>
              <a:rPr b="0" i="0" lang="en-US" sz="1100" u="none" cap="none" strike="noStrike">
                <a:solidFill>
                  <a:srgbClr val="666666"/>
                </a:solidFill>
                <a:latin typeface="Calibri"/>
                <a:ea typeface="Calibri"/>
                <a:cs typeface="Calibri"/>
                <a:sym typeface="Calibri"/>
              </a:rPr>
              <a:t>1818 – 1883</a:t>
            </a:r>
            <a:endParaRPr b="0" i="0" sz="1100" u="none" cap="none" strike="noStrike">
              <a:solidFill>
                <a:schemeClr val="dk1"/>
              </a:solidFill>
              <a:latin typeface="Calibri"/>
              <a:ea typeface="Calibri"/>
              <a:cs typeface="Calibri"/>
              <a:sym typeface="Calibri"/>
            </a:endParaRPr>
          </a:p>
        </p:txBody>
      </p:sp>
      <p:sp>
        <p:nvSpPr>
          <p:cNvPr id="635" name="Google Shape;635;p26"/>
          <p:cNvSpPr/>
          <p:nvPr/>
        </p:nvSpPr>
        <p:spPr>
          <a:xfrm>
            <a:off x="457200" y="3794760"/>
            <a:ext cx="2011680" cy="256032"/>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666666"/>
              </a:buClr>
              <a:buSzPts val="850"/>
              <a:buFont typeface="Calibri"/>
              <a:buNone/>
            </a:pPr>
            <a:r>
              <a:rPr b="1" i="0" lang="en-US" sz="850" u="none" cap="none" strike="noStrike">
                <a:solidFill>
                  <a:srgbClr val="666666"/>
                </a:solidFill>
                <a:latin typeface="Calibri"/>
                <a:ea typeface="Calibri"/>
                <a:cs typeface="Calibri"/>
                <a:sym typeface="Calibri"/>
              </a:rPr>
              <a:t>YOU’D ARGUE WITH</a:t>
            </a:r>
            <a:endParaRPr b="0" i="0" sz="850" u="none" cap="none" strike="noStrike">
              <a:solidFill>
                <a:schemeClr val="dk1"/>
              </a:solidFill>
              <a:latin typeface="Calibri"/>
              <a:ea typeface="Calibri"/>
              <a:cs typeface="Calibri"/>
              <a:sym typeface="Calibri"/>
            </a:endParaRPr>
          </a:p>
        </p:txBody>
      </p:sp>
      <p:sp>
        <p:nvSpPr>
          <p:cNvPr id="636" name="Google Shape;636;p26"/>
          <p:cNvSpPr/>
          <p:nvPr/>
        </p:nvSpPr>
        <p:spPr>
          <a:xfrm>
            <a:off x="457200" y="4069080"/>
            <a:ext cx="2011680" cy="1463040"/>
          </a:xfrm>
          <a:prstGeom prst="rect">
            <a:avLst/>
          </a:prstGeom>
          <a:noFill/>
          <a:ln>
            <a:noFill/>
          </a:ln>
        </p:spPr>
        <p:txBody>
          <a:bodyPr anchorCtr="0" anchor="ctr" bIns="0" lIns="0" spcFirstLastPara="1" rIns="0" wrap="square" tIns="0">
            <a:noAutofit/>
          </a:bodyPr>
          <a:lstStyle/>
          <a:p>
            <a:pPr indent="0" lvl="0" marL="0" marR="0" rtl="0" algn="ctr">
              <a:lnSpc>
                <a:spcPct val="142857"/>
              </a:lnSpc>
              <a:spcBef>
                <a:spcPts val="0"/>
              </a:spcBef>
              <a:spcAft>
                <a:spcPts val="0"/>
              </a:spcAft>
              <a:buClr>
                <a:srgbClr val="1A1A1A"/>
              </a:buClr>
              <a:buSzPts val="1050"/>
              <a:buFont typeface="Calibri"/>
              <a:buNone/>
            </a:pPr>
            <a:r>
              <a:rPr b="0" i="0" lang="en-US" sz="1050" u="none" cap="none" strike="noStrike">
                <a:solidFill>
                  <a:srgbClr val="1A1A1A"/>
                </a:solidFill>
                <a:latin typeface="Calibri"/>
                <a:ea typeface="Calibri"/>
                <a:cs typeface="Calibri"/>
                <a:sym typeface="Calibri"/>
              </a:rPr>
              <a:t>G.W.F. Hegel</a:t>
            </a:r>
            <a:endParaRPr b="0" i="0" sz="1050" u="none" cap="none" strike="noStrike">
              <a:solidFill>
                <a:schemeClr val="dk1"/>
              </a:solidFill>
              <a:latin typeface="Calibri"/>
              <a:ea typeface="Calibri"/>
              <a:cs typeface="Calibri"/>
              <a:sym typeface="Calibri"/>
            </a:endParaRPr>
          </a:p>
          <a:p>
            <a:pPr indent="0" lvl="0" marL="0" marR="0" rtl="0" algn="ctr">
              <a:lnSpc>
                <a:spcPct val="142857"/>
              </a:lnSpc>
              <a:spcBef>
                <a:spcPts val="0"/>
              </a:spcBef>
              <a:spcAft>
                <a:spcPts val="0"/>
              </a:spcAft>
              <a:buClr>
                <a:srgbClr val="1A1A1A"/>
              </a:buClr>
              <a:buSzPts val="1050"/>
              <a:buFont typeface="Calibri"/>
              <a:buNone/>
            </a:pPr>
            <a:r>
              <a:rPr b="0" i="0" lang="en-US" sz="1050" u="none" cap="none" strike="noStrike">
                <a:solidFill>
                  <a:srgbClr val="1A1A1A"/>
                </a:solidFill>
                <a:latin typeface="Calibri"/>
                <a:ea typeface="Calibri"/>
                <a:cs typeface="Calibri"/>
                <a:sym typeface="Calibri"/>
              </a:rPr>
              <a:t>Michel Foucault</a:t>
            </a:r>
            <a:endParaRPr b="0" i="0" sz="1050" u="none" cap="none" strike="noStrike">
              <a:solidFill>
                <a:schemeClr val="dk1"/>
              </a:solidFill>
              <a:latin typeface="Calibri"/>
              <a:ea typeface="Calibri"/>
              <a:cs typeface="Calibri"/>
              <a:sym typeface="Calibri"/>
            </a:endParaRPr>
          </a:p>
          <a:p>
            <a:pPr indent="0" lvl="0" marL="0" marR="0" rtl="0" algn="ctr">
              <a:lnSpc>
                <a:spcPct val="142857"/>
              </a:lnSpc>
              <a:spcBef>
                <a:spcPts val="0"/>
              </a:spcBef>
              <a:spcAft>
                <a:spcPts val="0"/>
              </a:spcAft>
              <a:buClr>
                <a:srgbClr val="1A1A1A"/>
              </a:buClr>
              <a:buSzPts val="1050"/>
              <a:buFont typeface="Calibri"/>
              <a:buNone/>
            </a:pPr>
            <a:r>
              <a:rPr b="0" i="0" lang="en-US" sz="1050" u="none" cap="none" strike="noStrike">
                <a:solidFill>
                  <a:srgbClr val="1A1A1A"/>
                </a:solidFill>
                <a:latin typeface="Calibri"/>
                <a:ea typeface="Calibri"/>
                <a:cs typeface="Calibri"/>
                <a:sym typeface="Calibri"/>
              </a:rPr>
              <a:t>Friedrich Nietzsche</a:t>
            </a:r>
            <a:endParaRPr b="0" i="0" sz="1050" u="none" cap="none" strike="noStrike">
              <a:solidFill>
                <a:schemeClr val="dk1"/>
              </a:solidFill>
              <a:latin typeface="Calibri"/>
              <a:ea typeface="Calibri"/>
              <a:cs typeface="Calibri"/>
              <a:sym typeface="Calibri"/>
            </a:endParaRPr>
          </a:p>
        </p:txBody>
      </p:sp>
      <p:cxnSp>
        <p:nvCxnSpPr>
          <p:cNvPr id="637" name="Google Shape;637;p26"/>
          <p:cNvCxnSpPr/>
          <p:nvPr/>
        </p:nvCxnSpPr>
        <p:spPr>
          <a:xfrm>
            <a:off x="2788920" y="868680"/>
            <a:ext cx="0" cy="5120640"/>
          </a:xfrm>
          <a:prstGeom prst="straightConnector1">
            <a:avLst/>
          </a:prstGeom>
          <a:noFill/>
          <a:ln cap="flat" cmpd="sng" w="9525">
            <a:solidFill>
              <a:srgbClr val="D8D4CE"/>
            </a:solidFill>
            <a:prstDash val="solid"/>
            <a:round/>
            <a:headEnd len="sm" w="sm" type="none"/>
            <a:tailEnd len="sm" w="sm" type="none"/>
          </a:ln>
        </p:spPr>
      </p:cxnSp>
      <p:sp>
        <p:nvSpPr>
          <p:cNvPr id="638" name="Google Shape;638;p26"/>
          <p:cNvSpPr/>
          <p:nvPr/>
        </p:nvSpPr>
        <p:spPr>
          <a:xfrm>
            <a:off x="3154680" y="713232"/>
            <a:ext cx="8412480" cy="65836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A1A1A"/>
              </a:buClr>
              <a:buSzPts val="3800"/>
              <a:buFont typeface="Cambria"/>
              <a:buNone/>
            </a:pPr>
            <a:r>
              <a:rPr b="1" i="0" lang="en-US" sz="3800" u="none" cap="none" strike="noStrike">
                <a:solidFill>
                  <a:srgbClr val="1A1A1A"/>
                </a:solidFill>
                <a:latin typeface="Cambria"/>
                <a:ea typeface="Cambria"/>
                <a:cs typeface="Cambria"/>
                <a:sym typeface="Cambria"/>
              </a:rPr>
              <a:t>Karl Marx</a:t>
            </a:r>
            <a:endParaRPr b="0" i="0" sz="3800" u="none" cap="none" strike="noStrike">
              <a:solidFill>
                <a:schemeClr val="dk1"/>
              </a:solidFill>
              <a:latin typeface="Calibri"/>
              <a:ea typeface="Calibri"/>
              <a:cs typeface="Calibri"/>
              <a:sym typeface="Calibri"/>
            </a:endParaRPr>
          </a:p>
        </p:txBody>
      </p:sp>
      <p:sp>
        <p:nvSpPr>
          <p:cNvPr id="639" name="Google Shape;639;p26"/>
          <p:cNvSpPr/>
          <p:nvPr/>
        </p:nvSpPr>
        <p:spPr>
          <a:xfrm>
            <a:off x="3154680" y="1389888"/>
            <a:ext cx="8412480" cy="3657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6666"/>
              </a:buClr>
              <a:buSzPts val="1700"/>
              <a:buFont typeface="Cambria"/>
              <a:buNone/>
            </a:pPr>
            <a:r>
              <a:rPr b="0" i="1" lang="en-US" sz="1700" u="none" cap="none" strike="noStrike">
                <a:solidFill>
                  <a:srgbClr val="666666"/>
                </a:solidFill>
                <a:latin typeface="Cambria"/>
                <a:ea typeface="Cambria"/>
                <a:cs typeface="Cambria"/>
                <a:sym typeface="Cambria"/>
              </a:rPr>
              <a:t>The unmasker of ideology</a:t>
            </a:r>
            <a:endParaRPr b="0" i="0" sz="1700" u="none" cap="none" strike="noStrike">
              <a:solidFill>
                <a:schemeClr val="dk1"/>
              </a:solidFill>
              <a:latin typeface="Calibri"/>
              <a:ea typeface="Calibri"/>
              <a:cs typeface="Calibri"/>
              <a:sym typeface="Calibri"/>
            </a:endParaRPr>
          </a:p>
        </p:txBody>
      </p:sp>
      <p:sp>
        <p:nvSpPr>
          <p:cNvPr id="640" name="Google Shape;640;p26"/>
          <p:cNvSpPr/>
          <p:nvPr/>
        </p:nvSpPr>
        <p:spPr>
          <a:xfrm>
            <a:off x="3154680" y="1965960"/>
            <a:ext cx="4114800" cy="2560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6666"/>
              </a:buClr>
              <a:buSzPts val="900"/>
              <a:buFont typeface="Calibri"/>
              <a:buNone/>
            </a:pPr>
            <a:r>
              <a:rPr b="1" i="0" lang="en-US" sz="900" u="none" cap="none" strike="noStrike">
                <a:solidFill>
                  <a:srgbClr val="666666"/>
                </a:solidFill>
                <a:latin typeface="Calibri"/>
                <a:ea typeface="Calibri"/>
                <a:cs typeface="Calibri"/>
                <a:sym typeface="Calibri"/>
              </a:rPr>
              <a:t>WHAT YOU’D MASTER</a:t>
            </a:r>
            <a:endParaRPr b="0" i="0" sz="900" u="none" cap="none" strike="noStrike">
              <a:solidFill>
                <a:schemeClr val="dk1"/>
              </a:solidFill>
              <a:latin typeface="Calibri"/>
              <a:ea typeface="Calibri"/>
              <a:cs typeface="Calibri"/>
              <a:sym typeface="Calibri"/>
            </a:endParaRPr>
          </a:p>
        </p:txBody>
      </p:sp>
      <p:sp>
        <p:nvSpPr>
          <p:cNvPr id="641" name="Google Shape;641;p26"/>
          <p:cNvSpPr/>
          <p:nvPr/>
        </p:nvSpPr>
        <p:spPr>
          <a:xfrm>
            <a:off x="3154680" y="2240280"/>
            <a:ext cx="4114800" cy="1691640"/>
          </a:xfrm>
          <a:prstGeom prst="rect">
            <a:avLst/>
          </a:prstGeom>
          <a:noFill/>
          <a:ln>
            <a:noFill/>
          </a:ln>
        </p:spPr>
        <p:txBody>
          <a:bodyPr anchorCtr="0" anchor="ctr" bIns="0" lIns="0" spcFirstLastPara="1" rIns="0" wrap="square" tIns="0">
            <a:noAutofit/>
          </a:bodyPr>
          <a:lstStyle/>
          <a:p>
            <a:pPr indent="-342900" lvl="0" marL="342900" marR="0" rtl="0" algn="l">
              <a:spcBef>
                <a:spcPts val="0"/>
              </a:spcBef>
              <a:spcAft>
                <a:spcPts val="0"/>
              </a:spcAft>
              <a:buClr>
                <a:srgbClr val="1A1A1A"/>
              </a:buClr>
              <a:buSzPts val="1300"/>
              <a:buFont typeface="Calibri"/>
              <a:buChar char="•"/>
            </a:pPr>
            <a:r>
              <a:rPr b="0" i="0" lang="en-US" sz="1300" u="none" cap="none" strike="noStrike">
                <a:solidFill>
                  <a:srgbClr val="1A1A1A"/>
                </a:solidFill>
                <a:latin typeface="Calibri"/>
                <a:ea typeface="Calibri"/>
                <a:cs typeface="Calibri"/>
                <a:sym typeface="Calibri"/>
              </a:rPr>
              <a:t>Historical materialism</a:t>
            </a:r>
            <a:endParaRPr b="0" i="0" sz="1300" u="none" cap="none" strike="noStrike">
              <a:solidFill>
                <a:schemeClr val="dk1"/>
              </a:solidFill>
              <a:latin typeface="Calibri"/>
              <a:ea typeface="Calibri"/>
              <a:cs typeface="Calibri"/>
              <a:sym typeface="Calibri"/>
            </a:endParaRPr>
          </a:p>
          <a:p>
            <a:pPr indent="-342900" lvl="0" marL="342900" marR="0" rtl="0" algn="l">
              <a:spcBef>
                <a:spcPts val="700"/>
              </a:spcBef>
              <a:spcAft>
                <a:spcPts val="0"/>
              </a:spcAft>
              <a:buClr>
                <a:srgbClr val="1A1A1A"/>
              </a:buClr>
              <a:buSzPts val="1300"/>
              <a:buFont typeface="Calibri"/>
              <a:buChar char="•"/>
            </a:pPr>
            <a:r>
              <a:rPr b="0" i="0" lang="en-US" sz="1300" u="none" cap="none" strike="noStrike">
                <a:solidFill>
                  <a:srgbClr val="1A1A1A"/>
                </a:solidFill>
                <a:latin typeface="Calibri"/>
                <a:ea typeface="Calibri"/>
                <a:cs typeface="Calibri"/>
                <a:sym typeface="Calibri"/>
              </a:rPr>
              <a:t>Ideology and false consciousness</a:t>
            </a:r>
            <a:endParaRPr b="0" i="0" sz="1300" u="none" cap="none" strike="noStrike">
              <a:solidFill>
                <a:schemeClr val="dk1"/>
              </a:solidFill>
              <a:latin typeface="Calibri"/>
              <a:ea typeface="Calibri"/>
              <a:cs typeface="Calibri"/>
              <a:sym typeface="Calibri"/>
            </a:endParaRPr>
          </a:p>
          <a:p>
            <a:pPr indent="-342900" lvl="0" marL="342900" marR="0" rtl="0" algn="l">
              <a:spcBef>
                <a:spcPts val="700"/>
              </a:spcBef>
              <a:spcAft>
                <a:spcPts val="0"/>
              </a:spcAft>
              <a:buClr>
                <a:srgbClr val="1A1A1A"/>
              </a:buClr>
              <a:buSzPts val="1300"/>
              <a:buFont typeface="Calibri"/>
              <a:buChar char="•"/>
            </a:pPr>
            <a:r>
              <a:rPr b="0" i="0" lang="en-US" sz="1300" u="none" cap="none" strike="noStrike">
                <a:solidFill>
                  <a:srgbClr val="1A1A1A"/>
                </a:solidFill>
                <a:latin typeface="Calibri"/>
                <a:ea typeface="Calibri"/>
                <a:cs typeface="Calibri"/>
                <a:sym typeface="Calibri"/>
              </a:rPr>
              <a:t>Knowledge is never disinterested</a:t>
            </a:r>
            <a:endParaRPr b="0" i="0" sz="1300" u="none" cap="none" strike="noStrike">
              <a:solidFill>
                <a:schemeClr val="dk1"/>
              </a:solidFill>
              <a:latin typeface="Calibri"/>
              <a:ea typeface="Calibri"/>
              <a:cs typeface="Calibri"/>
              <a:sym typeface="Calibri"/>
            </a:endParaRPr>
          </a:p>
        </p:txBody>
      </p:sp>
      <p:sp>
        <p:nvSpPr>
          <p:cNvPr id="642" name="Google Shape;642;p26"/>
          <p:cNvSpPr/>
          <p:nvPr/>
        </p:nvSpPr>
        <p:spPr>
          <a:xfrm>
            <a:off x="7589520" y="1965960"/>
            <a:ext cx="3977640" cy="2560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6666"/>
              </a:buClr>
              <a:buSzPts val="900"/>
              <a:buFont typeface="Calibri"/>
              <a:buNone/>
            </a:pPr>
            <a:r>
              <a:rPr b="1" i="0" lang="en-US" sz="900" u="none" cap="none" strike="noStrike">
                <a:solidFill>
                  <a:srgbClr val="666666"/>
                </a:solidFill>
                <a:latin typeface="Calibri"/>
                <a:ea typeface="Calibri"/>
                <a:cs typeface="Calibri"/>
                <a:sym typeface="Calibri"/>
              </a:rPr>
              <a:t>THE QUESTION YOU’D WRESTLE WITH</a:t>
            </a:r>
            <a:endParaRPr b="0" i="0" sz="900" u="none" cap="none" strike="noStrike">
              <a:solidFill>
                <a:schemeClr val="dk1"/>
              </a:solidFill>
              <a:latin typeface="Calibri"/>
              <a:ea typeface="Calibri"/>
              <a:cs typeface="Calibri"/>
              <a:sym typeface="Calibri"/>
            </a:endParaRPr>
          </a:p>
        </p:txBody>
      </p:sp>
      <p:sp>
        <p:nvSpPr>
          <p:cNvPr id="643" name="Google Shape;643;p26"/>
          <p:cNvSpPr/>
          <p:nvPr/>
        </p:nvSpPr>
        <p:spPr>
          <a:xfrm>
            <a:off x="7589520" y="2240280"/>
            <a:ext cx="3977640" cy="914400"/>
          </a:xfrm>
          <a:prstGeom prst="rect">
            <a:avLst/>
          </a:prstGeom>
          <a:noFill/>
          <a:ln>
            <a:noFill/>
          </a:ln>
        </p:spPr>
        <p:txBody>
          <a:bodyPr anchorCtr="0" anchor="ctr" bIns="0" lIns="0" spcFirstLastPara="1" rIns="0" wrap="square" tIns="0">
            <a:noAutofit/>
          </a:bodyPr>
          <a:lstStyle/>
          <a:p>
            <a:pPr indent="0" lvl="0" marL="0" marR="0" rtl="0" algn="l">
              <a:lnSpc>
                <a:spcPct val="131034"/>
              </a:lnSpc>
              <a:spcBef>
                <a:spcPts val="0"/>
              </a:spcBef>
              <a:spcAft>
                <a:spcPts val="0"/>
              </a:spcAft>
              <a:buClr>
                <a:srgbClr val="7C3A4D"/>
              </a:buClr>
              <a:buSzPts val="1450"/>
              <a:buFont typeface="Cambria"/>
              <a:buNone/>
            </a:pPr>
            <a:r>
              <a:rPr b="1" i="0" lang="en-US" sz="1450" u="none" cap="none" strike="noStrike">
                <a:solidFill>
                  <a:srgbClr val="7C3A4D"/>
                </a:solidFill>
                <a:latin typeface="Cambria"/>
                <a:ea typeface="Cambria"/>
                <a:cs typeface="Cambria"/>
                <a:sym typeface="Cambria"/>
              </a:rPr>
              <a:t>To what extent are our political views shaped by society, family backgrounds, education or social class?</a:t>
            </a:r>
            <a:endParaRPr b="0" i="0" sz="1450" u="none" cap="none" strike="noStrike">
              <a:solidFill>
                <a:schemeClr val="dk1"/>
              </a:solidFill>
              <a:latin typeface="Calibri"/>
              <a:ea typeface="Calibri"/>
              <a:cs typeface="Calibri"/>
              <a:sym typeface="Calibri"/>
            </a:endParaRPr>
          </a:p>
        </p:txBody>
      </p:sp>
      <p:sp>
        <p:nvSpPr>
          <p:cNvPr id="644" name="Google Shape;644;p26"/>
          <p:cNvSpPr/>
          <p:nvPr/>
        </p:nvSpPr>
        <p:spPr>
          <a:xfrm>
            <a:off x="7589520" y="3291840"/>
            <a:ext cx="397764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6666"/>
              </a:buClr>
              <a:buSzPts val="900"/>
              <a:buFont typeface="Calibri"/>
              <a:buNone/>
            </a:pPr>
            <a:r>
              <a:rPr b="0" i="0" lang="en-US" sz="900" u="none" cap="none" strike="noStrike">
                <a:solidFill>
                  <a:srgbClr val="666666"/>
                </a:solidFill>
                <a:latin typeface="Calibri"/>
                <a:ea typeface="Calibri"/>
                <a:cs typeface="Calibri"/>
                <a:sym typeface="Calibri"/>
              </a:rPr>
              <a:t>Politics · Perspectives  ·  Politics · Ethics</a:t>
            </a:r>
            <a:endParaRPr b="0" i="0" sz="900" u="none" cap="none" strike="noStrike">
              <a:solidFill>
                <a:schemeClr val="dk1"/>
              </a:solidFill>
              <a:latin typeface="Calibri"/>
              <a:ea typeface="Calibri"/>
              <a:cs typeface="Calibri"/>
              <a:sym typeface="Calibri"/>
            </a:endParaRPr>
          </a:p>
        </p:txBody>
      </p:sp>
      <p:sp>
        <p:nvSpPr>
          <p:cNvPr id="645" name="Google Shape;645;p26"/>
          <p:cNvSpPr/>
          <p:nvPr/>
        </p:nvSpPr>
        <p:spPr>
          <a:xfrm>
            <a:off x="3154680" y="4114800"/>
            <a:ext cx="8412480" cy="1572768"/>
          </a:xfrm>
          <a:prstGeom prst="rect">
            <a:avLst/>
          </a:prstGeom>
          <a:solidFill>
            <a:srgbClr val="F4F2E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6" name="Google Shape;646;p26"/>
          <p:cNvSpPr/>
          <p:nvPr/>
        </p:nvSpPr>
        <p:spPr>
          <a:xfrm>
            <a:off x="3401568" y="4224528"/>
            <a:ext cx="7955280" cy="914400"/>
          </a:xfrm>
          <a:prstGeom prst="rect">
            <a:avLst/>
          </a:prstGeom>
          <a:noFill/>
          <a:ln>
            <a:noFill/>
          </a:ln>
        </p:spPr>
        <p:txBody>
          <a:bodyPr anchorCtr="0" anchor="t" bIns="0" lIns="0" spcFirstLastPara="1" rIns="0" wrap="square" tIns="0">
            <a:noAutofit/>
          </a:bodyPr>
          <a:lstStyle/>
          <a:p>
            <a:pPr indent="0" lvl="0" marL="0" marR="0" rtl="0" algn="l">
              <a:lnSpc>
                <a:spcPct val="135714"/>
              </a:lnSpc>
              <a:spcBef>
                <a:spcPts val="0"/>
              </a:spcBef>
              <a:spcAft>
                <a:spcPts val="0"/>
              </a:spcAft>
              <a:buClr>
                <a:srgbClr val="1A1A1A"/>
              </a:buClr>
              <a:buSzPts val="1400"/>
              <a:buFont typeface="Cambria"/>
              <a:buNone/>
            </a:pPr>
            <a:r>
              <a:rPr b="0" i="1" lang="en-US" sz="1400" u="none" cap="none" strike="noStrike">
                <a:solidFill>
                  <a:srgbClr val="1A1A1A"/>
                </a:solidFill>
                <a:latin typeface="Cambria"/>
                <a:ea typeface="Cambria"/>
                <a:cs typeface="Cambria"/>
                <a:sym typeface="Cambria"/>
              </a:rPr>
              <a:t>“The philosophers have only interpreted the world, in various ways; the point, however, is to change it.”</a:t>
            </a:r>
            <a:endParaRPr b="0" i="0" sz="1400" u="none" cap="none" strike="noStrike">
              <a:solidFill>
                <a:schemeClr val="dk1"/>
              </a:solidFill>
              <a:latin typeface="Calibri"/>
              <a:ea typeface="Calibri"/>
              <a:cs typeface="Calibri"/>
              <a:sym typeface="Calibri"/>
            </a:endParaRPr>
          </a:p>
        </p:txBody>
      </p:sp>
      <p:sp>
        <p:nvSpPr>
          <p:cNvPr id="647" name="Google Shape;647;p26"/>
          <p:cNvSpPr/>
          <p:nvPr/>
        </p:nvSpPr>
        <p:spPr>
          <a:xfrm>
            <a:off x="3401568" y="5285232"/>
            <a:ext cx="795528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6666"/>
              </a:buClr>
              <a:buSzPts val="900"/>
              <a:buFont typeface="Calibri"/>
              <a:buNone/>
            </a:pPr>
            <a:r>
              <a:rPr b="0" i="0" lang="en-US" sz="900" u="none" cap="none" strike="noStrike">
                <a:solidFill>
                  <a:srgbClr val="666666"/>
                </a:solidFill>
                <a:latin typeface="Calibri"/>
                <a:ea typeface="Calibri"/>
                <a:cs typeface="Calibri"/>
                <a:sym typeface="Calibri"/>
              </a:rPr>
              <a:t>Theses on Feuerbach, XI, 1845</a:t>
            </a:r>
            <a:endParaRPr b="0" i="0" sz="900" u="none" cap="none" strike="noStrike">
              <a:solidFill>
                <a:schemeClr val="dk1"/>
              </a:solidFill>
              <a:latin typeface="Calibri"/>
              <a:ea typeface="Calibri"/>
              <a:cs typeface="Calibri"/>
              <a:sym typeface="Calibri"/>
            </a:endParaRPr>
          </a:p>
        </p:txBody>
      </p:sp>
      <p:sp>
        <p:nvSpPr>
          <p:cNvPr id="648" name="Google Shape;648;p26"/>
          <p:cNvSpPr/>
          <p:nvPr/>
        </p:nvSpPr>
        <p:spPr>
          <a:xfrm>
            <a:off x="10607040" y="6144768"/>
            <a:ext cx="1005840" cy="274320"/>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666666"/>
              </a:buClr>
              <a:buSzPts val="900"/>
              <a:buFont typeface="Calibri"/>
              <a:buNone/>
            </a:pPr>
            <a:r>
              <a:rPr b="0" i="0" lang="en-US" sz="900" u="none" cap="none" strike="noStrike">
                <a:solidFill>
                  <a:srgbClr val="666666"/>
                </a:solidFill>
                <a:latin typeface="Calibri"/>
                <a:ea typeface="Calibri"/>
                <a:cs typeface="Calibri"/>
                <a:sym typeface="Calibri"/>
              </a:rPr>
              <a:t>21 of 42</a:t>
            </a:r>
            <a:endParaRPr b="0" i="0" sz="900" u="none" cap="none" strike="noStrike">
              <a:solidFill>
                <a:schemeClr val="dk1"/>
              </a:solidFill>
              <a:latin typeface="Calibri"/>
              <a:ea typeface="Calibri"/>
              <a:cs typeface="Calibri"/>
              <a:sym typeface="Calibri"/>
            </a:endParaRPr>
          </a:p>
        </p:txBody>
      </p:sp>
      <p:sp>
        <p:nvSpPr>
          <p:cNvPr id="649" name="Google Shape;649;p26"/>
          <p:cNvSpPr/>
          <p:nvPr/>
        </p:nvSpPr>
        <p:spPr>
          <a:xfrm>
            <a:off x="457200" y="6144768"/>
            <a:ext cx="365760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6666"/>
              </a:buClr>
              <a:buSzPts val="900"/>
              <a:buFont typeface="Calibri"/>
              <a:buNone/>
            </a:pPr>
            <a:r>
              <a:rPr b="0" i="0" lang="en-US" sz="900" u="none" cap="none" strike="noStrike">
                <a:solidFill>
                  <a:srgbClr val="666666"/>
                </a:solidFill>
                <a:latin typeface="Calibri"/>
                <a:ea typeface="Calibri"/>
                <a:cs typeface="Calibri"/>
                <a:sym typeface="Calibri"/>
              </a:rPr>
              <a:t>Pillars of Western Thought</a:t>
            </a:r>
            <a:endParaRPr b="0" i="0" sz="900" u="none" cap="none" strike="noStrike">
              <a:solidFill>
                <a:schemeClr val="dk1"/>
              </a:solidFill>
              <a:latin typeface="Calibri"/>
              <a:ea typeface="Calibri"/>
              <a:cs typeface="Calibri"/>
              <a:sym typeface="Calibri"/>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654" name="Shape 654"/>
        <p:cNvGrpSpPr/>
        <p:nvPr/>
      </p:nvGrpSpPr>
      <p:grpSpPr>
        <a:xfrm>
          <a:off x="0" y="0"/>
          <a:ext cx="0" cy="0"/>
          <a:chOff x="0" y="0"/>
          <a:chExt cx="0" cy="0"/>
        </a:xfrm>
      </p:grpSpPr>
      <p:sp>
        <p:nvSpPr>
          <p:cNvPr id="655" name="Google Shape;655;p27"/>
          <p:cNvSpPr/>
          <p:nvPr/>
        </p:nvSpPr>
        <p:spPr>
          <a:xfrm>
            <a:off x="685800" y="868680"/>
            <a:ext cx="1554480" cy="1554480"/>
          </a:xfrm>
          <a:prstGeom prst="ellipse">
            <a:avLst/>
          </a:prstGeom>
          <a:solidFill>
            <a:srgbClr val="7C3A4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6" name="Google Shape;656;p27"/>
          <p:cNvSpPr/>
          <p:nvPr/>
        </p:nvSpPr>
        <p:spPr>
          <a:xfrm>
            <a:off x="685800" y="868680"/>
            <a:ext cx="1554480" cy="155448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6000"/>
              <a:buFont typeface="Cambria"/>
              <a:buNone/>
            </a:pPr>
            <a:r>
              <a:rPr b="1" i="0" lang="en-US" sz="6000" u="none" cap="none" strike="noStrike">
                <a:solidFill>
                  <a:srgbClr val="FFFFFF"/>
                </a:solidFill>
                <a:latin typeface="Cambria"/>
                <a:ea typeface="Cambria"/>
                <a:cs typeface="Cambria"/>
                <a:sym typeface="Cambria"/>
              </a:rPr>
              <a:t>N</a:t>
            </a:r>
            <a:endParaRPr b="0" i="0" sz="6000" u="none" cap="none" strike="noStrike">
              <a:solidFill>
                <a:schemeClr val="dk1"/>
              </a:solidFill>
              <a:latin typeface="Calibri"/>
              <a:ea typeface="Calibri"/>
              <a:cs typeface="Calibri"/>
              <a:sym typeface="Calibri"/>
            </a:endParaRPr>
          </a:p>
        </p:txBody>
      </p:sp>
      <p:sp>
        <p:nvSpPr>
          <p:cNvPr id="657" name="Google Shape;657;p27"/>
          <p:cNvSpPr/>
          <p:nvPr/>
        </p:nvSpPr>
        <p:spPr>
          <a:xfrm>
            <a:off x="457200" y="2542032"/>
            <a:ext cx="2011680" cy="4572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7C3A4D"/>
              </a:buClr>
              <a:buSzPts val="950"/>
              <a:buFont typeface="Calibri"/>
              <a:buNone/>
            </a:pPr>
            <a:r>
              <a:rPr b="1" i="0" lang="en-US" sz="950" u="none" cap="none" strike="noStrike">
                <a:solidFill>
                  <a:srgbClr val="7C3A4D"/>
                </a:solidFill>
                <a:latin typeface="Calibri"/>
                <a:ea typeface="Calibri"/>
                <a:cs typeface="Calibri"/>
                <a:sym typeface="Calibri"/>
              </a:rPr>
              <a:t>19TH CENTURY</a:t>
            </a:r>
            <a:endParaRPr b="0" i="0" sz="950" u="none" cap="none" strike="noStrike">
              <a:solidFill>
                <a:schemeClr val="dk1"/>
              </a:solidFill>
              <a:latin typeface="Calibri"/>
              <a:ea typeface="Calibri"/>
              <a:cs typeface="Calibri"/>
              <a:sym typeface="Calibri"/>
            </a:endParaRPr>
          </a:p>
        </p:txBody>
      </p:sp>
      <p:sp>
        <p:nvSpPr>
          <p:cNvPr id="658" name="Google Shape;658;p27"/>
          <p:cNvSpPr/>
          <p:nvPr/>
        </p:nvSpPr>
        <p:spPr>
          <a:xfrm>
            <a:off x="457200" y="2907792"/>
            <a:ext cx="2011680" cy="27432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666666"/>
              </a:buClr>
              <a:buSzPts val="1100"/>
              <a:buFont typeface="Calibri"/>
              <a:buNone/>
            </a:pPr>
            <a:r>
              <a:rPr b="0" i="0" lang="en-US" sz="1100" u="none" cap="none" strike="noStrike">
                <a:solidFill>
                  <a:srgbClr val="666666"/>
                </a:solidFill>
                <a:latin typeface="Calibri"/>
                <a:ea typeface="Calibri"/>
                <a:cs typeface="Calibri"/>
                <a:sym typeface="Calibri"/>
              </a:rPr>
              <a:t>1844 – 1900</a:t>
            </a:r>
            <a:endParaRPr b="0" i="0" sz="1100" u="none" cap="none" strike="noStrike">
              <a:solidFill>
                <a:schemeClr val="dk1"/>
              </a:solidFill>
              <a:latin typeface="Calibri"/>
              <a:ea typeface="Calibri"/>
              <a:cs typeface="Calibri"/>
              <a:sym typeface="Calibri"/>
            </a:endParaRPr>
          </a:p>
        </p:txBody>
      </p:sp>
      <p:sp>
        <p:nvSpPr>
          <p:cNvPr id="659" name="Google Shape;659;p27"/>
          <p:cNvSpPr/>
          <p:nvPr/>
        </p:nvSpPr>
        <p:spPr>
          <a:xfrm>
            <a:off x="457200" y="3794760"/>
            <a:ext cx="2011680" cy="256032"/>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666666"/>
              </a:buClr>
              <a:buSzPts val="850"/>
              <a:buFont typeface="Calibri"/>
              <a:buNone/>
            </a:pPr>
            <a:r>
              <a:rPr b="1" i="0" lang="en-US" sz="850" u="none" cap="none" strike="noStrike">
                <a:solidFill>
                  <a:srgbClr val="666666"/>
                </a:solidFill>
                <a:latin typeface="Calibri"/>
                <a:ea typeface="Calibri"/>
                <a:cs typeface="Calibri"/>
                <a:sym typeface="Calibri"/>
              </a:rPr>
              <a:t>YOU’D ARGUE WITH</a:t>
            </a:r>
            <a:endParaRPr b="0" i="0" sz="850" u="none" cap="none" strike="noStrike">
              <a:solidFill>
                <a:schemeClr val="dk1"/>
              </a:solidFill>
              <a:latin typeface="Calibri"/>
              <a:ea typeface="Calibri"/>
              <a:cs typeface="Calibri"/>
              <a:sym typeface="Calibri"/>
            </a:endParaRPr>
          </a:p>
        </p:txBody>
      </p:sp>
      <p:sp>
        <p:nvSpPr>
          <p:cNvPr id="660" name="Google Shape;660;p27"/>
          <p:cNvSpPr/>
          <p:nvPr/>
        </p:nvSpPr>
        <p:spPr>
          <a:xfrm>
            <a:off x="457200" y="4069080"/>
            <a:ext cx="2011680" cy="1463040"/>
          </a:xfrm>
          <a:prstGeom prst="rect">
            <a:avLst/>
          </a:prstGeom>
          <a:noFill/>
          <a:ln>
            <a:noFill/>
          </a:ln>
        </p:spPr>
        <p:txBody>
          <a:bodyPr anchorCtr="0" anchor="ctr" bIns="0" lIns="0" spcFirstLastPara="1" rIns="0" wrap="square" tIns="0">
            <a:noAutofit/>
          </a:bodyPr>
          <a:lstStyle/>
          <a:p>
            <a:pPr indent="0" lvl="0" marL="0" marR="0" rtl="0" algn="ctr">
              <a:lnSpc>
                <a:spcPct val="142857"/>
              </a:lnSpc>
              <a:spcBef>
                <a:spcPts val="0"/>
              </a:spcBef>
              <a:spcAft>
                <a:spcPts val="0"/>
              </a:spcAft>
              <a:buClr>
                <a:srgbClr val="1A1A1A"/>
              </a:buClr>
              <a:buSzPts val="1050"/>
              <a:buFont typeface="Calibri"/>
              <a:buNone/>
            </a:pPr>
            <a:r>
              <a:rPr b="0" i="0" lang="en-US" sz="1050" u="none" cap="none" strike="noStrike">
                <a:solidFill>
                  <a:srgbClr val="1A1A1A"/>
                </a:solidFill>
                <a:latin typeface="Calibri"/>
                <a:ea typeface="Calibri"/>
                <a:cs typeface="Calibri"/>
                <a:sym typeface="Calibri"/>
              </a:rPr>
              <a:t>Plato</a:t>
            </a:r>
            <a:endParaRPr b="0" i="0" sz="1050" u="none" cap="none" strike="noStrike">
              <a:solidFill>
                <a:schemeClr val="dk1"/>
              </a:solidFill>
              <a:latin typeface="Calibri"/>
              <a:ea typeface="Calibri"/>
              <a:cs typeface="Calibri"/>
              <a:sym typeface="Calibri"/>
            </a:endParaRPr>
          </a:p>
          <a:p>
            <a:pPr indent="0" lvl="0" marL="0" marR="0" rtl="0" algn="ctr">
              <a:lnSpc>
                <a:spcPct val="142857"/>
              </a:lnSpc>
              <a:spcBef>
                <a:spcPts val="0"/>
              </a:spcBef>
              <a:spcAft>
                <a:spcPts val="0"/>
              </a:spcAft>
              <a:buClr>
                <a:srgbClr val="1A1A1A"/>
              </a:buClr>
              <a:buSzPts val="1050"/>
              <a:buFont typeface="Calibri"/>
              <a:buNone/>
            </a:pPr>
            <a:r>
              <a:rPr b="0" i="0" lang="en-US" sz="1050" u="none" cap="none" strike="noStrike">
                <a:solidFill>
                  <a:srgbClr val="1A1A1A"/>
                </a:solidFill>
                <a:latin typeface="Calibri"/>
                <a:ea typeface="Calibri"/>
                <a:cs typeface="Calibri"/>
                <a:sym typeface="Calibri"/>
              </a:rPr>
              <a:t>Søren Kierkegaard</a:t>
            </a:r>
            <a:endParaRPr b="0" i="0" sz="1050" u="none" cap="none" strike="noStrike">
              <a:solidFill>
                <a:schemeClr val="dk1"/>
              </a:solidFill>
              <a:latin typeface="Calibri"/>
              <a:ea typeface="Calibri"/>
              <a:cs typeface="Calibri"/>
              <a:sym typeface="Calibri"/>
            </a:endParaRPr>
          </a:p>
          <a:p>
            <a:pPr indent="0" lvl="0" marL="0" marR="0" rtl="0" algn="ctr">
              <a:lnSpc>
                <a:spcPct val="142857"/>
              </a:lnSpc>
              <a:spcBef>
                <a:spcPts val="0"/>
              </a:spcBef>
              <a:spcAft>
                <a:spcPts val="0"/>
              </a:spcAft>
              <a:buClr>
                <a:srgbClr val="1A1A1A"/>
              </a:buClr>
              <a:buSzPts val="1050"/>
              <a:buFont typeface="Calibri"/>
              <a:buNone/>
            </a:pPr>
            <a:r>
              <a:rPr b="0" i="0" lang="en-US" sz="1050" u="none" cap="none" strike="noStrike">
                <a:solidFill>
                  <a:srgbClr val="1A1A1A"/>
                </a:solidFill>
                <a:latin typeface="Calibri"/>
                <a:ea typeface="Calibri"/>
                <a:cs typeface="Calibri"/>
                <a:sym typeface="Calibri"/>
              </a:rPr>
              <a:t>Michel Foucault</a:t>
            </a:r>
            <a:endParaRPr b="0" i="0" sz="1050" u="none" cap="none" strike="noStrike">
              <a:solidFill>
                <a:schemeClr val="dk1"/>
              </a:solidFill>
              <a:latin typeface="Calibri"/>
              <a:ea typeface="Calibri"/>
              <a:cs typeface="Calibri"/>
              <a:sym typeface="Calibri"/>
            </a:endParaRPr>
          </a:p>
        </p:txBody>
      </p:sp>
      <p:cxnSp>
        <p:nvCxnSpPr>
          <p:cNvPr id="661" name="Google Shape;661;p27"/>
          <p:cNvCxnSpPr/>
          <p:nvPr/>
        </p:nvCxnSpPr>
        <p:spPr>
          <a:xfrm>
            <a:off x="2788920" y="868680"/>
            <a:ext cx="0" cy="5120640"/>
          </a:xfrm>
          <a:prstGeom prst="straightConnector1">
            <a:avLst/>
          </a:prstGeom>
          <a:noFill/>
          <a:ln cap="flat" cmpd="sng" w="9525">
            <a:solidFill>
              <a:srgbClr val="D8D4CE"/>
            </a:solidFill>
            <a:prstDash val="solid"/>
            <a:round/>
            <a:headEnd len="sm" w="sm" type="none"/>
            <a:tailEnd len="sm" w="sm" type="none"/>
          </a:ln>
        </p:spPr>
      </p:cxnSp>
      <p:sp>
        <p:nvSpPr>
          <p:cNvPr id="662" name="Google Shape;662;p27"/>
          <p:cNvSpPr/>
          <p:nvPr/>
        </p:nvSpPr>
        <p:spPr>
          <a:xfrm>
            <a:off x="3154680" y="713232"/>
            <a:ext cx="8412480" cy="65836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A1A1A"/>
              </a:buClr>
              <a:buSzPts val="3800"/>
              <a:buFont typeface="Cambria"/>
              <a:buNone/>
            </a:pPr>
            <a:r>
              <a:rPr b="1" i="0" lang="en-US" sz="3800" u="none" cap="none" strike="noStrike">
                <a:solidFill>
                  <a:srgbClr val="1A1A1A"/>
                </a:solidFill>
                <a:latin typeface="Cambria"/>
                <a:ea typeface="Cambria"/>
                <a:cs typeface="Cambria"/>
                <a:sym typeface="Cambria"/>
              </a:rPr>
              <a:t>Friedrich Nietzsche</a:t>
            </a:r>
            <a:endParaRPr b="0" i="0" sz="3800" u="none" cap="none" strike="noStrike">
              <a:solidFill>
                <a:schemeClr val="dk1"/>
              </a:solidFill>
              <a:latin typeface="Calibri"/>
              <a:ea typeface="Calibri"/>
              <a:cs typeface="Calibri"/>
              <a:sym typeface="Calibri"/>
            </a:endParaRPr>
          </a:p>
        </p:txBody>
      </p:sp>
      <p:sp>
        <p:nvSpPr>
          <p:cNvPr id="663" name="Google Shape;663;p27"/>
          <p:cNvSpPr/>
          <p:nvPr/>
        </p:nvSpPr>
        <p:spPr>
          <a:xfrm>
            <a:off x="3154680" y="1389888"/>
            <a:ext cx="8412480" cy="3657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6666"/>
              </a:buClr>
              <a:buSzPts val="1700"/>
              <a:buFont typeface="Cambria"/>
              <a:buNone/>
            </a:pPr>
            <a:r>
              <a:rPr b="0" i="1" lang="en-US" sz="1700" u="none" cap="none" strike="noStrike">
                <a:solidFill>
                  <a:srgbClr val="666666"/>
                </a:solidFill>
                <a:latin typeface="Cambria"/>
                <a:ea typeface="Cambria"/>
                <a:cs typeface="Cambria"/>
                <a:sym typeface="Cambria"/>
              </a:rPr>
              <a:t>The perspectivist with a hammer</a:t>
            </a:r>
            <a:endParaRPr b="0" i="0" sz="1700" u="none" cap="none" strike="noStrike">
              <a:solidFill>
                <a:schemeClr val="dk1"/>
              </a:solidFill>
              <a:latin typeface="Calibri"/>
              <a:ea typeface="Calibri"/>
              <a:cs typeface="Calibri"/>
              <a:sym typeface="Calibri"/>
            </a:endParaRPr>
          </a:p>
        </p:txBody>
      </p:sp>
      <p:sp>
        <p:nvSpPr>
          <p:cNvPr id="664" name="Google Shape;664;p27"/>
          <p:cNvSpPr/>
          <p:nvPr/>
        </p:nvSpPr>
        <p:spPr>
          <a:xfrm>
            <a:off x="3154680" y="1965960"/>
            <a:ext cx="4114800" cy="2560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6666"/>
              </a:buClr>
              <a:buSzPts val="900"/>
              <a:buFont typeface="Calibri"/>
              <a:buNone/>
            </a:pPr>
            <a:r>
              <a:rPr b="1" i="0" lang="en-US" sz="900" u="none" cap="none" strike="noStrike">
                <a:solidFill>
                  <a:srgbClr val="666666"/>
                </a:solidFill>
                <a:latin typeface="Calibri"/>
                <a:ea typeface="Calibri"/>
                <a:cs typeface="Calibri"/>
                <a:sym typeface="Calibri"/>
              </a:rPr>
              <a:t>WHAT YOU’D MASTER</a:t>
            </a:r>
            <a:endParaRPr b="0" i="0" sz="900" u="none" cap="none" strike="noStrike">
              <a:solidFill>
                <a:schemeClr val="dk1"/>
              </a:solidFill>
              <a:latin typeface="Calibri"/>
              <a:ea typeface="Calibri"/>
              <a:cs typeface="Calibri"/>
              <a:sym typeface="Calibri"/>
            </a:endParaRPr>
          </a:p>
        </p:txBody>
      </p:sp>
      <p:sp>
        <p:nvSpPr>
          <p:cNvPr id="665" name="Google Shape;665;p27"/>
          <p:cNvSpPr/>
          <p:nvPr/>
        </p:nvSpPr>
        <p:spPr>
          <a:xfrm>
            <a:off x="3154680" y="2240280"/>
            <a:ext cx="4114800" cy="1691640"/>
          </a:xfrm>
          <a:prstGeom prst="rect">
            <a:avLst/>
          </a:prstGeom>
          <a:noFill/>
          <a:ln>
            <a:noFill/>
          </a:ln>
        </p:spPr>
        <p:txBody>
          <a:bodyPr anchorCtr="0" anchor="ctr" bIns="0" lIns="0" spcFirstLastPara="1" rIns="0" wrap="square" tIns="0">
            <a:noAutofit/>
          </a:bodyPr>
          <a:lstStyle/>
          <a:p>
            <a:pPr indent="-342900" lvl="0" marL="342900" marR="0" rtl="0" algn="l">
              <a:spcBef>
                <a:spcPts val="0"/>
              </a:spcBef>
              <a:spcAft>
                <a:spcPts val="0"/>
              </a:spcAft>
              <a:buClr>
                <a:srgbClr val="1A1A1A"/>
              </a:buClr>
              <a:buSzPts val="1300"/>
              <a:buFont typeface="Calibri"/>
              <a:buChar char="•"/>
            </a:pPr>
            <a:r>
              <a:rPr b="0" i="0" lang="en-US" sz="1300" u="none" cap="none" strike="noStrike">
                <a:solidFill>
                  <a:srgbClr val="1A1A1A"/>
                </a:solidFill>
                <a:latin typeface="Calibri"/>
                <a:ea typeface="Calibri"/>
                <a:cs typeface="Calibri"/>
                <a:sym typeface="Calibri"/>
              </a:rPr>
              <a:t>Perspectivism</a:t>
            </a:r>
            <a:endParaRPr b="0" i="0" sz="1300" u="none" cap="none" strike="noStrike">
              <a:solidFill>
                <a:schemeClr val="dk1"/>
              </a:solidFill>
              <a:latin typeface="Calibri"/>
              <a:ea typeface="Calibri"/>
              <a:cs typeface="Calibri"/>
              <a:sym typeface="Calibri"/>
            </a:endParaRPr>
          </a:p>
          <a:p>
            <a:pPr indent="-342900" lvl="0" marL="342900" marR="0" rtl="0" algn="l">
              <a:spcBef>
                <a:spcPts val="700"/>
              </a:spcBef>
              <a:spcAft>
                <a:spcPts val="0"/>
              </a:spcAft>
              <a:buClr>
                <a:srgbClr val="1A1A1A"/>
              </a:buClr>
              <a:buSzPts val="1300"/>
              <a:buFont typeface="Calibri"/>
              <a:buChar char="•"/>
            </a:pPr>
            <a:r>
              <a:rPr b="0" i="0" lang="en-US" sz="1300" u="none" cap="none" strike="noStrike">
                <a:solidFill>
                  <a:srgbClr val="1A1A1A"/>
                </a:solidFill>
                <a:latin typeface="Calibri"/>
                <a:ea typeface="Calibri"/>
                <a:cs typeface="Calibri"/>
                <a:sym typeface="Calibri"/>
              </a:rPr>
              <a:t>The death of God</a:t>
            </a:r>
            <a:endParaRPr b="0" i="0" sz="1300" u="none" cap="none" strike="noStrike">
              <a:solidFill>
                <a:schemeClr val="dk1"/>
              </a:solidFill>
              <a:latin typeface="Calibri"/>
              <a:ea typeface="Calibri"/>
              <a:cs typeface="Calibri"/>
              <a:sym typeface="Calibri"/>
            </a:endParaRPr>
          </a:p>
          <a:p>
            <a:pPr indent="-342900" lvl="0" marL="342900" marR="0" rtl="0" algn="l">
              <a:spcBef>
                <a:spcPts val="700"/>
              </a:spcBef>
              <a:spcAft>
                <a:spcPts val="0"/>
              </a:spcAft>
              <a:buClr>
                <a:srgbClr val="1A1A1A"/>
              </a:buClr>
              <a:buSzPts val="1300"/>
              <a:buFont typeface="Calibri"/>
              <a:buChar char="•"/>
            </a:pPr>
            <a:r>
              <a:rPr b="0" i="0" lang="en-US" sz="1300" u="none" cap="none" strike="noStrike">
                <a:solidFill>
                  <a:srgbClr val="1A1A1A"/>
                </a:solidFill>
                <a:latin typeface="Calibri"/>
                <a:ea typeface="Calibri"/>
                <a:cs typeface="Calibri"/>
                <a:sym typeface="Calibri"/>
              </a:rPr>
              <a:t>Genealogy of morals</a:t>
            </a:r>
            <a:endParaRPr b="0" i="0" sz="1300" u="none" cap="none" strike="noStrike">
              <a:solidFill>
                <a:schemeClr val="dk1"/>
              </a:solidFill>
              <a:latin typeface="Calibri"/>
              <a:ea typeface="Calibri"/>
              <a:cs typeface="Calibri"/>
              <a:sym typeface="Calibri"/>
            </a:endParaRPr>
          </a:p>
        </p:txBody>
      </p:sp>
      <p:sp>
        <p:nvSpPr>
          <p:cNvPr id="666" name="Google Shape;666;p27"/>
          <p:cNvSpPr/>
          <p:nvPr/>
        </p:nvSpPr>
        <p:spPr>
          <a:xfrm>
            <a:off x="7589520" y="1965960"/>
            <a:ext cx="3977640" cy="2560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6666"/>
              </a:buClr>
              <a:buSzPts val="900"/>
              <a:buFont typeface="Calibri"/>
              <a:buNone/>
            </a:pPr>
            <a:r>
              <a:rPr b="1" i="0" lang="en-US" sz="900" u="none" cap="none" strike="noStrike">
                <a:solidFill>
                  <a:srgbClr val="666666"/>
                </a:solidFill>
                <a:latin typeface="Calibri"/>
                <a:ea typeface="Calibri"/>
                <a:cs typeface="Calibri"/>
                <a:sym typeface="Calibri"/>
              </a:rPr>
              <a:t>THE QUESTION YOU’D WRESTLE WITH</a:t>
            </a:r>
            <a:endParaRPr b="0" i="0" sz="900" u="none" cap="none" strike="noStrike">
              <a:solidFill>
                <a:schemeClr val="dk1"/>
              </a:solidFill>
              <a:latin typeface="Calibri"/>
              <a:ea typeface="Calibri"/>
              <a:cs typeface="Calibri"/>
              <a:sym typeface="Calibri"/>
            </a:endParaRPr>
          </a:p>
        </p:txBody>
      </p:sp>
      <p:sp>
        <p:nvSpPr>
          <p:cNvPr id="667" name="Google Shape;667;p27"/>
          <p:cNvSpPr/>
          <p:nvPr/>
        </p:nvSpPr>
        <p:spPr>
          <a:xfrm>
            <a:off x="7589520" y="2240280"/>
            <a:ext cx="3977640" cy="914400"/>
          </a:xfrm>
          <a:prstGeom prst="rect">
            <a:avLst/>
          </a:prstGeom>
          <a:noFill/>
          <a:ln>
            <a:noFill/>
          </a:ln>
        </p:spPr>
        <p:txBody>
          <a:bodyPr anchorCtr="0" anchor="ctr" bIns="0" lIns="0" spcFirstLastPara="1" rIns="0" wrap="square" tIns="0">
            <a:noAutofit/>
          </a:bodyPr>
          <a:lstStyle/>
          <a:p>
            <a:pPr indent="0" lvl="0" marL="0" marR="0" rtl="0" algn="l">
              <a:lnSpc>
                <a:spcPct val="131034"/>
              </a:lnSpc>
              <a:spcBef>
                <a:spcPts val="0"/>
              </a:spcBef>
              <a:spcAft>
                <a:spcPts val="0"/>
              </a:spcAft>
              <a:buClr>
                <a:srgbClr val="7C3A4D"/>
              </a:buClr>
              <a:buSzPts val="1450"/>
              <a:buFont typeface="Cambria"/>
              <a:buNone/>
            </a:pPr>
            <a:r>
              <a:rPr b="1" i="0" lang="en-US" sz="1450" u="none" cap="none" strike="noStrike">
                <a:solidFill>
                  <a:srgbClr val="7C3A4D"/>
                </a:solidFill>
                <a:latin typeface="Cambria"/>
                <a:ea typeface="Cambria"/>
                <a:cs typeface="Cambria"/>
                <a:sym typeface="Cambria"/>
              </a:rPr>
              <a:t>Is there ever a neutral position from which to write about politics or from which to judge political opinions?</a:t>
            </a:r>
            <a:endParaRPr b="0" i="0" sz="1450" u="none" cap="none" strike="noStrike">
              <a:solidFill>
                <a:schemeClr val="dk1"/>
              </a:solidFill>
              <a:latin typeface="Calibri"/>
              <a:ea typeface="Calibri"/>
              <a:cs typeface="Calibri"/>
              <a:sym typeface="Calibri"/>
            </a:endParaRPr>
          </a:p>
        </p:txBody>
      </p:sp>
      <p:sp>
        <p:nvSpPr>
          <p:cNvPr id="668" name="Google Shape;668;p27"/>
          <p:cNvSpPr/>
          <p:nvPr/>
        </p:nvSpPr>
        <p:spPr>
          <a:xfrm>
            <a:off x="7589520" y="3291840"/>
            <a:ext cx="397764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6666"/>
              </a:buClr>
              <a:buSzPts val="900"/>
              <a:buFont typeface="Calibri"/>
              <a:buNone/>
            </a:pPr>
            <a:r>
              <a:rPr b="0" i="0" lang="en-US" sz="900" u="none" cap="none" strike="noStrike">
                <a:solidFill>
                  <a:srgbClr val="666666"/>
                </a:solidFill>
                <a:latin typeface="Calibri"/>
                <a:ea typeface="Calibri"/>
                <a:cs typeface="Calibri"/>
                <a:sym typeface="Calibri"/>
              </a:rPr>
              <a:t>Politics · Perspectives  ·  The Knower · Ethics</a:t>
            </a:r>
            <a:endParaRPr b="0" i="0" sz="900" u="none" cap="none" strike="noStrike">
              <a:solidFill>
                <a:schemeClr val="dk1"/>
              </a:solidFill>
              <a:latin typeface="Calibri"/>
              <a:ea typeface="Calibri"/>
              <a:cs typeface="Calibri"/>
              <a:sym typeface="Calibri"/>
            </a:endParaRPr>
          </a:p>
        </p:txBody>
      </p:sp>
      <p:sp>
        <p:nvSpPr>
          <p:cNvPr id="669" name="Google Shape;669;p27"/>
          <p:cNvSpPr/>
          <p:nvPr/>
        </p:nvSpPr>
        <p:spPr>
          <a:xfrm>
            <a:off x="3154680" y="4114800"/>
            <a:ext cx="8412480" cy="1572768"/>
          </a:xfrm>
          <a:prstGeom prst="rect">
            <a:avLst/>
          </a:prstGeom>
          <a:solidFill>
            <a:srgbClr val="F4F2E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0" name="Google Shape;670;p27"/>
          <p:cNvSpPr/>
          <p:nvPr/>
        </p:nvSpPr>
        <p:spPr>
          <a:xfrm>
            <a:off x="3401568" y="4224528"/>
            <a:ext cx="7955280" cy="914400"/>
          </a:xfrm>
          <a:prstGeom prst="rect">
            <a:avLst/>
          </a:prstGeom>
          <a:noFill/>
          <a:ln>
            <a:noFill/>
          </a:ln>
        </p:spPr>
        <p:txBody>
          <a:bodyPr anchorCtr="0" anchor="t" bIns="0" lIns="0" spcFirstLastPara="1" rIns="0" wrap="square" tIns="0">
            <a:noAutofit/>
          </a:bodyPr>
          <a:lstStyle/>
          <a:p>
            <a:pPr indent="0" lvl="0" marL="0" marR="0" rtl="0" algn="l">
              <a:lnSpc>
                <a:spcPct val="135714"/>
              </a:lnSpc>
              <a:spcBef>
                <a:spcPts val="0"/>
              </a:spcBef>
              <a:spcAft>
                <a:spcPts val="0"/>
              </a:spcAft>
              <a:buClr>
                <a:srgbClr val="1A1A1A"/>
              </a:buClr>
              <a:buSzPts val="1400"/>
              <a:buFont typeface="Cambria"/>
              <a:buNone/>
            </a:pPr>
            <a:r>
              <a:rPr b="0" i="1" lang="en-US" sz="1400" u="none" cap="none" strike="noStrike">
                <a:solidFill>
                  <a:srgbClr val="1A1A1A"/>
                </a:solidFill>
                <a:latin typeface="Cambria"/>
                <a:ea typeface="Cambria"/>
                <a:cs typeface="Cambria"/>
                <a:sym typeface="Cambria"/>
              </a:rPr>
              <a:t>“God is dead. God remains dead. And we have killed him.”</a:t>
            </a:r>
            <a:endParaRPr b="0" i="0" sz="1400" u="none" cap="none" strike="noStrike">
              <a:solidFill>
                <a:schemeClr val="dk1"/>
              </a:solidFill>
              <a:latin typeface="Calibri"/>
              <a:ea typeface="Calibri"/>
              <a:cs typeface="Calibri"/>
              <a:sym typeface="Calibri"/>
            </a:endParaRPr>
          </a:p>
        </p:txBody>
      </p:sp>
      <p:sp>
        <p:nvSpPr>
          <p:cNvPr id="671" name="Google Shape;671;p27"/>
          <p:cNvSpPr/>
          <p:nvPr/>
        </p:nvSpPr>
        <p:spPr>
          <a:xfrm>
            <a:off x="3401568" y="5285232"/>
            <a:ext cx="795528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6666"/>
              </a:buClr>
              <a:buSzPts val="900"/>
              <a:buFont typeface="Calibri"/>
              <a:buNone/>
            </a:pPr>
            <a:r>
              <a:rPr b="0" i="0" lang="en-US" sz="900" u="none" cap="none" strike="noStrike">
                <a:solidFill>
                  <a:srgbClr val="666666"/>
                </a:solidFill>
                <a:latin typeface="Calibri"/>
                <a:ea typeface="Calibri"/>
                <a:cs typeface="Calibri"/>
                <a:sym typeface="Calibri"/>
              </a:rPr>
              <a:t>The Gay Science, §125 (trans. Walter Kaufmann)</a:t>
            </a:r>
            <a:endParaRPr b="0" i="0" sz="900" u="none" cap="none" strike="noStrike">
              <a:solidFill>
                <a:schemeClr val="dk1"/>
              </a:solidFill>
              <a:latin typeface="Calibri"/>
              <a:ea typeface="Calibri"/>
              <a:cs typeface="Calibri"/>
              <a:sym typeface="Calibri"/>
            </a:endParaRPr>
          </a:p>
        </p:txBody>
      </p:sp>
      <p:sp>
        <p:nvSpPr>
          <p:cNvPr id="672" name="Google Shape;672;p27"/>
          <p:cNvSpPr/>
          <p:nvPr/>
        </p:nvSpPr>
        <p:spPr>
          <a:xfrm>
            <a:off x="10607040" y="6144768"/>
            <a:ext cx="1005840" cy="274320"/>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666666"/>
              </a:buClr>
              <a:buSzPts val="900"/>
              <a:buFont typeface="Calibri"/>
              <a:buNone/>
            </a:pPr>
            <a:r>
              <a:rPr b="0" i="0" lang="en-US" sz="900" u="none" cap="none" strike="noStrike">
                <a:solidFill>
                  <a:srgbClr val="666666"/>
                </a:solidFill>
                <a:latin typeface="Calibri"/>
                <a:ea typeface="Calibri"/>
                <a:cs typeface="Calibri"/>
                <a:sym typeface="Calibri"/>
              </a:rPr>
              <a:t>22 of 42</a:t>
            </a:r>
            <a:endParaRPr b="0" i="0" sz="900" u="none" cap="none" strike="noStrike">
              <a:solidFill>
                <a:schemeClr val="dk1"/>
              </a:solidFill>
              <a:latin typeface="Calibri"/>
              <a:ea typeface="Calibri"/>
              <a:cs typeface="Calibri"/>
              <a:sym typeface="Calibri"/>
            </a:endParaRPr>
          </a:p>
        </p:txBody>
      </p:sp>
      <p:sp>
        <p:nvSpPr>
          <p:cNvPr id="673" name="Google Shape;673;p27"/>
          <p:cNvSpPr/>
          <p:nvPr/>
        </p:nvSpPr>
        <p:spPr>
          <a:xfrm>
            <a:off x="457200" y="6144768"/>
            <a:ext cx="365760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6666"/>
              </a:buClr>
              <a:buSzPts val="900"/>
              <a:buFont typeface="Calibri"/>
              <a:buNone/>
            </a:pPr>
            <a:r>
              <a:rPr b="0" i="0" lang="en-US" sz="900" u="none" cap="none" strike="noStrike">
                <a:solidFill>
                  <a:srgbClr val="666666"/>
                </a:solidFill>
                <a:latin typeface="Calibri"/>
                <a:ea typeface="Calibri"/>
                <a:cs typeface="Calibri"/>
                <a:sym typeface="Calibri"/>
              </a:rPr>
              <a:t>Pillars of Western Thought</a:t>
            </a:r>
            <a:endParaRPr b="0" i="0" sz="900" u="none" cap="none" strike="noStrike">
              <a:solidFill>
                <a:schemeClr val="dk1"/>
              </a:solidFill>
              <a:latin typeface="Calibri"/>
              <a:ea typeface="Calibri"/>
              <a:cs typeface="Calibri"/>
              <a:sym typeface="Calibri"/>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678" name="Shape 678"/>
        <p:cNvGrpSpPr/>
        <p:nvPr/>
      </p:nvGrpSpPr>
      <p:grpSpPr>
        <a:xfrm>
          <a:off x="0" y="0"/>
          <a:ext cx="0" cy="0"/>
          <a:chOff x="0" y="0"/>
          <a:chExt cx="0" cy="0"/>
        </a:xfrm>
      </p:grpSpPr>
      <p:sp>
        <p:nvSpPr>
          <p:cNvPr id="679" name="Google Shape;679;p28"/>
          <p:cNvSpPr/>
          <p:nvPr/>
        </p:nvSpPr>
        <p:spPr>
          <a:xfrm>
            <a:off x="685800" y="868680"/>
            <a:ext cx="1554480" cy="1554480"/>
          </a:xfrm>
          <a:prstGeom prst="ellipse">
            <a:avLst/>
          </a:prstGeom>
          <a:solidFill>
            <a:srgbClr val="7C3A4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0" name="Google Shape;680;p28"/>
          <p:cNvSpPr/>
          <p:nvPr/>
        </p:nvSpPr>
        <p:spPr>
          <a:xfrm>
            <a:off x="685800" y="868680"/>
            <a:ext cx="1554480" cy="155448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6000"/>
              <a:buFont typeface="Cambria"/>
              <a:buNone/>
            </a:pPr>
            <a:r>
              <a:rPr b="1" i="0" lang="en-US" sz="6000" u="none" cap="none" strike="noStrike">
                <a:solidFill>
                  <a:srgbClr val="FFFFFF"/>
                </a:solidFill>
                <a:latin typeface="Cambria"/>
                <a:ea typeface="Cambria"/>
                <a:cs typeface="Cambria"/>
                <a:sym typeface="Cambria"/>
              </a:rPr>
              <a:t>J</a:t>
            </a:r>
            <a:endParaRPr b="0" i="0" sz="6000" u="none" cap="none" strike="noStrike">
              <a:solidFill>
                <a:schemeClr val="dk1"/>
              </a:solidFill>
              <a:latin typeface="Calibri"/>
              <a:ea typeface="Calibri"/>
              <a:cs typeface="Calibri"/>
              <a:sym typeface="Calibri"/>
            </a:endParaRPr>
          </a:p>
        </p:txBody>
      </p:sp>
      <p:sp>
        <p:nvSpPr>
          <p:cNvPr id="681" name="Google Shape;681;p28"/>
          <p:cNvSpPr/>
          <p:nvPr/>
        </p:nvSpPr>
        <p:spPr>
          <a:xfrm>
            <a:off x="457200" y="2542032"/>
            <a:ext cx="2011680" cy="4572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7C3A4D"/>
              </a:buClr>
              <a:buSzPts val="950"/>
              <a:buFont typeface="Calibri"/>
              <a:buNone/>
            </a:pPr>
            <a:r>
              <a:rPr b="1" i="0" lang="en-US" sz="950" u="none" cap="none" strike="noStrike">
                <a:solidFill>
                  <a:srgbClr val="7C3A4D"/>
                </a:solidFill>
                <a:latin typeface="Calibri"/>
                <a:ea typeface="Calibri"/>
                <a:cs typeface="Calibri"/>
                <a:sym typeface="Calibri"/>
              </a:rPr>
              <a:t>19TH CENTURY</a:t>
            </a:r>
            <a:endParaRPr b="0" i="0" sz="950" u="none" cap="none" strike="noStrike">
              <a:solidFill>
                <a:schemeClr val="dk1"/>
              </a:solidFill>
              <a:latin typeface="Calibri"/>
              <a:ea typeface="Calibri"/>
              <a:cs typeface="Calibri"/>
              <a:sym typeface="Calibri"/>
            </a:endParaRPr>
          </a:p>
        </p:txBody>
      </p:sp>
      <p:sp>
        <p:nvSpPr>
          <p:cNvPr id="682" name="Google Shape;682;p28"/>
          <p:cNvSpPr/>
          <p:nvPr/>
        </p:nvSpPr>
        <p:spPr>
          <a:xfrm>
            <a:off x="457200" y="2907792"/>
            <a:ext cx="2011680" cy="27432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666666"/>
              </a:buClr>
              <a:buSzPts val="1100"/>
              <a:buFont typeface="Calibri"/>
              <a:buNone/>
            </a:pPr>
            <a:r>
              <a:rPr b="0" i="0" lang="en-US" sz="1100" u="none" cap="none" strike="noStrike">
                <a:solidFill>
                  <a:srgbClr val="666666"/>
                </a:solidFill>
                <a:latin typeface="Calibri"/>
                <a:ea typeface="Calibri"/>
                <a:cs typeface="Calibri"/>
                <a:sym typeface="Calibri"/>
              </a:rPr>
              <a:t>1842 – 1910</a:t>
            </a:r>
            <a:endParaRPr b="0" i="0" sz="1100" u="none" cap="none" strike="noStrike">
              <a:solidFill>
                <a:schemeClr val="dk1"/>
              </a:solidFill>
              <a:latin typeface="Calibri"/>
              <a:ea typeface="Calibri"/>
              <a:cs typeface="Calibri"/>
              <a:sym typeface="Calibri"/>
            </a:endParaRPr>
          </a:p>
        </p:txBody>
      </p:sp>
      <p:sp>
        <p:nvSpPr>
          <p:cNvPr id="683" name="Google Shape;683;p28"/>
          <p:cNvSpPr/>
          <p:nvPr/>
        </p:nvSpPr>
        <p:spPr>
          <a:xfrm>
            <a:off x="457200" y="3794760"/>
            <a:ext cx="2011680" cy="256032"/>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666666"/>
              </a:buClr>
              <a:buSzPts val="850"/>
              <a:buFont typeface="Calibri"/>
              <a:buNone/>
            </a:pPr>
            <a:r>
              <a:rPr b="1" i="0" lang="en-US" sz="850" u="none" cap="none" strike="noStrike">
                <a:solidFill>
                  <a:srgbClr val="666666"/>
                </a:solidFill>
                <a:latin typeface="Calibri"/>
                <a:ea typeface="Calibri"/>
                <a:cs typeface="Calibri"/>
                <a:sym typeface="Calibri"/>
              </a:rPr>
              <a:t>YOU’D ARGUE WITH</a:t>
            </a:r>
            <a:endParaRPr b="0" i="0" sz="850" u="none" cap="none" strike="noStrike">
              <a:solidFill>
                <a:schemeClr val="dk1"/>
              </a:solidFill>
              <a:latin typeface="Calibri"/>
              <a:ea typeface="Calibri"/>
              <a:cs typeface="Calibri"/>
              <a:sym typeface="Calibri"/>
            </a:endParaRPr>
          </a:p>
        </p:txBody>
      </p:sp>
      <p:sp>
        <p:nvSpPr>
          <p:cNvPr id="684" name="Google Shape;684;p28"/>
          <p:cNvSpPr/>
          <p:nvPr/>
        </p:nvSpPr>
        <p:spPr>
          <a:xfrm>
            <a:off x="457200" y="4069080"/>
            <a:ext cx="2011680" cy="1463040"/>
          </a:xfrm>
          <a:prstGeom prst="rect">
            <a:avLst/>
          </a:prstGeom>
          <a:noFill/>
          <a:ln>
            <a:noFill/>
          </a:ln>
        </p:spPr>
        <p:txBody>
          <a:bodyPr anchorCtr="0" anchor="ctr" bIns="0" lIns="0" spcFirstLastPara="1" rIns="0" wrap="square" tIns="0">
            <a:noAutofit/>
          </a:bodyPr>
          <a:lstStyle/>
          <a:p>
            <a:pPr indent="0" lvl="0" marL="0" marR="0" rtl="0" algn="ctr">
              <a:lnSpc>
                <a:spcPct val="142857"/>
              </a:lnSpc>
              <a:spcBef>
                <a:spcPts val="0"/>
              </a:spcBef>
              <a:spcAft>
                <a:spcPts val="0"/>
              </a:spcAft>
              <a:buClr>
                <a:srgbClr val="1A1A1A"/>
              </a:buClr>
              <a:buSzPts val="1050"/>
              <a:buFont typeface="Calibri"/>
              <a:buNone/>
            </a:pPr>
            <a:r>
              <a:rPr b="0" i="0" lang="en-US" sz="1050" u="none" cap="none" strike="noStrike">
                <a:solidFill>
                  <a:srgbClr val="1A1A1A"/>
                </a:solidFill>
                <a:latin typeface="Calibri"/>
                <a:ea typeface="Calibri"/>
                <a:cs typeface="Calibri"/>
                <a:sym typeface="Calibri"/>
              </a:rPr>
              <a:t>John Dewey</a:t>
            </a:r>
            <a:endParaRPr b="0" i="0" sz="1050" u="none" cap="none" strike="noStrike">
              <a:solidFill>
                <a:schemeClr val="dk1"/>
              </a:solidFill>
              <a:latin typeface="Calibri"/>
              <a:ea typeface="Calibri"/>
              <a:cs typeface="Calibri"/>
              <a:sym typeface="Calibri"/>
            </a:endParaRPr>
          </a:p>
          <a:p>
            <a:pPr indent="0" lvl="0" marL="0" marR="0" rtl="0" algn="ctr">
              <a:lnSpc>
                <a:spcPct val="142857"/>
              </a:lnSpc>
              <a:spcBef>
                <a:spcPts val="0"/>
              </a:spcBef>
              <a:spcAft>
                <a:spcPts val="0"/>
              </a:spcAft>
              <a:buClr>
                <a:srgbClr val="1A1A1A"/>
              </a:buClr>
              <a:buSzPts val="1050"/>
              <a:buFont typeface="Calibri"/>
              <a:buNone/>
            </a:pPr>
            <a:r>
              <a:rPr b="0" i="0" lang="en-US" sz="1050" u="none" cap="none" strike="noStrike">
                <a:solidFill>
                  <a:srgbClr val="1A1A1A"/>
                </a:solidFill>
                <a:latin typeface="Calibri"/>
                <a:ea typeface="Calibri"/>
                <a:cs typeface="Calibri"/>
                <a:sym typeface="Calibri"/>
              </a:rPr>
              <a:t>David Hume</a:t>
            </a:r>
            <a:endParaRPr b="0" i="0" sz="1050" u="none" cap="none" strike="noStrike">
              <a:solidFill>
                <a:schemeClr val="dk1"/>
              </a:solidFill>
              <a:latin typeface="Calibri"/>
              <a:ea typeface="Calibri"/>
              <a:cs typeface="Calibri"/>
              <a:sym typeface="Calibri"/>
            </a:endParaRPr>
          </a:p>
          <a:p>
            <a:pPr indent="0" lvl="0" marL="0" marR="0" rtl="0" algn="ctr">
              <a:lnSpc>
                <a:spcPct val="142857"/>
              </a:lnSpc>
              <a:spcBef>
                <a:spcPts val="0"/>
              </a:spcBef>
              <a:spcAft>
                <a:spcPts val="0"/>
              </a:spcAft>
              <a:buClr>
                <a:srgbClr val="1A1A1A"/>
              </a:buClr>
              <a:buSzPts val="1050"/>
              <a:buFont typeface="Calibri"/>
              <a:buNone/>
            </a:pPr>
            <a:r>
              <a:rPr b="0" i="0" lang="en-US" sz="1050" u="none" cap="none" strike="noStrike">
                <a:solidFill>
                  <a:srgbClr val="1A1A1A"/>
                </a:solidFill>
                <a:latin typeface="Calibri"/>
                <a:ea typeface="Calibri"/>
                <a:cs typeface="Calibri"/>
                <a:sym typeface="Calibri"/>
              </a:rPr>
              <a:t>René Descartes</a:t>
            </a:r>
            <a:endParaRPr b="0" i="0" sz="1050" u="none" cap="none" strike="noStrike">
              <a:solidFill>
                <a:schemeClr val="dk1"/>
              </a:solidFill>
              <a:latin typeface="Calibri"/>
              <a:ea typeface="Calibri"/>
              <a:cs typeface="Calibri"/>
              <a:sym typeface="Calibri"/>
            </a:endParaRPr>
          </a:p>
          <a:p>
            <a:pPr indent="0" lvl="0" marL="0" marR="0" rtl="0" algn="ctr">
              <a:lnSpc>
                <a:spcPct val="142857"/>
              </a:lnSpc>
              <a:spcBef>
                <a:spcPts val="0"/>
              </a:spcBef>
              <a:spcAft>
                <a:spcPts val="0"/>
              </a:spcAft>
              <a:buClr>
                <a:srgbClr val="1A1A1A"/>
              </a:buClr>
              <a:buSzPts val="1050"/>
              <a:buFont typeface="Calibri"/>
              <a:buNone/>
            </a:pPr>
            <a:r>
              <a:rPr b="0" i="0" lang="en-US" sz="1050" u="none" cap="none" strike="noStrike">
                <a:solidFill>
                  <a:srgbClr val="1A1A1A"/>
                </a:solidFill>
                <a:latin typeface="Calibri"/>
                <a:ea typeface="Calibri"/>
                <a:cs typeface="Calibri"/>
                <a:sym typeface="Calibri"/>
              </a:rPr>
              <a:t>Aristotle</a:t>
            </a:r>
            <a:endParaRPr b="0" i="0" sz="1050" u="none" cap="none" strike="noStrike">
              <a:solidFill>
                <a:schemeClr val="dk1"/>
              </a:solidFill>
              <a:latin typeface="Calibri"/>
              <a:ea typeface="Calibri"/>
              <a:cs typeface="Calibri"/>
              <a:sym typeface="Calibri"/>
            </a:endParaRPr>
          </a:p>
          <a:p>
            <a:pPr indent="0" lvl="0" marL="0" marR="0" rtl="0" algn="ctr">
              <a:lnSpc>
                <a:spcPct val="142857"/>
              </a:lnSpc>
              <a:spcBef>
                <a:spcPts val="0"/>
              </a:spcBef>
              <a:spcAft>
                <a:spcPts val="0"/>
              </a:spcAft>
              <a:buClr>
                <a:srgbClr val="1A1A1A"/>
              </a:buClr>
              <a:buSzPts val="1050"/>
              <a:buFont typeface="Calibri"/>
              <a:buNone/>
            </a:pPr>
            <a:r>
              <a:rPr b="0" i="0" lang="en-US" sz="1050" u="none" cap="none" strike="noStrike">
                <a:solidFill>
                  <a:srgbClr val="1A1A1A"/>
                </a:solidFill>
                <a:latin typeface="Calibri"/>
                <a:ea typeface="Calibri"/>
                <a:cs typeface="Calibri"/>
                <a:sym typeface="Calibri"/>
              </a:rPr>
              <a:t>Søren Kierkegaard</a:t>
            </a:r>
            <a:endParaRPr b="0" i="0" sz="1050" u="none" cap="none" strike="noStrike">
              <a:solidFill>
                <a:schemeClr val="dk1"/>
              </a:solidFill>
              <a:latin typeface="Calibri"/>
              <a:ea typeface="Calibri"/>
              <a:cs typeface="Calibri"/>
              <a:sym typeface="Calibri"/>
            </a:endParaRPr>
          </a:p>
        </p:txBody>
      </p:sp>
      <p:cxnSp>
        <p:nvCxnSpPr>
          <p:cNvPr id="685" name="Google Shape;685;p28"/>
          <p:cNvCxnSpPr/>
          <p:nvPr/>
        </p:nvCxnSpPr>
        <p:spPr>
          <a:xfrm>
            <a:off x="2788920" y="868680"/>
            <a:ext cx="0" cy="5120640"/>
          </a:xfrm>
          <a:prstGeom prst="straightConnector1">
            <a:avLst/>
          </a:prstGeom>
          <a:noFill/>
          <a:ln cap="flat" cmpd="sng" w="9525">
            <a:solidFill>
              <a:srgbClr val="D8D4CE"/>
            </a:solidFill>
            <a:prstDash val="solid"/>
            <a:round/>
            <a:headEnd len="sm" w="sm" type="none"/>
            <a:tailEnd len="sm" w="sm" type="none"/>
          </a:ln>
        </p:spPr>
      </p:cxnSp>
      <p:sp>
        <p:nvSpPr>
          <p:cNvPr id="686" name="Google Shape;686;p28"/>
          <p:cNvSpPr/>
          <p:nvPr/>
        </p:nvSpPr>
        <p:spPr>
          <a:xfrm>
            <a:off x="3154680" y="713232"/>
            <a:ext cx="8412480" cy="65836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A1A1A"/>
              </a:buClr>
              <a:buSzPts val="3800"/>
              <a:buFont typeface="Cambria"/>
              <a:buNone/>
            </a:pPr>
            <a:r>
              <a:rPr b="1" i="0" lang="en-US" sz="3800" u="none" cap="none" strike="noStrike">
                <a:solidFill>
                  <a:srgbClr val="1A1A1A"/>
                </a:solidFill>
                <a:latin typeface="Cambria"/>
                <a:ea typeface="Cambria"/>
                <a:cs typeface="Cambria"/>
                <a:sym typeface="Cambria"/>
              </a:rPr>
              <a:t>William James</a:t>
            </a:r>
            <a:endParaRPr b="0" i="0" sz="3800" u="none" cap="none" strike="noStrike">
              <a:solidFill>
                <a:schemeClr val="dk1"/>
              </a:solidFill>
              <a:latin typeface="Calibri"/>
              <a:ea typeface="Calibri"/>
              <a:cs typeface="Calibri"/>
              <a:sym typeface="Calibri"/>
            </a:endParaRPr>
          </a:p>
        </p:txBody>
      </p:sp>
      <p:sp>
        <p:nvSpPr>
          <p:cNvPr id="687" name="Google Shape;687;p28"/>
          <p:cNvSpPr/>
          <p:nvPr/>
        </p:nvSpPr>
        <p:spPr>
          <a:xfrm>
            <a:off x="3154680" y="1389888"/>
            <a:ext cx="8412480" cy="3657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6666"/>
              </a:buClr>
              <a:buSzPts val="1700"/>
              <a:buFont typeface="Cambria"/>
              <a:buNone/>
            </a:pPr>
            <a:r>
              <a:rPr b="0" i="1" lang="en-US" sz="1700" u="none" cap="none" strike="noStrike">
                <a:solidFill>
                  <a:srgbClr val="666666"/>
                </a:solidFill>
                <a:latin typeface="Cambria"/>
                <a:ea typeface="Cambria"/>
                <a:cs typeface="Cambria"/>
                <a:sym typeface="Cambria"/>
              </a:rPr>
              <a:t>The pragmatist</a:t>
            </a:r>
            <a:endParaRPr b="0" i="0" sz="1700" u="none" cap="none" strike="noStrike">
              <a:solidFill>
                <a:schemeClr val="dk1"/>
              </a:solidFill>
              <a:latin typeface="Calibri"/>
              <a:ea typeface="Calibri"/>
              <a:cs typeface="Calibri"/>
              <a:sym typeface="Calibri"/>
            </a:endParaRPr>
          </a:p>
        </p:txBody>
      </p:sp>
      <p:sp>
        <p:nvSpPr>
          <p:cNvPr id="688" name="Google Shape;688;p28"/>
          <p:cNvSpPr/>
          <p:nvPr/>
        </p:nvSpPr>
        <p:spPr>
          <a:xfrm>
            <a:off x="3154680" y="1965960"/>
            <a:ext cx="4114800" cy="2560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6666"/>
              </a:buClr>
              <a:buSzPts val="900"/>
              <a:buFont typeface="Calibri"/>
              <a:buNone/>
            </a:pPr>
            <a:r>
              <a:rPr b="1" i="0" lang="en-US" sz="900" u="none" cap="none" strike="noStrike">
                <a:solidFill>
                  <a:srgbClr val="666666"/>
                </a:solidFill>
                <a:latin typeface="Calibri"/>
                <a:ea typeface="Calibri"/>
                <a:cs typeface="Calibri"/>
                <a:sym typeface="Calibri"/>
              </a:rPr>
              <a:t>WHAT YOU’D MASTER</a:t>
            </a:r>
            <a:endParaRPr b="0" i="0" sz="900" u="none" cap="none" strike="noStrike">
              <a:solidFill>
                <a:schemeClr val="dk1"/>
              </a:solidFill>
              <a:latin typeface="Calibri"/>
              <a:ea typeface="Calibri"/>
              <a:cs typeface="Calibri"/>
              <a:sym typeface="Calibri"/>
            </a:endParaRPr>
          </a:p>
        </p:txBody>
      </p:sp>
      <p:sp>
        <p:nvSpPr>
          <p:cNvPr id="689" name="Google Shape;689;p28"/>
          <p:cNvSpPr/>
          <p:nvPr/>
        </p:nvSpPr>
        <p:spPr>
          <a:xfrm>
            <a:off x="3154680" y="2240280"/>
            <a:ext cx="4114800" cy="1691640"/>
          </a:xfrm>
          <a:prstGeom prst="rect">
            <a:avLst/>
          </a:prstGeom>
          <a:noFill/>
          <a:ln>
            <a:noFill/>
          </a:ln>
        </p:spPr>
        <p:txBody>
          <a:bodyPr anchorCtr="0" anchor="ctr" bIns="0" lIns="0" spcFirstLastPara="1" rIns="0" wrap="square" tIns="0">
            <a:noAutofit/>
          </a:bodyPr>
          <a:lstStyle/>
          <a:p>
            <a:pPr indent="-342900" lvl="0" marL="342900" marR="0" rtl="0" algn="l">
              <a:spcBef>
                <a:spcPts val="0"/>
              </a:spcBef>
              <a:spcAft>
                <a:spcPts val="0"/>
              </a:spcAft>
              <a:buClr>
                <a:srgbClr val="1A1A1A"/>
              </a:buClr>
              <a:buSzPts val="1300"/>
              <a:buFont typeface="Calibri"/>
              <a:buChar char="•"/>
            </a:pPr>
            <a:r>
              <a:rPr b="0" i="0" lang="en-US" sz="1300" u="none" cap="none" strike="noStrike">
                <a:solidFill>
                  <a:srgbClr val="1A1A1A"/>
                </a:solidFill>
                <a:latin typeface="Calibri"/>
                <a:ea typeface="Calibri"/>
                <a:cs typeface="Calibri"/>
                <a:sym typeface="Calibri"/>
              </a:rPr>
              <a:t>Pragmatism: truth is what works</a:t>
            </a:r>
            <a:endParaRPr b="0" i="0" sz="1300" u="none" cap="none" strike="noStrike">
              <a:solidFill>
                <a:schemeClr val="dk1"/>
              </a:solidFill>
              <a:latin typeface="Calibri"/>
              <a:ea typeface="Calibri"/>
              <a:cs typeface="Calibri"/>
              <a:sym typeface="Calibri"/>
            </a:endParaRPr>
          </a:p>
          <a:p>
            <a:pPr indent="-342900" lvl="0" marL="342900" marR="0" rtl="0" algn="l">
              <a:spcBef>
                <a:spcPts val="700"/>
              </a:spcBef>
              <a:spcAft>
                <a:spcPts val="0"/>
              </a:spcAft>
              <a:buClr>
                <a:srgbClr val="1A1A1A"/>
              </a:buClr>
              <a:buSzPts val="1300"/>
              <a:buFont typeface="Calibri"/>
              <a:buChar char="•"/>
            </a:pPr>
            <a:r>
              <a:rPr b="0" i="0" lang="en-US" sz="1300" u="none" cap="none" strike="noStrike">
                <a:solidFill>
                  <a:srgbClr val="1A1A1A"/>
                </a:solidFill>
                <a:latin typeface="Calibri"/>
                <a:ea typeface="Calibri"/>
                <a:cs typeface="Calibri"/>
                <a:sym typeface="Calibri"/>
              </a:rPr>
              <a:t>The stream of consciousness</a:t>
            </a:r>
            <a:endParaRPr b="0" i="0" sz="1300" u="none" cap="none" strike="noStrike">
              <a:solidFill>
                <a:schemeClr val="dk1"/>
              </a:solidFill>
              <a:latin typeface="Calibri"/>
              <a:ea typeface="Calibri"/>
              <a:cs typeface="Calibri"/>
              <a:sym typeface="Calibri"/>
            </a:endParaRPr>
          </a:p>
          <a:p>
            <a:pPr indent="-342900" lvl="0" marL="342900" marR="0" rtl="0" algn="l">
              <a:spcBef>
                <a:spcPts val="700"/>
              </a:spcBef>
              <a:spcAft>
                <a:spcPts val="0"/>
              </a:spcAft>
              <a:buClr>
                <a:srgbClr val="1A1A1A"/>
              </a:buClr>
              <a:buSzPts val="1300"/>
              <a:buFont typeface="Calibri"/>
              <a:buChar char="•"/>
            </a:pPr>
            <a:r>
              <a:rPr b="0" i="0" lang="en-US" sz="1300" u="none" cap="none" strike="noStrike">
                <a:solidFill>
                  <a:srgbClr val="1A1A1A"/>
                </a:solidFill>
                <a:latin typeface="Calibri"/>
                <a:ea typeface="Calibri"/>
                <a:cs typeface="Calibri"/>
                <a:sym typeface="Calibri"/>
              </a:rPr>
              <a:t>The will to believe</a:t>
            </a:r>
            <a:endParaRPr b="0" i="0" sz="1300" u="none" cap="none" strike="noStrike">
              <a:solidFill>
                <a:schemeClr val="dk1"/>
              </a:solidFill>
              <a:latin typeface="Calibri"/>
              <a:ea typeface="Calibri"/>
              <a:cs typeface="Calibri"/>
              <a:sym typeface="Calibri"/>
            </a:endParaRPr>
          </a:p>
        </p:txBody>
      </p:sp>
      <p:sp>
        <p:nvSpPr>
          <p:cNvPr id="690" name="Google Shape;690;p28"/>
          <p:cNvSpPr/>
          <p:nvPr/>
        </p:nvSpPr>
        <p:spPr>
          <a:xfrm>
            <a:off x="7589520" y="1965960"/>
            <a:ext cx="3977640" cy="2560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6666"/>
              </a:buClr>
              <a:buSzPts val="900"/>
              <a:buFont typeface="Calibri"/>
              <a:buNone/>
            </a:pPr>
            <a:r>
              <a:rPr b="1" i="0" lang="en-US" sz="900" u="none" cap="none" strike="noStrike">
                <a:solidFill>
                  <a:srgbClr val="666666"/>
                </a:solidFill>
                <a:latin typeface="Calibri"/>
                <a:ea typeface="Calibri"/>
                <a:cs typeface="Calibri"/>
                <a:sym typeface="Calibri"/>
              </a:rPr>
              <a:t>THE QUESTION YOU’D WRESTLE WITH</a:t>
            </a:r>
            <a:endParaRPr b="0" i="0" sz="900" u="none" cap="none" strike="noStrike">
              <a:solidFill>
                <a:schemeClr val="dk1"/>
              </a:solidFill>
              <a:latin typeface="Calibri"/>
              <a:ea typeface="Calibri"/>
              <a:cs typeface="Calibri"/>
              <a:sym typeface="Calibri"/>
            </a:endParaRPr>
          </a:p>
        </p:txBody>
      </p:sp>
      <p:sp>
        <p:nvSpPr>
          <p:cNvPr id="691" name="Google Shape;691;p28"/>
          <p:cNvSpPr/>
          <p:nvPr/>
        </p:nvSpPr>
        <p:spPr>
          <a:xfrm>
            <a:off x="7589520" y="2240280"/>
            <a:ext cx="3977640" cy="914400"/>
          </a:xfrm>
          <a:prstGeom prst="rect">
            <a:avLst/>
          </a:prstGeom>
          <a:noFill/>
          <a:ln>
            <a:noFill/>
          </a:ln>
        </p:spPr>
        <p:txBody>
          <a:bodyPr anchorCtr="0" anchor="ctr" bIns="0" lIns="0" spcFirstLastPara="1" rIns="0" wrap="square" tIns="0">
            <a:noAutofit/>
          </a:bodyPr>
          <a:lstStyle/>
          <a:p>
            <a:pPr indent="0" lvl="0" marL="0" marR="0" rtl="0" algn="l">
              <a:lnSpc>
                <a:spcPct val="131034"/>
              </a:lnSpc>
              <a:spcBef>
                <a:spcPts val="0"/>
              </a:spcBef>
              <a:spcAft>
                <a:spcPts val="0"/>
              </a:spcAft>
              <a:buClr>
                <a:srgbClr val="7C3A4D"/>
              </a:buClr>
              <a:buSzPts val="1450"/>
              <a:buFont typeface="Cambria"/>
              <a:buNone/>
            </a:pPr>
            <a:r>
              <a:rPr b="1" i="0" lang="en-US" sz="1450" u="none" cap="none" strike="noStrike">
                <a:solidFill>
                  <a:srgbClr val="7C3A4D"/>
                </a:solidFill>
                <a:latin typeface="Cambria"/>
                <a:ea typeface="Cambria"/>
                <a:cs typeface="Cambria"/>
                <a:sym typeface="Cambria"/>
              </a:rPr>
              <a:t>What constitutes a “good reason” for us to accept a claim?</a:t>
            </a:r>
            <a:endParaRPr b="0" i="0" sz="1450" u="none" cap="none" strike="noStrike">
              <a:solidFill>
                <a:schemeClr val="dk1"/>
              </a:solidFill>
              <a:latin typeface="Calibri"/>
              <a:ea typeface="Calibri"/>
              <a:cs typeface="Calibri"/>
              <a:sym typeface="Calibri"/>
            </a:endParaRPr>
          </a:p>
        </p:txBody>
      </p:sp>
      <p:sp>
        <p:nvSpPr>
          <p:cNvPr id="692" name="Google Shape;692;p28"/>
          <p:cNvSpPr/>
          <p:nvPr/>
        </p:nvSpPr>
        <p:spPr>
          <a:xfrm>
            <a:off x="7589520" y="3291840"/>
            <a:ext cx="397764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6666"/>
              </a:buClr>
              <a:buSzPts val="900"/>
              <a:buFont typeface="Calibri"/>
              <a:buNone/>
            </a:pPr>
            <a:r>
              <a:rPr b="0" i="0" lang="en-US" sz="900" u="none" cap="none" strike="noStrike">
                <a:solidFill>
                  <a:srgbClr val="666666"/>
                </a:solidFill>
                <a:latin typeface="Calibri"/>
                <a:ea typeface="Calibri"/>
                <a:cs typeface="Calibri"/>
                <a:sym typeface="Calibri"/>
              </a:rPr>
              <a:t>The Knower · Methods  ·  The Knower · Methods</a:t>
            </a:r>
            <a:endParaRPr b="0" i="0" sz="900" u="none" cap="none" strike="noStrike">
              <a:solidFill>
                <a:schemeClr val="dk1"/>
              </a:solidFill>
              <a:latin typeface="Calibri"/>
              <a:ea typeface="Calibri"/>
              <a:cs typeface="Calibri"/>
              <a:sym typeface="Calibri"/>
            </a:endParaRPr>
          </a:p>
        </p:txBody>
      </p:sp>
      <p:sp>
        <p:nvSpPr>
          <p:cNvPr id="693" name="Google Shape;693;p28"/>
          <p:cNvSpPr/>
          <p:nvPr/>
        </p:nvSpPr>
        <p:spPr>
          <a:xfrm>
            <a:off x="3154680" y="4114800"/>
            <a:ext cx="8412480" cy="1572768"/>
          </a:xfrm>
          <a:prstGeom prst="rect">
            <a:avLst/>
          </a:prstGeom>
          <a:solidFill>
            <a:srgbClr val="F4F2E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4" name="Google Shape;694;p28"/>
          <p:cNvSpPr/>
          <p:nvPr/>
        </p:nvSpPr>
        <p:spPr>
          <a:xfrm>
            <a:off x="3401568" y="4224528"/>
            <a:ext cx="7955280" cy="914400"/>
          </a:xfrm>
          <a:prstGeom prst="rect">
            <a:avLst/>
          </a:prstGeom>
          <a:noFill/>
          <a:ln>
            <a:noFill/>
          </a:ln>
        </p:spPr>
        <p:txBody>
          <a:bodyPr anchorCtr="0" anchor="t" bIns="0" lIns="0" spcFirstLastPara="1" rIns="0" wrap="square" tIns="0">
            <a:noAutofit/>
          </a:bodyPr>
          <a:lstStyle/>
          <a:p>
            <a:pPr indent="0" lvl="0" marL="0" marR="0" rtl="0" algn="l">
              <a:lnSpc>
                <a:spcPct val="135714"/>
              </a:lnSpc>
              <a:spcBef>
                <a:spcPts val="0"/>
              </a:spcBef>
              <a:spcAft>
                <a:spcPts val="0"/>
              </a:spcAft>
              <a:buClr>
                <a:srgbClr val="1A1A1A"/>
              </a:buClr>
              <a:buSzPts val="1400"/>
              <a:buFont typeface="Cambria"/>
              <a:buNone/>
            </a:pPr>
            <a:r>
              <a:rPr b="0" i="1" lang="en-US" sz="1400" u="none" cap="none" strike="noStrike">
                <a:solidFill>
                  <a:srgbClr val="1A1A1A"/>
                </a:solidFill>
                <a:latin typeface="Cambria"/>
                <a:ea typeface="Cambria"/>
                <a:cs typeface="Cambria"/>
                <a:sym typeface="Cambria"/>
              </a:rPr>
              <a:t>“Truth happens to an idea. It becomes true, is made true by events.”</a:t>
            </a:r>
            <a:endParaRPr b="0" i="0" sz="1400" u="none" cap="none" strike="noStrike">
              <a:solidFill>
                <a:schemeClr val="dk1"/>
              </a:solidFill>
              <a:latin typeface="Calibri"/>
              <a:ea typeface="Calibri"/>
              <a:cs typeface="Calibri"/>
              <a:sym typeface="Calibri"/>
            </a:endParaRPr>
          </a:p>
        </p:txBody>
      </p:sp>
      <p:sp>
        <p:nvSpPr>
          <p:cNvPr id="695" name="Google Shape;695;p28"/>
          <p:cNvSpPr/>
          <p:nvPr/>
        </p:nvSpPr>
        <p:spPr>
          <a:xfrm>
            <a:off x="3401568" y="5285232"/>
            <a:ext cx="795528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6666"/>
              </a:buClr>
              <a:buSzPts val="900"/>
              <a:buFont typeface="Calibri"/>
              <a:buNone/>
            </a:pPr>
            <a:r>
              <a:rPr b="0" i="0" lang="en-US" sz="900" u="none" cap="none" strike="noStrike">
                <a:solidFill>
                  <a:srgbClr val="666666"/>
                </a:solidFill>
                <a:latin typeface="Calibri"/>
                <a:ea typeface="Calibri"/>
                <a:cs typeface="Calibri"/>
                <a:sym typeface="Calibri"/>
              </a:rPr>
              <a:t>Pragmatism, Lecture VI, 1907</a:t>
            </a:r>
            <a:endParaRPr b="0" i="0" sz="900" u="none" cap="none" strike="noStrike">
              <a:solidFill>
                <a:schemeClr val="dk1"/>
              </a:solidFill>
              <a:latin typeface="Calibri"/>
              <a:ea typeface="Calibri"/>
              <a:cs typeface="Calibri"/>
              <a:sym typeface="Calibri"/>
            </a:endParaRPr>
          </a:p>
        </p:txBody>
      </p:sp>
      <p:sp>
        <p:nvSpPr>
          <p:cNvPr id="696" name="Google Shape;696;p28"/>
          <p:cNvSpPr/>
          <p:nvPr/>
        </p:nvSpPr>
        <p:spPr>
          <a:xfrm>
            <a:off x="10607040" y="6144768"/>
            <a:ext cx="1005840" cy="274320"/>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666666"/>
              </a:buClr>
              <a:buSzPts val="900"/>
              <a:buFont typeface="Calibri"/>
              <a:buNone/>
            </a:pPr>
            <a:r>
              <a:rPr b="0" i="0" lang="en-US" sz="900" u="none" cap="none" strike="noStrike">
                <a:solidFill>
                  <a:srgbClr val="666666"/>
                </a:solidFill>
                <a:latin typeface="Calibri"/>
                <a:ea typeface="Calibri"/>
                <a:cs typeface="Calibri"/>
                <a:sym typeface="Calibri"/>
              </a:rPr>
              <a:t>23 of 42</a:t>
            </a:r>
            <a:endParaRPr b="0" i="0" sz="900" u="none" cap="none" strike="noStrike">
              <a:solidFill>
                <a:schemeClr val="dk1"/>
              </a:solidFill>
              <a:latin typeface="Calibri"/>
              <a:ea typeface="Calibri"/>
              <a:cs typeface="Calibri"/>
              <a:sym typeface="Calibri"/>
            </a:endParaRPr>
          </a:p>
        </p:txBody>
      </p:sp>
      <p:sp>
        <p:nvSpPr>
          <p:cNvPr id="697" name="Google Shape;697;p28"/>
          <p:cNvSpPr/>
          <p:nvPr/>
        </p:nvSpPr>
        <p:spPr>
          <a:xfrm>
            <a:off x="457200" y="6144768"/>
            <a:ext cx="365760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6666"/>
              </a:buClr>
              <a:buSzPts val="900"/>
              <a:buFont typeface="Calibri"/>
              <a:buNone/>
            </a:pPr>
            <a:r>
              <a:rPr b="0" i="0" lang="en-US" sz="900" u="none" cap="none" strike="noStrike">
                <a:solidFill>
                  <a:srgbClr val="666666"/>
                </a:solidFill>
                <a:latin typeface="Calibri"/>
                <a:ea typeface="Calibri"/>
                <a:cs typeface="Calibri"/>
                <a:sym typeface="Calibri"/>
              </a:rPr>
              <a:t>Pillars of Western Thought</a:t>
            </a:r>
            <a:endParaRPr b="0" i="0" sz="900" u="none" cap="none" strike="noStrike">
              <a:solidFill>
                <a:schemeClr val="dk1"/>
              </a:solidFill>
              <a:latin typeface="Calibri"/>
              <a:ea typeface="Calibri"/>
              <a:cs typeface="Calibri"/>
              <a:sym typeface="Calibri"/>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702" name="Shape 702"/>
        <p:cNvGrpSpPr/>
        <p:nvPr/>
      </p:nvGrpSpPr>
      <p:grpSpPr>
        <a:xfrm>
          <a:off x="0" y="0"/>
          <a:ext cx="0" cy="0"/>
          <a:chOff x="0" y="0"/>
          <a:chExt cx="0" cy="0"/>
        </a:xfrm>
      </p:grpSpPr>
      <p:sp>
        <p:nvSpPr>
          <p:cNvPr id="703" name="Google Shape;703;p29"/>
          <p:cNvSpPr/>
          <p:nvPr/>
        </p:nvSpPr>
        <p:spPr>
          <a:xfrm>
            <a:off x="685800" y="868680"/>
            <a:ext cx="1554480" cy="1554480"/>
          </a:xfrm>
          <a:prstGeom prst="ellipse">
            <a:avLst/>
          </a:prstGeom>
          <a:solidFill>
            <a:srgbClr val="44546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4" name="Google Shape;704;p29"/>
          <p:cNvSpPr/>
          <p:nvPr/>
        </p:nvSpPr>
        <p:spPr>
          <a:xfrm>
            <a:off x="685800" y="868680"/>
            <a:ext cx="1554480" cy="155448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6000"/>
              <a:buFont typeface="Cambria"/>
              <a:buNone/>
            </a:pPr>
            <a:r>
              <a:rPr b="1" i="0" lang="en-US" sz="6000" u="none" cap="none" strike="noStrike">
                <a:solidFill>
                  <a:srgbClr val="FFFFFF"/>
                </a:solidFill>
                <a:latin typeface="Cambria"/>
                <a:ea typeface="Cambria"/>
                <a:cs typeface="Cambria"/>
                <a:sym typeface="Cambria"/>
              </a:rPr>
              <a:t>D</a:t>
            </a:r>
            <a:endParaRPr b="0" i="0" sz="6000" u="none" cap="none" strike="noStrike">
              <a:solidFill>
                <a:schemeClr val="dk1"/>
              </a:solidFill>
              <a:latin typeface="Calibri"/>
              <a:ea typeface="Calibri"/>
              <a:cs typeface="Calibri"/>
              <a:sym typeface="Calibri"/>
            </a:endParaRPr>
          </a:p>
        </p:txBody>
      </p:sp>
      <p:sp>
        <p:nvSpPr>
          <p:cNvPr id="705" name="Google Shape;705;p29"/>
          <p:cNvSpPr/>
          <p:nvPr/>
        </p:nvSpPr>
        <p:spPr>
          <a:xfrm>
            <a:off x="457200" y="2542032"/>
            <a:ext cx="2011680" cy="4572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44546E"/>
              </a:buClr>
              <a:buSzPts val="950"/>
              <a:buFont typeface="Calibri"/>
              <a:buNone/>
            </a:pPr>
            <a:r>
              <a:rPr b="1" i="0" lang="en-US" sz="950" u="none" cap="none" strike="noStrike">
                <a:solidFill>
                  <a:srgbClr val="44546E"/>
                </a:solidFill>
                <a:latin typeface="Calibri"/>
                <a:ea typeface="Calibri"/>
                <a:cs typeface="Calibri"/>
                <a:sym typeface="Calibri"/>
              </a:rPr>
              <a:t>20TH CENTURY</a:t>
            </a:r>
            <a:endParaRPr b="0" i="0" sz="950" u="none" cap="none" strike="noStrike">
              <a:solidFill>
                <a:schemeClr val="dk1"/>
              </a:solidFill>
              <a:latin typeface="Calibri"/>
              <a:ea typeface="Calibri"/>
              <a:cs typeface="Calibri"/>
              <a:sym typeface="Calibri"/>
            </a:endParaRPr>
          </a:p>
        </p:txBody>
      </p:sp>
      <p:sp>
        <p:nvSpPr>
          <p:cNvPr id="706" name="Google Shape;706;p29"/>
          <p:cNvSpPr/>
          <p:nvPr/>
        </p:nvSpPr>
        <p:spPr>
          <a:xfrm>
            <a:off x="457200" y="2907792"/>
            <a:ext cx="2011680" cy="27432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666666"/>
              </a:buClr>
              <a:buSzPts val="1100"/>
              <a:buFont typeface="Calibri"/>
              <a:buNone/>
            </a:pPr>
            <a:r>
              <a:rPr b="0" i="0" lang="en-US" sz="1100" u="none" cap="none" strike="noStrike">
                <a:solidFill>
                  <a:srgbClr val="666666"/>
                </a:solidFill>
                <a:latin typeface="Calibri"/>
                <a:ea typeface="Calibri"/>
                <a:cs typeface="Calibri"/>
                <a:sym typeface="Calibri"/>
              </a:rPr>
              <a:t>1859 – 1952</a:t>
            </a:r>
            <a:endParaRPr b="0" i="0" sz="1100" u="none" cap="none" strike="noStrike">
              <a:solidFill>
                <a:schemeClr val="dk1"/>
              </a:solidFill>
              <a:latin typeface="Calibri"/>
              <a:ea typeface="Calibri"/>
              <a:cs typeface="Calibri"/>
              <a:sym typeface="Calibri"/>
            </a:endParaRPr>
          </a:p>
        </p:txBody>
      </p:sp>
      <p:sp>
        <p:nvSpPr>
          <p:cNvPr id="707" name="Google Shape;707;p29"/>
          <p:cNvSpPr/>
          <p:nvPr/>
        </p:nvSpPr>
        <p:spPr>
          <a:xfrm>
            <a:off x="457200" y="3794760"/>
            <a:ext cx="2011680" cy="256032"/>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666666"/>
              </a:buClr>
              <a:buSzPts val="850"/>
              <a:buFont typeface="Calibri"/>
              <a:buNone/>
            </a:pPr>
            <a:r>
              <a:rPr b="1" i="0" lang="en-US" sz="850" u="none" cap="none" strike="noStrike">
                <a:solidFill>
                  <a:srgbClr val="666666"/>
                </a:solidFill>
                <a:latin typeface="Calibri"/>
                <a:ea typeface="Calibri"/>
                <a:cs typeface="Calibri"/>
                <a:sym typeface="Calibri"/>
              </a:rPr>
              <a:t>YOU’D ARGUE WITH</a:t>
            </a:r>
            <a:endParaRPr b="0" i="0" sz="850" u="none" cap="none" strike="noStrike">
              <a:solidFill>
                <a:schemeClr val="dk1"/>
              </a:solidFill>
              <a:latin typeface="Calibri"/>
              <a:ea typeface="Calibri"/>
              <a:cs typeface="Calibri"/>
              <a:sym typeface="Calibri"/>
            </a:endParaRPr>
          </a:p>
        </p:txBody>
      </p:sp>
      <p:sp>
        <p:nvSpPr>
          <p:cNvPr id="708" name="Google Shape;708;p29"/>
          <p:cNvSpPr/>
          <p:nvPr/>
        </p:nvSpPr>
        <p:spPr>
          <a:xfrm>
            <a:off x="457200" y="4069080"/>
            <a:ext cx="2011680" cy="1463040"/>
          </a:xfrm>
          <a:prstGeom prst="rect">
            <a:avLst/>
          </a:prstGeom>
          <a:noFill/>
          <a:ln>
            <a:noFill/>
          </a:ln>
        </p:spPr>
        <p:txBody>
          <a:bodyPr anchorCtr="0" anchor="ctr" bIns="0" lIns="0" spcFirstLastPara="1" rIns="0" wrap="square" tIns="0">
            <a:noAutofit/>
          </a:bodyPr>
          <a:lstStyle/>
          <a:p>
            <a:pPr indent="0" lvl="0" marL="0" marR="0" rtl="0" algn="ctr">
              <a:lnSpc>
                <a:spcPct val="142857"/>
              </a:lnSpc>
              <a:spcBef>
                <a:spcPts val="0"/>
              </a:spcBef>
              <a:spcAft>
                <a:spcPts val="0"/>
              </a:spcAft>
              <a:buClr>
                <a:srgbClr val="1A1A1A"/>
              </a:buClr>
              <a:buSzPts val="1050"/>
              <a:buFont typeface="Calibri"/>
              <a:buNone/>
            </a:pPr>
            <a:r>
              <a:rPr b="0" i="0" lang="en-US" sz="1050" u="none" cap="none" strike="noStrike">
                <a:solidFill>
                  <a:srgbClr val="1A1A1A"/>
                </a:solidFill>
                <a:latin typeface="Calibri"/>
                <a:ea typeface="Calibri"/>
                <a:cs typeface="Calibri"/>
                <a:sym typeface="Calibri"/>
              </a:rPr>
              <a:t>William James</a:t>
            </a:r>
            <a:endParaRPr b="0" i="0" sz="1050" u="none" cap="none" strike="noStrike">
              <a:solidFill>
                <a:schemeClr val="dk1"/>
              </a:solidFill>
              <a:latin typeface="Calibri"/>
              <a:ea typeface="Calibri"/>
              <a:cs typeface="Calibri"/>
              <a:sym typeface="Calibri"/>
            </a:endParaRPr>
          </a:p>
          <a:p>
            <a:pPr indent="0" lvl="0" marL="0" marR="0" rtl="0" algn="ctr">
              <a:lnSpc>
                <a:spcPct val="142857"/>
              </a:lnSpc>
              <a:spcBef>
                <a:spcPts val="0"/>
              </a:spcBef>
              <a:spcAft>
                <a:spcPts val="0"/>
              </a:spcAft>
              <a:buClr>
                <a:srgbClr val="1A1A1A"/>
              </a:buClr>
              <a:buSzPts val="1050"/>
              <a:buFont typeface="Calibri"/>
              <a:buNone/>
            </a:pPr>
            <a:r>
              <a:rPr b="0" i="0" lang="en-US" sz="1050" u="none" cap="none" strike="noStrike">
                <a:solidFill>
                  <a:srgbClr val="1A1A1A"/>
                </a:solidFill>
                <a:latin typeface="Calibri"/>
                <a:ea typeface="Calibri"/>
                <a:cs typeface="Calibri"/>
                <a:sym typeface="Calibri"/>
              </a:rPr>
              <a:t>Aristotle</a:t>
            </a:r>
            <a:endParaRPr b="0" i="0" sz="1050" u="none" cap="none" strike="noStrike">
              <a:solidFill>
                <a:schemeClr val="dk1"/>
              </a:solidFill>
              <a:latin typeface="Calibri"/>
              <a:ea typeface="Calibri"/>
              <a:cs typeface="Calibri"/>
              <a:sym typeface="Calibri"/>
            </a:endParaRPr>
          </a:p>
          <a:p>
            <a:pPr indent="0" lvl="0" marL="0" marR="0" rtl="0" algn="ctr">
              <a:lnSpc>
                <a:spcPct val="142857"/>
              </a:lnSpc>
              <a:spcBef>
                <a:spcPts val="0"/>
              </a:spcBef>
              <a:spcAft>
                <a:spcPts val="0"/>
              </a:spcAft>
              <a:buClr>
                <a:srgbClr val="1A1A1A"/>
              </a:buClr>
              <a:buSzPts val="1050"/>
              <a:buFont typeface="Calibri"/>
              <a:buNone/>
            </a:pPr>
            <a:r>
              <a:rPr b="0" i="0" lang="en-US" sz="1050" u="none" cap="none" strike="noStrike">
                <a:solidFill>
                  <a:srgbClr val="1A1A1A"/>
                </a:solidFill>
                <a:latin typeface="Calibri"/>
                <a:ea typeface="Calibri"/>
                <a:cs typeface="Calibri"/>
                <a:sym typeface="Calibri"/>
              </a:rPr>
              <a:t>Arthur Danto</a:t>
            </a:r>
            <a:endParaRPr b="0" i="0" sz="1050" u="none" cap="none" strike="noStrike">
              <a:solidFill>
                <a:schemeClr val="dk1"/>
              </a:solidFill>
              <a:latin typeface="Calibri"/>
              <a:ea typeface="Calibri"/>
              <a:cs typeface="Calibri"/>
              <a:sym typeface="Calibri"/>
            </a:endParaRPr>
          </a:p>
        </p:txBody>
      </p:sp>
      <p:cxnSp>
        <p:nvCxnSpPr>
          <p:cNvPr id="709" name="Google Shape;709;p29"/>
          <p:cNvCxnSpPr/>
          <p:nvPr/>
        </p:nvCxnSpPr>
        <p:spPr>
          <a:xfrm>
            <a:off x="2788920" y="868680"/>
            <a:ext cx="0" cy="5120640"/>
          </a:xfrm>
          <a:prstGeom prst="straightConnector1">
            <a:avLst/>
          </a:prstGeom>
          <a:noFill/>
          <a:ln cap="flat" cmpd="sng" w="9525">
            <a:solidFill>
              <a:srgbClr val="D8D4CE"/>
            </a:solidFill>
            <a:prstDash val="solid"/>
            <a:round/>
            <a:headEnd len="sm" w="sm" type="none"/>
            <a:tailEnd len="sm" w="sm" type="none"/>
          </a:ln>
        </p:spPr>
      </p:cxnSp>
      <p:sp>
        <p:nvSpPr>
          <p:cNvPr id="710" name="Google Shape;710;p29"/>
          <p:cNvSpPr/>
          <p:nvPr/>
        </p:nvSpPr>
        <p:spPr>
          <a:xfrm>
            <a:off x="3154680" y="713232"/>
            <a:ext cx="8412480" cy="65836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A1A1A"/>
              </a:buClr>
              <a:buSzPts val="3800"/>
              <a:buFont typeface="Cambria"/>
              <a:buNone/>
            </a:pPr>
            <a:r>
              <a:rPr b="1" i="0" lang="en-US" sz="3800" u="none" cap="none" strike="noStrike">
                <a:solidFill>
                  <a:srgbClr val="1A1A1A"/>
                </a:solidFill>
                <a:latin typeface="Cambria"/>
                <a:ea typeface="Cambria"/>
                <a:cs typeface="Cambria"/>
                <a:sym typeface="Cambria"/>
              </a:rPr>
              <a:t>John Dewey</a:t>
            </a:r>
            <a:endParaRPr b="0" i="0" sz="3800" u="none" cap="none" strike="noStrike">
              <a:solidFill>
                <a:schemeClr val="dk1"/>
              </a:solidFill>
              <a:latin typeface="Calibri"/>
              <a:ea typeface="Calibri"/>
              <a:cs typeface="Calibri"/>
              <a:sym typeface="Calibri"/>
            </a:endParaRPr>
          </a:p>
        </p:txBody>
      </p:sp>
      <p:sp>
        <p:nvSpPr>
          <p:cNvPr id="711" name="Google Shape;711;p29"/>
          <p:cNvSpPr/>
          <p:nvPr/>
        </p:nvSpPr>
        <p:spPr>
          <a:xfrm>
            <a:off x="3154680" y="1389888"/>
            <a:ext cx="8412480" cy="3657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6666"/>
              </a:buClr>
              <a:buSzPts val="1700"/>
              <a:buFont typeface="Cambria"/>
              <a:buNone/>
            </a:pPr>
            <a:r>
              <a:rPr b="0" i="1" lang="en-US" sz="1700" u="none" cap="none" strike="noStrike">
                <a:solidFill>
                  <a:srgbClr val="666666"/>
                </a:solidFill>
                <a:latin typeface="Cambria"/>
                <a:ea typeface="Cambria"/>
                <a:cs typeface="Cambria"/>
                <a:sym typeface="Cambria"/>
              </a:rPr>
              <a:t>The philosopher of experience</a:t>
            </a:r>
            <a:endParaRPr b="0" i="0" sz="1700" u="none" cap="none" strike="noStrike">
              <a:solidFill>
                <a:schemeClr val="dk1"/>
              </a:solidFill>
              <a:latin typeface="Calibri"/>
              <a:ea typeface="Calibri"/>
              <a:cs typeface="Calibri"/>
              <a:sym typeface="Calibri"/>
            </a:endParaRPr>
          </a:p>
        </p:txBody>
      </p:sp>
      <p:sp>
        <p:nvSpPr>
          <p:cNvPr id="712" name="Google Shape;712;p29"/>
          <p:cNvSpPr/>
          <p:nvPr/>
        </p:nvSpPr>
        <p:spPr>
          <a:xfrm>
            <a:off x="3154680" y="1965960"/>
            <a:ext cx="4114800" cy="2560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6666"/>
              </a:buClr>
              <a:buSzPts val="900"/>
              <a:buFont typeface="Calibri"/>
              <a:buNone/>
            </a:pPr>
            <a:r>
              <a:rPr b="1" i="0" lang="en-US" sz="900" u="none" cap="none" strike="noStrike">
                <a:solidFill>
                  <a:srgbClr val="666666"/>
                </a:solidFill>
                <a:latin typeface="Calibri"/>
                <a:ea typeface="Calibri"/>
                <a:cs typeface="Calibri"/>
                <a:sym typeface="Calibri"/>
              </a:rPr>
              <a:t>WHAT YOU’D MASTER</a:t>
            </a:r>
            <a:endParaRPr b="0" i="0" sz="900" u="none" cap="none" strike="noStrike">
              <a:solidFill>
                <a:schemeClr val="dk1"/>
              </a:solidFill>
              <a:latin typeface="Calibri"/>
              <a:ea typeface="Calibri"/>
              <a:cs typeface="Calibri"/>
              <a:sym typeface="Calibri"/>
            </a:endParaRPr>
          </a:p>
        </p:txBody>
      </p:sp>
      <p:sp>
        <p:nvSpPr>
          <p:cNvPr id="713" name="Google Shape;713;p29"/>
          <p:cNvSpPr/>
          <p:nvPr/>
        </p:nvSpPr>
        <p:spPr>
          <a:xfrm>
            <a:off x="3154680" y="2240280"/>
            <a:ext cx="4114800" cy="1691640"/>
          </a:xfrm>
          <a:prstGeom prst="rect">
            <a:avLst/>
          </a:prstGeom>
          <a:noFill/>
          <a:ln>
            <a:noFill/>
          </a:ln>
        </p:spPr>
        <p:txBody>
          <a:bodyPr anchorCtr="0" anchor="ctr" bIns="0" lIns="0" spcFirstLastPara="1" rIns="0" wrap="square" tIns="0">
            <a:noAutofit/>
          </a:bodyPr>
          <a:lstStyle/>
          <a:p>
            <a:pPr indent="-342900" lvl="0" marL="342900" marR="0" rtl="0" algn="l">
              <a:spcBef>
                <a:spcPts val="0"/>
              </a:spcBef>
              <a:spcAft>
                <a:spcPts val="0"/>
              </a:spcAft>
              <a:buClr>
                <a:srgbClr val="1A1A1A"/>
              </a:buClr>
              <a:buSzPts val="1300"/>
              <a:buFont typeface="Calibri"/>
              <a:buChar char="•"/>
            </a:pPr>
            <a:r>
              <a:rPr b="0" i="0" lang="en-US" sz="1300" u="none" cap="none" strike="noStrike">
                <a:solidFill>
                  <a:srgbClr val="1A1A1A"/>
                </a:solidFill>
                <a:latin typeface="Calibri"/>
                <a:ea typeface="Calibri"/>
                <a:cs typeface="Calibri"/>
                <a:sym typeface="Calibri"/>
              </a:rPr>
              <a:t>Art as experience</a:t>
            </a:r>
            <a:endParaRPr b="0" i="0" sz="1300" u="none" cap="none" strike="noStrike">
              <a:solidFill>
                <a:schemeClr val="dk1"/>
              </a:solidFill>
              <a:latin typeface="Calibri"/>
              <a:ea typeface="Calibri"/>
              <a:cs typeface="Calibri"/>
              <a:sym typeface="Calibri"/>
            </a:endParaRPr>
          </a:p>
          <a:p>
            <a:pPr indent="-342900" lvl="0" marL="342900" marR="0" rtl="0" algn="l">
              <a:spcBef>
                <a:spcPts val="700"/>
              </a:spcBef>
              <a:spcAft>
                <a:spcPts val="0"/>
              </a:spcAft>
              <a:buClr>
                <a:srgbClr val="1A1A1A"/>
              </a:buClr>
              <a:buSzPts val="1300"/>
              <a:buFont typeface="Calibri"/>
              <a:buChar char="•"/>
            </a:pPr>
            <a:r>
              <a:rPr b="0" i="0" lang="en-US" sz="1300" u="none" cap="none" strike="noStrike">
                <a:solidFill>
                  <a:srgbClr val="1A1A1A"/>
                </a:solidFill>
                <a:latin typeface="Calibri"/>
                <a:ea typeface="Calibri"/>
                <a:cs typeface="Calibri"/>
                <a:sym typeface="Calibri"/>
              </a:rPr>
              <a:t>Learning by doing</a:t>
            </a:r>
            <a:endParaRPr b="0" i="0" sz="1300" u="none" cap="none" strike="noStrike">
              <a:solidFill>
                <a:schemeClr val="dk1"/>
              </a:solidFill>
              <a:latin typeface="Calibri"/>
              <a:ea typeface="Calibri"/>
              <a:cs typeface="Calibri"/>
              <a:sym typeface="Calibri"/>
            </a:endParaRPr>
          </a:p>
          <a:p>
            <a:pPr indent="-342900" lvl="0" marL="342900" marR="0" rtl="0" algn="l">
              <a:spcBef>
                <a:spcPts val="700"/>
              </a:spcBef>
              <a:spcAft>
                <a:spcPts val="0"/>
              </a:spcAft>
              <a:buClr>
                <a:srgbClr val="1A1A1A"/>
              </a:buClr>
              <a:buSzPts val="1300"/>
              <a:buFont typeface="Calibri"/>
              <a:buChar char="•"/>
            </a:pPr>
            <a:r>
              <a:rPr b="0" i="0" lang="en-US" sz="1300" u="none" cap="none" strike="noStrike">
                <a:solidFill>
                  <a:srgbClr val="1A1A1A"/>
                </a:solidFill>
                <a:latin typeface="Calibri"/>
                <a:ea typeface="Calibri"/>
                <a:cs typeface="Calibri"/>
                <a:sym typeface="Calibri"/>
              </a:rPr>
              <a:t>The museum conception, rejected</a:t>
            </a:r>
            <a:endParaRPr b="0" i="0" sz="1300" u="none" cap="none" strike="noStrike">
              <a:solidFill>
                <a:schemeClr val="dk1"/>
              </a:solidFill>
              <a:latin typeface="Calibri"/>
              <a:ea typeface="Calibri"/>
              <a:cs typeface="Calibri"/>
              <a:sym typeface="Calibri"/>
            </a:endParaRPr>
          </a:p>
        </p:txBody>
      </p:sp>
      <p:sp>
        <p:nvSpPr>
          <p:cNvPr id="714" name="Google Shape;714;p29"/>
          <p:cNvSpPr/>
          <p:nvPr/>
        </p:nvSpPr>
        <p:spPr>
          <a:xfrm>
            <a:off x="7589520" y="1965960"/>
            <a:ext cx="3977640" cy="2560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6666"/>
              </a:buClr>
              <a:buSzPts val="900"/>
              <a:buFont typeface="Calibri"/>
              <a:buNone/>
            </a:pPr>
            <a:r>
              <a:rPr b="1" i="0" lang="en-US" sz="900" u="none" cap="none" strike="noStrike">
                <a:solidFill>
                  <a:srgbClr val="666666"/>
                </a:solidFill>
                <a:latin typeface="Calibri"/>
                <a:ea typeface="Calibri"/>
                <a:cs typeface="Calibri"/>
                <a:sym typeface="Calibri"/>
              </a:rPr>
              <a:t>THE QUESTION YOU’D WRESTLE WITH</a:t>
            </a:r>
            <a:endParaRPr b="0" i="0" sz="900" u="none" cap="none" strike="noStrike">
              <a:solidFill>
                <a:schemeClr val="dk1"/>
              </a:solidFill>
              <a:latin typeface="Calibri"/>
              <a:ea typeface="Calibri"/>
              <a:cs typeface="Calibri"/>
              <a:sym typeface="Calibri"/>
            </a:endParaRPr>
          </a:p>
        </p:txBody>
      </p:sp>
      <p:sp>
        <p:nvSpPr>
          <p:cNvPr id="715" name="Google Shape;715;p29"/>
          <p:cNvSpPr/>
          <p:nvPr/>
        </p:nvSpPr>
        <p:spPr>
          <a:xfrm>
            <a:off x="7589520" y="2240280"/>
            <a:ext cx="3977640" cy="914400"/>
          </a:xfrm>
          <a:prstGeom prst="rect">
            <a:avLst/>
          </a:prstGeom>
          <a:noFill/>
          <a:ln>
            <a:noFill/>
          </a:ln>
        </p:spPr>
        <p:txBody>
          <a:bodyPr anchorCtr="0" anchor="ctr" bIns="0" lIns="0" spcFirstLastPara="1" rIns="0" wrap="square" tIns="0">
            <a:noAutofit/>
          </a:bodyPr>
          <a:lstStyle/>
          <a:p>
            <a:pPr indent="0" lvl="0" marL="0" marR="0" rtl="0" algn="l">
              <a:lnSpc>
                <a:spcPct val="131034"/>
              </a:lnSpc>
              <a:spcBef>
                <a:spcPts val="0"/>
              </a:spcBef>
              <a:spcAft>
                <a:spcPts val="0"/>
              </a:spcAft>
              <a:buClr>
                <a:srgbClr val="44546E"/>
              </a:buClr>
              <a:buSzPts val="1450"/>
              <a:buFont typeface="Cambria"/>
              <a:buNone/>
            </a:pPr>
            <a:r>
              <a:rPr b="1" i="0" lang="en-US" sz="1450" u="none" cap="none" strike="noStrike">
                <a:solidFill>
                  <a:srgbClr val="44546E"/>
                </a:solidFill>
                <a:latin typeface="Cambria"/>
                <a:ea typeface="Cambria"/>
                <a:cs typeface="Cambria"/>
                <a:sym typeface="Cambria"/>
              </a:rPr>
              <a:t>Can some knowledge in the arts only be gained through experience?</a:t>
            </a:r>
            <a:endParaRPr b="0" i="0" sz="1450" u="none" cap="none" strike="noStrike">
              <a:solidFill>
                <a:schemeClr val="dk1"/>
              </a:solidFill>
              <a:latin typeface="Calibri"/>
              <a:ea typeface="Calibri"/>
              <a:cs typeface="Calibri"/>
              <a:sym typeface="Calibri"/>
            </a:endParaRPr>
          </a:p>
        </p:txBody>
      </p:sp>
      <p:sp>
        <p:nvSpPr>
          <p:cNvPr id="716" name="Google Shape;716;p29"/>
          <p:cNvSpPr/>
          <p:nvPr/>
        </p:nvSpPr>
        <p:spPr>
          <a:xfrm>
            <a:off x="7589520" y="3291840"/>
            <a:ext cx="397764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6666"/>
              </a:buClr>
              <a:buSzPts val="900"/>
              <a:buFont typeface="Calibri"/>
              <a:buNone/>
            </a:pPr>
            <a:r>
              <a:rPr b="0" i="0" lang="en-US" sz="900" u="none" cap="none" strike="noStrike">
                <a:solidFill>
                  <a:srgbClr val="666666"/>
                </a:solidFill>
                <a:latin typeface="Calibri"/>
                <a:ea typeface="Calibri"/>
                <a:cs typeface="Calibri"/>
                <a:sym typeface="Calibri"/>
              </a:rPr>
              <a:t>The Arts · Methods  ·  The Arts · Scope</a:t>
            </a:r>
            <a:endParaRPr b="0" i="0" sz="900" u="none" cap="none" strike="noStrike">
              <a:solidFill>
                <a:schemeClr val="dk1"/>
              </a:solidFill>
              <a:latin typeface="Calibri"/>
              <a:ea typeface="Calibri"/>
              <a:cs typeface="Calibri"/>
              <a:sym typeface="Calibri"/>
            </a:endParaRPr>
          </a:p>
        </p:txBody>
      </p:sp>
      <p:sp>
        <p:nvSpPr>
          <p:cNvPr id="717" name="Google Shape;717;p29"/>
          <p:cNvSpPr/>
          <p:nvPr/>
        </p:nvSpPr>
        <p:spPr>
          <a:xfrm>
            <a:off x="3154680" y="4114800"/>
            <a:ext cx="8412480" cy="1572768"/>
          </a:xfrm>
          <a:prstGeom prst="rect">
            <a:avLst/>
          </a:prstGeom>
          <a:solidFill>
            <a:srgbClr val="F4F2E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8" name="Google Shape;718;p29"/>
          <p:cNvSpPr/>
          <p:nvPr/>
        </p:nvSpPr>
        <p:spPr>
          <a:xfrm>
            <a:off x="3401568" y="4224528"/>
            <a:ext cx="7955280" cy="914400"/>
          </a:xfrm>
          <a:prstGeom prst="rect">
            <a:avLst/>
          </a:prstGeom>
          <a:noFill/>
          <a:ln>
            <a:noFill/>
          </a:ln>
        </p:spPr>
        <p:txBody>
          <a:bodyPr anchorCtr="0" anchor="t" bIns="0" lIns="0" spcFirstLastPara="1" rIns="0" wrap="square" tIns="0">
            <a:noAutofit/>
          </a:bodyPr>
          <a:lstStyle/>
          <a:p>
            <a:pPr indent="0" lvl="0" marL="0" marR="0" rtl="0" algn="l">
              <a:lnSpc>
                <a:spcPct val="135714"/>
              </a:lnSpc>
              <a:spcBef>
                <a:spcPts val="0"/>
              </a:spcBef>
              <a:spcAft>
                <a:spcPts val="0"/>
              </a:spcAft>
              <a:buClr>
                <a:srgbClr val="1A1A1A"/>
              </a:buClr>
              <a:buSzPts val="1400"/>
              <a:buFont typeface="Cambria"/>
              <a:buNone/>
            </a:pPr>
            <a:r>
              <a:rPr b="0" i="1" lang="en-US" sz="1400" u="none" cap="none" strike="noStrike">
                <a:solidFill>
                  <a:srgbClr val="1A1A1A"/>
                </a:solidFill>
                <a:latin typeface="Cambria"/>
                <a:ea typeface="Cambria"/>
                <a:cs typeface="Cambria"/>
                <a:sym typeface="Cambria"/>
              </a:rPr>
              <a:t>“The actual work of art is what the product does with and in experience.”</a:t>
            </a:r>
            <a:endParaRPr b="0" i="0" sz="1400" u="none" cap="none" strike="noStrike">
              <a:solidFill>
                <a:schemeClr val="dk1"/>
              </a:solidFill>
              <a:latin typeface="Calibri"/>
              <a:ea typeface="Calibri"/>
              <a:cs typeface="Calibri"/>
              <a:sym typeface="Calibri"/>
            </a:endParaRPr>
          </a:p>
        </p:txBody>
      </p:sp>
      <p:sp>
        <p:nvSpPr>
          <p:cNvPr id="719" name="Google Shape;719;p29"/>
          <p:cNvSpPr/>
          <p:nvPr/>
        </p:nvSpPr>
        <p:spPr>
          <a:xfrm>
            <a:off x="3401568" y="5285232"/>
            <a:ext cx="795528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6666"/>
              </a:buClr>
              <a:buSzPts val="900"/>
              <a:buFont typeface="Calibri"/>
              <a:buNone/>
            </a:pPr>
            <a:r>
              <a:rPr b="0" i="0" lang="en-US" sz="900" u="none" cap="none" strike="noStrike">
                <a:solidFill>
                  <a:srgbClr val="666666"/>
                </a:solidFill>
                <a:latin typeface="Calibri"/>
                <a:ea typeface="Calibri"/>
                <a:cs typeface="Calibri"/>
                <a:sym typeface="Calibri"/>
              </a:rPr>
              <a:t>Art as Experience, 1934</a:t>
            </a:r>
            <a:endParaRPr b="0" i="0" sz="900" u="none" cap="none" strike="noStrike">
              <a:solidFill>
                <a:schemeClr val="dk1"/>
              </a:solidFill>
              <a:latin typeface="Calibri"/>
              <a:ea typeface="Calibri"/>
              <a:cs typeface="Calibri"/>
              <a:sym typeface="Calibri"/>
            </a:endParaRPr>
          </a:p>
        </p:txBody>
      </p:sp>
      <p:sp>
        <p:nvSpPr>
          <p:cNvPr id="720" name="Google Shape;720;p29"/>
          <p:cNvSpPr/>
          <p:nvPr/>
        </p:nvSpPr>
        <p:spPr>
          <a:xfrm>
            <a:off x="10607040" y="6144768"/>
            <a:ext cx="1005840" cy="274320"/>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666666"/>
              </a:buClr>
              <a:buSzPts val="900"/>
              <a:buFont typeface="Calibri"/>
              <a:buNone/>
            </a:pPr>
            <a:r>
              <a:rPr b="0" i="0" lang="en-US" sz="900" u="none" cap="none" strike="noStrike">
                <a:solidFill>
                  <a:srgbClr val="666666"/>
                </a:solidFill>
                <a:latin typeface="Calibri"/>
                <a:ea typeface="Calibri"/>
                <a:cs typeface="Calibri"/>
                <a:sym typeface="Calibri"/>
              </a:rPr>
              <a:t>24 of 42</a:t>
            </a:r>
            <a:endParaRPr b="0" i="0" sz="900" u="none" cap="none" strike="noStrike">
              <a:solidFill>
                <a:schemeClr val="dk1"/>
              </a:solidFill>
              <a:latin typeface="Calibri"/>
              <a:ea typeface="Calibri"/>
              <a:cs typeface="Calibri"/>
              <a:sym typeface="Calibri"/>
            </a:endParaRPr>
          </a:p>
        </p:txBody>
      </p:sp>
      <p:sp>
        <p:nvSpPr>
          <p:cNvPr id="721" name="Google Shape;721;p29"/>
          <p:cNvSpPr/>
          <p:nvPr/>
        </p:nvSpPr>
        <p:spPr>
          <a:xfrm>
            <a:off x="457200" y="6144768"/>
            <a:ext cx="365760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6666"/>
              </a:buClr>
              <a:buSzPts val="900"/>
              <a:buFont typeface="Calibri"/>
              <a:buNone/>
            </a:pPr>
            <a:r>
              <a:rPr b="0" i="0" lang="en-US" sz="900" u="none" cap="none" strike="noStrike">
                <a:solidFill>
                  <a:srgbClr val="666666"/>
                </a:solidFill>
                <a:latin typeface="Calibri"/>
                <a:ea typeface="Calibri"/>
                <a:cs typeface="Calibri"/>
                <a:sym typeface="Calibri"/>
              </a:rPr>
              <a:t>Pillars of Western Thought</a:t>
            </a:r>
            <a:endParaRPr b="0" i="0" sz="900" u="none" cap="none" strike="noStrike">
              <a:solidFill>
                <a:schemeClr val="dk1"/>
              </a:solidFill>
              <a:latin typeface="Calibri"/>
              <a:ea typeface="Calibri"/>
              <a:cs typeface="Calibri"/>
              <a:sym typeface="Calibri"/>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726" name="Shape 726"/>
        <p:cNvGrpSpPr/>
        <p:nvPr/>
      </p:nvGrpSpPr>
      <p:grpSpPr>
        <a:xfrm>
          <a:off x="0" y="0"/>
          <a:ext cx="0" cy="0"/>
          <a:chOff x="0" y="0"/>
          <a:chExt cx="0" cy="0"/>
        </a:xfrm>
      </p:grpSpPr>
      <p:sp>
        <p:nvSpPr>
          <p:cNvPr id="727" name="Google Shape;727;p30"/>
          <p:cNvSpPr/>
          <p:nvPr/>
        </p:nvSpPr>
        <p:spPr>
          <a:xfrm>
            <a:off x="685800" y="868680"/>
            <a:ext cx="1554480" cy="1554480"/>
          </a:xfrm>
          <a:prstGeom prst="ellipse">
            <a:avLst/>
          </a:prstGeom>
          <a:solidFill>
            <a:srgbClr val="44546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8" name="Google Shape;728;p30"/>
          <p:cNvSpPr/>
          <p:nvPr/>
        </p:nvSpPr>
        <p:spPr>
          <a:xfrm>
            <a:off x="685800" y="868680"/>
            <a:ext cx="1554480" cy="155448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6000"/>
              <a:buFont typeface="Cambria"/>
              <a:buNone/>
            </a:pPr>
            <a:r>
              <a:rPr b="1" i="0" lang="en-US" sz="6000" u="none" cap="none" strike="noStrike">
                <a:solidFill>
                  <a:srgbClr val="FFFFFF"/>
                </a:solidFill>
                <a:latin typeface="Cambria"/>
                <a:ea typeface="Cambria"/>
                <a:cs typeface="Cambria"/>
                <a:sym typeface="Cambria"/>
              </a:rPr>
              <a:t>R</a:t>
            </a:r>
            <a:endParaRPr b="0" i="0" sz="6000" u="none" cap="none" strike="noStrike">
              <a:solidFill>
                <a:schemeClr val="dk1"/>
              </a:solidFill>
              <a:latin typeface="Calibri"/>
              <a:ea typeface="Calibri"/>
              <a:cs typeface="Calibri"/>
              <a:sym typeface="Calibri"/>
            </a:endParaRPr>
          </a:p>
        </p:txBody>
      </p:sp>
      <p:sp>
        <p:nvSpPr>
          <p:cNvPr id="729" name="Google Shape;729;p30"/>
          <p:cNvSpPr/>
          <p:nvPr/>
        </p:nvSpPr>
        <p:spPr>
          <a:xfrm>
            <a:off x="457200" y="2542032"/>
            <a:ext cx="2011680" cy="4572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44546E"/>
              </a:buClr>
              <a:buSzPts val="950"/>
              <a:buFont typeface="Calibri"/>
              <a:buNone/>
            </a:pPr>
            <a:r>
              <a:rPr b="1" i="0" lang="en-US" sz="950" u="none" cap="none" strike="noStrike">
                <a:solidFill>
                  <a:srgbClr val="44546E"/>
                </a:solidFill>
                <a:latin typeface="Calibri"/>
                <a:ea typeface="Calibri"/>
                <a:cs typeface="Calibri"/>
                <a:sym typeface="Calibri"/>
              </a:rPr>
              <a:t>20TH CENTURY</a:t>
            </a:r>
            <a:endParaRPr b="0" i="0" sz="950" u="none" cap="none" strike="noStrike">
              <a:solidFill>
                <a:schemeClr val="dk1"/>
              </a:solidFill>
              <a:latin typeface="Calibri"/>
              <a:ea typeface="Calibri"/>
              <a:cs typeface="Calibri"/>
              <a:sym typeface="Calibri"/>
            </a:endParaRPr>
          </a:p>
        </p:txBody>
      </p:sp>
      <p:sp>
        <p:nvSpPr>
          <p:cNvPr id="730" name="Google Shape;730;p30"/>
          <p:cNvSpPr/>
          <p:nvPr/>
        </p:nvSpPr>
        <p:spPr>
          <a:xfrm>
            <a:off x="457200" y="2907792"/>
            <a:ext cx="2011680" cy="27432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666666"/>
              </a:buClr>
              <a:buSzPts val="1100"/>
              <a:buFont typeface="Calibri"/>
              <a:buNone/>
            </a:pPr>
            <a:r>
              <a:rPr b="0" i="0" lang="en-US" sz="1100" u="none" cap="none" strike="noStrike">
                <a:solidFill>
                  <a:srgbClr val="666666"/>
                </a:solidFill>
                <a:latin typeface="Calibri"/>
                <a:ea typeface="Calibri"/>
                <a:cs typeface="Calibri"/>
                <a:sym typeface="Calibri"/>
              </a:rPr>
              <a:t>1872 – 1970</a:t>
            </a:r>
            <a:endParaRPr b="0" i="0" sz="1100" u="none" cap="none" strike="noStrike">
              <a:solidFill>
                <a:schemeClr val="dk1"/>
              </a:solidFill>
              <a:latin typeface="Calibri"/>
              <a:ea typeface="Calibri"/>
              <a:cs typeface="Calibri"/>
              <a:sym typeface="Calibri"/>
            </a:endParaRPr>
          </a:p>
        </p:txBody>
      </p:sp>
      <p:sp>
        <p:nvSpPr>
          <p:cNvPr id="731" name="Google Shape;731;p30"/>
          <p:cNvSpPr/>
          <p:nvPr/>
        </p:nvSpPr>
        <p:spPr>
          <a:xfrm>
            <a:off x="457200" y="3794760"/>
            <a:ext cx="2011680" cy="256032"/>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666666"/>
              </a:buClr>
              <a:buSzPts val="850"/>
              <a:buFont typeface="Calibri"/>
              <a:buNone/>
            </a:pPr>
            <a:r>
              <a:rPr b="1" i="0" lang="en-US" sz="850" u="none" cap="none" strike="noStrike">
                <a:solidFill>
                  <a:srgbClr val="666666"/>
                </a:solidFill>
                <a:latin typeface="Calibri"/>
                <a:ea typeface="Calibri"/>
                <a:cs typeface="Calibri"/>
                <a:sym typeface="Calibri"/>
              </a:rPr>
              <a:t>YOU’D ARGUE WITH</a:t>
            </a:r>
            <a:endParaRPr b="0" i="0" sz="850" u="none" cap="none" strike="noStrike">
              <a:solidFill>
                <a:schemeClr val="dk1"/>
              </a:solidFill>
              <a:latin typeface="Calibri"/>
              <a:ea typeface="Calibri"/>
              <a:cs typeface="Calibri"/>
              <a:sym typeface="Calibri"/>
            </a:endParaRPr>
          </a:p>
        </p:txBody>
      </p:sp>
      <p:sp>
        <p:nvSpPr>
          <p:cNvPr id="732" name="Google Shape;732;p30"/>
          <p:cNvSpPr/>
          <p:nvPr/>
        </p:nvSpPr>
        <p:spPr>
          <a:xfrm>
            <a:off x="457200" y="4069080"/>
            <a:ext cx="2011680" cy="1463040"/>
          </a:xfrm>
          <a:prstGeom prst="rect">
            <a:avLst/>
          </a:prstGeom>
          <a:noFill/>
          <a:ln>
            <a:noFill/>
          </a:ln>
        </p:spPr>
        <p:txBody>
          <a:bodyPr anchorCtr="0" anchor="ctr" bIns="0" lIns="0" spcFirstLastPara="1" rIns="0" wrap="square" tIns="0">
            <a:noAutofit/>
          </a:bodyPr>
          <a:lstStyle/>
          <a:p>
            <a:pPr indent="0" lvl="0" marL="0" marR="0" rtl="0" algn="ctr">
              <a:lnSpc>
                <a:spcPct val="142857"/>
              </a:lnSpc>
              <a:spcBef>
                <a:spcPts val="0"/>
              </a:spcBef>
              <a:spcAft>
                <a:spcPts val="0"/>
              </a:spcAft>
              <a:buClr>
                <a:srgbClr val="1A1A1A"/>
              </a:buClr>
              <a:buSzPts val="1050"/>
              <a:buFont typeface="Calibri"/>
              <a:buNone/>
            </a:pPr>
            <a:r>
              <a:rPr b="0" i="0" lang="en-US" sz="1050" u="none" cap="none" strike="noStrike">
                <a:solidFill>
                  <a:srgbClr val="1A1A1A"/>
                </a:solidFill>
                <a:latin typeface="Calibri"/>
                <a:ea typeface="Calibri"/>
                <a:cs typeface="Calibri"/>
                <a:sym typeface="Calibri"/>
              </a:rPr>
              <a:t>Plato</a:t>
            </a:r>
            <a:endParaRPr b="0" i="0" sz="1050" u="none" cap="none" strike="noStrike">
              <a:solidFill>
                <a:schemeClr val="dk1"/>
              </a:solidFill>
              <a:latin typeface="Calibri"/>
              <a:ea typeface="Calibri"/>
              <a:cs typeface="Calibri"/>
              <a:sym typeface="Calibri"/>
            </a:endParaRPr>
          </a:p>
          <a:p>
            <a:pPr indent="0" lvl="0" marL="0" marR="0" rtl="0" algn="ctr">
              <a:lnSpc>
                <a:spcPct val="142857"/>
              </a:lnSpc>
              <a:spcBef>
                <a:spcPts val="0"/>
              </a:spcBef>
              <a:spcAft>
                <a:spcPts val="0"/>
              </a:spcAft>
              <a:buClr>
                <a:srgbClr val="1A1A1A"/>
              </a:buClr>
              <a:buSzPts val="1050"/>
              <a:buFont typeface="Calibri"/>
              <a:buNone/>
            </a:pPr>
            <a:r>
              <a:rPr b="0" i="0" lang="en-US" sz="1050" u="none" cap="none" strike="noStrike">
                <a:solidFill>
                  <a:srgbClr val="1A1A1A"/>
                </a:solidFill>
                <a:latin typeface="Calibri"/>
                <a:ea typeface="Calibri"/>
                <a:cs typeface="Calibri"/>
                <a:sym typeface="Calibri"/>
              </a:rPr>
              <a:t>David Hume</a:t>
            </a:r>
            <a:endParaRPr b="0" i="0" sz="1050" u="none" cap="none" strike="noStrike">
              <a:solidFill>
                <a:schemeClr val="dk1"/>
              </a:solidFill>
              <a:latin typeface="Calibri"/>
              <a:ea typeface="Calibri"/>
              <a:cs typeface="Calibri"/>
              <a:sym typeface="Calibri"/>
            </a:endParaRPr>
          </a:p>
          <a:p>
            <a:pPr indent="0" lvl="0" marL="0" marR="0" rtl="0" algn="ctr">
              <a:lnSpc>
                <a:spcPct val="142857"/>
              </a:lnSpc>
              <a:spcBef>
                <a:spcPts val="0"/>
              </a:spcBef>
              <a:spcAft>
                <a:spcPts val="0"/>
              </a:spcAft>
              <a:buClr>
                <a:srgbClr val="1A1A1A"/>
              </a:buClr>
              <a:buSzPts val="1050"/>
              <a:buFont typeface="Calibri"/>
              <a:buNone/>
            </a:pPr>
            <a:r>
              <a:rPr b="0" i="0" lang="en-US" sz="1050" u="none" cap="none" strike="noStrike">
                <a:solidFill>
                  <a:srgbClr val="1A1A1A"/>
                </a:solidFill>
                <a:latin typeface="Calibri"/>
                <a:ea typeface="Calibri"/>
                <a:cs typeface="Calibri"/>
                <a:sym typeface="Calibri"/>
              </a:rPr>
              <a:t>Ludwig Wittgenstein</a:t>
            </a:r>
            <a:endParaRPr b="0" i="0" sz="1050" u="none" cap="none" strike="noStrike">
              <a:solidFill>
                <a:schemeClr val="dk1"/>
              </a:solidFill>
              <a:latin typeface="Calibri"/>
              <a:ea typeface="Calibri"/>
              <a:cs typeface="Calibri"/>
              <a:sym typeface="Calibri"/>
            </a:endParaRPr>
          </a:p>
        </p:txBody>
      </p:sp>
      <p:cxnSp>
        <p:nvCxnSpPr>
          <p:cNvPr id="733" name="Google Shape;733;p30"/>
          <p:cNvCxnSpPr/>
          <p:nvPr/>
        </p:nvCxnSpPr>
        <p:spPr>
          <a:xfrm>
            <a:off x="2788920" y="868680"/>
            <a:ext cx="0" cy="5120640"/>
          </a:xfrm>
          <a:prstGeom prst="straightConnector1">
            <a:avLst/>
          </a:prstGeom>
          <a:noFill/>
          <a:ln cap="flat" cmpd="sng" w="9525">
            <a:solidFill>
              <a:srgbClr val="D8D4CE"/>
            </a:solidFill>
            <a:prstDash val="solid"/>
            <a:round/>
            <a:headEnd len="sm" w="sm" type="none"/>
            <a:tailEnd len="sm" w="sm" type="none"/>
          </a:ln>
        </p:spPr>
      </p:cxnSp>
      <p:sp>
        <p:nvSpPr>
          <p:cNvPr id="734" name="Google Shape;734;p30"/>
          <p:cNvSpPr/>
          <p:nvPr/>
        </p:nvSpPr>
        <p:spPr>
          <a:xfrm>
            <a:off x="3154680" y="713232"/>
            <a:ext cx="8412480" cy="65836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A1A1A"/>
              </a:buClr>
              <a:buSzPts val="3800"/>
              <a:buFont typeface="Cambria"/>
              <a:buNone/>
            </a:pPr>
            <a:r>
              <a:rPr b="1" i="0" lang="en-US" sz="3800" u="none" cap="none" strike="noStrike">
                <a:solidFill>
                  <a:srgbClr val="1A1A1A"/>
                </a:solidFill>
                <a:latin typeface="Cambria"/>
                <a:ea typeface="Cambria"/>
                <a:cs typeface="Cambria"/>
                <a:sym typeface="Cambria"/>
              </a:rPr>
              <a:t>Bertrand Russell</a:t>
            </a:r>
            <a:endParaRPr b="0" i="0" sz="3800" u="none" cap="none" strike="noStrike">
              <a:solidFill>
                <a:schemeClr val="dk1"/>
              </a:solidFill>
              <a:latin typeface="Calibri"/>
              <a:ea typeface="Calibri"/>
              <a:cs typeface="Calibri"/>
              <a:sym typeface="Calibri"/>
            </a:endParaRPr>
          </a:p>
        </p:txBody>
      </p:sp>
      <p:sp>
        <p:nvSpPr>
          <p:cNvPr id="735" name="Google Shape;735;p30"/>
          <p:cNvSpPr/>
          <p:nvPr/>
        </p:nvSpPr>
        <p:spPr>
          <a:xfrm>
            <a:off x="3154680" y="1389888"/>
            <a:ext cx="8412480" cy="3657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6666"/>
              </a:buClr>
              <a:buSzPts val="1700"/>
              <a:buFont typeface="Cambria"/>
              <a:buNone/>
            </a:pPr>
            <a:r>
              <a:rPr b="0" i="1" lang="en-US" sz="1700" u="none" cap="none" strike="noStrike">
                <a:solidFill>
                  <a:srgbClr val="666666"/>
                </a:solidFill>
                <a:latin typeface="Cambria"/>
                <a:ea typeface="Cambria"/>
                <a:cs typeface="Cambria"/>
                <a:sym typeface="Cambria"/>
              </a:rPr>
              <a:t>The logician</a:t>
            </a:r>
            <a:endParaRPr b="0" i="0" sz="1700" u="none" cap="none" strike="noStrike">
              <a:solidFill>
                <a:schemeClr val="dk1"/>
              </a:solidFill>
              <a:latin typeface="Calibri"/>
              <a:ea typeface="Calibri"/>
              <a:cs typeface="Calibri"/>
              <a:sym typeface="Calibri"/>
            </a:endParaRPr>
          </a:p>
        </p:txBody>
      </p:sp>
      <p:sp>
        <p:nvSpPr>
          <p:cNvPr id="736" name="Google Shape;736;p30"/>
          <p:cNvSpPr/>
          <p:nvPr/>
        </p:nvSpPr>
        <p:spPr>
          <a:xfrm>
            <a:off x="3154680" y="1965960"/>
            <a:ext cx="4114800" cy="2560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6666"/>
              </a:buClr>
              <a:buSzPts val="900"/>
              <a:buFont typeface="Calibri"/>
              <a:buNone/>
            </a:pPr>
            <a:r>
              <a:rPr b="1" i="0" lang="en-US" sz="900" u="none" cap="none" strike="noStrike">
                <a:solidFill>
                  <a:srgbClr val="666666"/>
                </a:solidFill>
                <a:latin typeface="Calibri"/>
                <a:ea typeface="Calibri"/>
                <a:cs typeface="Calibri"/>
                <a:sym typeface="Calibri"/>
              </a:rPr>
              <a:t>WHAT YOU’D MASTER</a:t>
            </a:r>
            <a:endParaRPr b="0" i="0" sz="900" u="none" cap="none" strike="noStrike">
              <a:solidFill>
                <a:schemeClr val="dk1"/>
              </a:solidFill>
              <a:latin typeface="Calibri"/>
              <a:ea typeface="Calibri"/>
              <a:cs typeface="Calibri"/>
              <a:sym typeface="Calibri"/>
            </a:endParaRPr>
          </a:p>
        </p:txBody>
      </p:sp>
      <p:sp>
        <p:nvSpPr>
          <p:cNvPr id="737" name="Google Shape;737;p30"/>
          <p:cNvSpPr/>
          <p:nvPr/>
        </p:nvSpPr>
        <p:spPr>
          <a:xfrm>
            <a:off x="3154680" y="2240280"/>
            <a:ext cx="4114800" cy="1691640"/>
          </a:xfrm>
          <a:prstGeom prst="rect">
            <a:avLst/>
          </a:prstGeom>
          <a:noFill/>
          <a:ln>
            <a:noFill/>
          </a:ln>
        </p:spPr>
        <p:txBody>
          <a:bodyPr anchorCtr="0" anchor="ctr" bIns="0" lIns="0" spcFirstLastPara="1" rIns="0" wrap="square" tIns="0">
            <a:noAutofit/>
          </a:bodyPr>
          <a:lstStyle/>
          <a:p>
            <a:pPr indent="-342900" lvl="0" marL="342900" marR="0" rtl="0" algn="l">
              <a:spcBef>
                <a:spcPts val="0"/>
              </a:spcBef>
              <a:spcAft>
                <a:spcPts val="0"/>
              </a:spcAft>
              <a:buClr>
                <a:srgbClr val="1A1A1A"/>
              </a:buClr>
              <a:buSzPts val="1300"/>
              <a:buFont typeface="Calibri"/>
              <a:buChar char="•"/>
            </a:pPr>
            <a:r>
              <a:rPr b="0" i="0" lang="en-US" sz="1300" u="none" cap="none" strike="noStrike">
                <a:solidFill>
                  <a:srgbClr val="1A1A1A"/>
                </a:solidFill>
                <a:latin typeface="Calibri"/>
                <a:ea typeface="Calibri"/>
                <a:cs typeface="Calibri"/>
                <a:sym typeface="Calibri"/>
              </a:rPr>
              <a:t>Logical analysis of language</a:t>
            </a:r>
            <a:endParaRPr b="0" i="0" sz="1300" u="none" cap="none" strike="noStrike">
              <a:solidFill>
                <a:schemeClr val="dk1"/>
              </a:solidFill>
              <a:latin typeface="Calibri"/>
              <a:ea typeface="Calibri"/>
              <a:cs typeface="Calibri"/>
              <a:sym typeface="Calibri"/>
            </a:endParaRPr>
          </a:p>
          <a:p>
            <a:pPr indent="-342900" lvl="0" marL="342900" marR="0" rtl="0" algn="l">
              <a:spcBef>
                <a:spcPts val="700"/>
              </a:spcBef>
              <a:spcAft>
                <a:spcPts val="0"/>
              </a:spcAft>
              <a:buClr>
                <a:srgbClr val="1A1A1A"/>
              </a:buClr>
              <a:buSzPts val="1300"/>
              <a:buFont typeface="Calibri"/>
              <a:buChar char="•"/>
            </a:pPr>
            <a:r>
              <a:rPr b="0" i="0" lang="en-US" sz="1300" u="none" cap="none" strike="noStrike">
                <a:solidFill>
                  <a:srgbClr val="1A1A1A"/>
                </a:solidFill>
                <a:latin typeface="Calibri"/>
                <a:ea typeface="Calibri"/>
                <a:cs typeface="Calibri"/>
                <a:sym typeface="Calibri"/>
              </a:rPr>
              <a:t>Russell's paradox</a:t>
            </a:r>
            <a:endParaRPr b="0" i="0" sz="1300" u="none" cap="none" strike="noStrike">
              <a:solidFill>
                <a:schemeClr val="dk1"/>
              </a:solidFill>
              <a:latin typeface="Calibri"/>
              <a:ea typeface="Calibri"/>
              <a:cs typeface="Calibri"/>
              <a:sym typeface="Calibri"/>
            </a:endParaRPr>
          </a:p>
          <a:p>
            <a:pPr indent="-342900" lvl="0" marL="342900" marR="0" rtl="0" algn="l">
              <a:spcBef>
                <a:spcPts val="700"/>
              </a:spcBef>
              <a:spcAft>
                <a:spcPts val="0"/>
              </a:spcAft>
              <a:buClr>
                <a:srgbClr val="1A1A1A"/>
              </a:buClr>
              <a:buSzPts val="1300"/>
              <a:buFont typeface="Calibri"/>
              <a:buChar char="•"/>
            </a:pPr>
            <a:r>
              <a:rPr b="0" i="0" lang="en-US" sz="1300" u="none" cap="none" strike="noStrike">
                <a:solidFill>
                  <a:srgbClr val="1A1A1A"/>
                </a:solidFill>
                <a:latin typeface="Calibri"/>
                <a:ea typeface="Calibri"/>
                <a:cs typeface="Calibri"/>
                <a:sym typeface="Calibri"/>
              </a:rPr>
              <a:t>Knowledge by acquaintance vs. description</a:t>
            </a:r>
            <a:endParaRPr b="0" i="0" sz="1300" u="none" cap="none" strike="noStrike">
              <a:solidFill>
                <a:schemeClr val="dk1"/>
              </a:solidFill>
              <a:latin typeface="Calibri"/>
              <a:ea typeface="Calibri"/>
              <a:cs typeface="Calibri"/>
              <a:sym typeface="Calibri"/>
            </a:endParaRPr>
          </a:p>
        </p:txBody>
      </p:sp>
      <p:sp>
        <p:nvSpPr>
          <p:cNvPr id="738" name="Google Shape;738;p30"/>
          <p:cNvSpPr/>
          <p:nvPr/>
        </p:nvSpPr>
        <p:spPr>
          <a:xfrm>
            <a:off x="7589520" y="1965960"/>
            <a:ext cx="3977640" cy="2560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6666"/>
              </a:buClr>
              <a:buSzPts val="900"/>
              <a:buFont typeface="Calibri"/>
              <a:buNone/>
            </a:pPr>
            <a:r>
              <a:rPr b="1" i="0" lang="en-US" sz="900" u="none" cap="none" strike="noStrike">
                <a:solidFill>
                  <a:srgbClr val="666666"/>
                </a:solidFill>
                <a:latin typeface="Calibri"/>
                <a:ea typeface="Calibri"/>
                <a:cs typeface="Calibri"/>
                <a:sym typeface="Calibri"/>
              </a:rPr>
              <a:t>THE QUESTION YOU’D WRESTLE WITH</a:t>
            </a:r>
            <a:endParaRPr b="0" i="0" sz="900" u="none" cap="none" strike="noStrike">
              <a:solidFill>
                <a:schemeClr val="dk1"/>
              </a:solidFill>
              <a:latin typeface="Calibri"/>
              <a:ea typeface="Calibri"/>
              <a:cs typeface="Calibri"/>
              <a:sym typeface="Calibri"/>
            </a:endParaRPr>
          </a:p>
        </p:txBody>
      </p:sp>
      <p:sp>
        <p:nvSpPr>
          <p:cNvPr id="739" name="Google Shape;739;p30"/>
          <p:cNvSpPr/>
          <p:nvPr/>
        </p:nvSpPr>
        <p:spPr>
          <a:xfrm>
            <a:off x="7589520" y="2240280"/>
            <a:ext cx="3977640" cy="914400"/>
          </a:xfrm>
          <a:prstGeom prst="rect">
            <a:avLst/>
          </a:prstGeom>
          <a:noFill/>
          <a:ln>
            <a:noFill/>
          </a:ln>
        </p:spPr>
        <p:txBody>
          <a:bodyPr anchorCtr="0" anchor="ctr" bIns="0" lIns="0" spcFirstLastPara="1" rIns="0" wrap="square" tIns="0">
            <a:noAutofit/>
          </a:bodyPr>
          <a:lstStyle/>
          <a:p>
            <a:pPr indent="0" lvl="0" marL="0" marR="0" rtl="0" algn="l">
              <a:lnSpc>
                <a:spcPct val="131034"/>
              </a:lnSpc>
              <a:spcBef>
                <a:spcPts val="0"/>
              </a:spcBef>
              <a:spcAft>
                <a:spcPts val="0"/>
              </a:spcAft>
              <a:buClr>
                <a:srgbClr val="44546E"/>
              </a:buClr>
              <a:buSzPts val="1450"/>
              <a:buFont typeface="Cambria"/>
              <a:buNone/>
            </a:pPr>
            <a:r>
              <a:rPr b="1" i="0" lang="en-US" sz="1450" u="none" cap="none" strike="noStrike">
                <a:solidFill>
                  <a:srgbClr val="44546E"/>
                </a:solidFill>
                <a:latin typeface="Cambria"/>
                <a:ea typeface="Cambria"/>
                <a:cs typeface="Cambria"/>
                <a:sym typeface="Cambria"/>
              </a:rPr>
              <a:t>Is absolute certainty attainable in mathematics?</a:t>
            </a:r>
            <a:endParaRPr b="0" i="0" sz="1450" u="none" cap="none" strike="noStrike">
              <a:solidFill>
                <a:schemeClr val="dk1"/>
              </a:solidFill>
              <a:latin typeface="Calibri"/>
              <a:ea typeface="Calibri"/>
              <a:cs typeface="Calibri"/>
              <a:sym typeface="Calibri"/>
            </a:endParaRPr>
          </a:p>
        </p:txBody>
      </p:sp>
      <p:sp>
        <p:nvSpPr>
          <p:cNvPr id="740" name="Google Shape;740;p30"/>
          <p:cNvSpPr/>
          <p:nvPr/>
        </p:nvSpPr>
        <p:spPr>
          <a:xfrm>
            <a:off x="7589520" y="3291840"/>
            <a:ext cx="397764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6666"/>
              </a:buClr>
              <a:buSzPts val="900"/>
              <a:buFont typeface="Calibri"/>
              <a:buNone/>
            </a:pPr>
            <a:r>
              <a:rPr b="0" i="0" lang="en-US" sz="900" u="none" cap="none" strike="noStrike">
                <a:solidFill>
                  <a:srgbClr val="666666"/>
                </a:solidFill>
                <a:latin typeface="Calibri"/>
                <a:ea typeface="Calibri"/>
                <a:cs typeface="Calibri"/>
                <a:sym typeface="Calibri"/>
              </a:rPr>
              <a:t>Mathematics · Scope  ·  Mathematics · Methods</a:t>
            </a:r>
            <a:endParaRPr b="0" i="0" sz="900" u="none" cap="none" strike="noStrike">
              <a:solidFill>
                <a:schemeClr val="dk1"/>
              </a:solidFill>
              <a:latin typeface="Calibri"/>
              <a:ea typeface="Calibri"/>
              <a:cs typeface="Calibri"/>
              <a:sym typeface="Calibri"/>
            </a:endParaRPr>
          </a:p>
        </p:txBody>
      </p:sp>
      <p:sp>
        <p:nvSpPr>
          <p:cNvPr id="741" name="Google Shape;741;p30"/>
          <p:cNvSpPr/>
          <p:nvPr/>
        </p:nvSpPr>
        <p:spPr>
          <a:xfrm>
            <a:off x="3154680" y="4114800"/>
            <a:ext cx="8412480" cy="1572768"/>
          </a:xfrm>
          <a:prstGeom prst="rect">
            <a:avLst/>
          </a:prstGeom>
          <a:solidFill>
            <a:srgbClr val="F4F2E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2" name="Google Shape;742;p30"/>
          <p:cNvSpPr/>
          <p:nvPr/>
        </p:nvSpPr>
        <p:spPr>
          <a:xfrm>
            <a:off x="3401568" y="4224528"/>
            <a:ext cx="7955280" cy="914400"/>
          </a:xfrm>
          <a:prstGeom prst="rect">
            <a:avLst/>
          </a:prstGeom>
          <a:noFill/>
          <a:ln>
            <a:noFill/>
          </a:ln>
        </p:spPr>
        <p:txBody>
          <a:bodyPr anchorCtr="0" anchor="t" bIns="0" lIns="0" spcFirstLastPara="1" rIns="0" wrap="square" tIns="0">
            <a:noAutofit/>
          </a:bodyPr>
          <a:lstStyle/>
          <a:p>
            <a:pPr indent="0" lvl="0" marL="0" marR="0" rtl="0" algn="l">
              <a:lnSpc>
                <a:spcPct val="135714"/>
              </a:lnSpc>
              <a:spcBef>
                <a:spcPts val="0"/>
              </a:spcBef>
              <a:spcAft>
                <a:spcPts val="0"/>
              </a:spcAft>
              <a:buClr>
                <a:srgbClr val="1A1A1A"/>
              </a:buClr>
              <a:buSzPts val="1400"/>
              <a:buFont typeface="Cambria"/>
              <a:buNone/>
            </a:pPr>
            <a:r>
              <a:rPr b="0" i="1" lang="en-US" sz="1400" u="none" cap="none" strike="noStrike">
                <a:solidFill>
                  <a:srgbClr val="1A1A1A"/>
                </a:solidFill>
                <a:latin typeface="Cambria"/>
                <a:ea typeface="Cambria"/>
                <a:cs typeface="Cambria"/>
                <a:sym typeface="Cambria"/>
              </a:rPr>
              <a:t>“Mathematics may be defined as the subject in which we never know what we are talking about, nor whether what we are saying is true.”</a:t>
            </a:r>
            <a:endParaRPr b="0" i="0" sz="1400" u="none" cap="none" strike="noStrike">
              <a:solidFill>
                <a:schemeClr val="dk1"/>
              </a:solidFill>
              <a:latin typeface="Calibri"/>
              <a:ea typeface="Calibri"/>
              <a:cs typeface="Calibri"/>
              <a:sym typeface="Calibri"/>
            </a:endParaRPr>
          </a:p>
        </p:txBody>
      </p:sp>
      <p:sp>
        <p:nvSpPr>
          <p:cNvPr id="743" name="Google Shape;743;p30"/>
          <p:cNvSpPr/>
          <p:nvPr/>
        </p:nvSpPr>
        <p:spPr>
          <a:xfrm>
            <a:off x="3401568" y="5285232"/>
            <a:ext cx="795528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6666"/>
              </a:buClr>
              <a:buSzPts val="900"/>
              <a:buFont typeface="Calibri"/>
              <a:buNone/>
            </a:pPr>
            <a:r>
              <a:rPr b="0" i="0" lang="en-US" sz="900" u="none" cap="none" strike="noStrike">
                <a:solidFill>
                  <a:srgbClr val="666666"/>
                </a:solidFill>
                <a:latin typeface="Calibri"/>
                <a:ea typeface="Calibri"/>
                <a:cs typeface="Calibri"/>
                <a:sym typeface="Calibri"/>
              </a:rPr>
              <a:t>'Mathematics and the Metaphysicians', 1901 (in Mysticism and Logic, 1918)</a:t>
            </a:r>
            <a:endParaRPr b="0" i="0" sz="900" u="none" cap="none" strike="noStrike">
              <a:solidFill>
                <a:schemeClr val="dk1"/>
              </a:solidFill>
              <a:latin typeface="Calibri"/>
              <a:ea typeface="Calibri"/>
              <a:cs typeface="Calibri"/>
              <a:sym typeface="Calibri"/>
            </a:endParaRPr>
          </a:p>
        </p:txBody>
      </p:sp>
      <p:sp>
        <p:nvSpPr>
          <p:cNvPr id="744" name="Google Shape;744;p30"/>
          <p:cNvSpPr/>
          <p:nvPr/>
        </p:nvSpPr>
        <p:spPr>
          <a:xfrm>
            <a:off x="10607040" y="6144768"/>
            <a:ext cx="1005840" cy="274320"/>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666666"/>
              </a:buClr>
              <a:buSzPts val="900"/>
              <a:buFont typeface="Calibri"/>
              <a:buNone/>
            </a:pPr>
            <a:r>
              <a:rPr b="0" i="0" lang="en-US" sz="900" u="none" cap="none" strike="noStrike">
                <a:solidFill>
                  <a:srgbClr val="666666"/>
                </a:solidFill>
                <a:latin typeface="Calibri"/>
                <a:ea typeface="Calibri"/>
                <a:cs typeface="Calibri"/>
                <a:sym typeface="Calibri"/>
              </a:rPr>
              <a:t>25 of 42</a:t>
            </a:r>
            <a:endParaRPr b="0" i="0" sz="900" u="none" cap="none" strike="noStrike">
              <a:solidFill>
                <a:schemeClr val="dk1"/>
              </a:solidFill>
              <a:latin typeface="Calibri"/>
              <a:ea typeface="Calibri"/>
              <a:cs typeface="Calibri"/>
              <a:sym typeface="Calibri"/>
            </a:endParaRPr>
          </a:p>
        </p:txBody>
      </p:sp>
      <p:sp>
        <p:nvSpPr>
          <p:cNvPr id="745" name="Google Shape;745;p30"/>
          <p:cNvSpPr/>
          <p:nvPr/>
        </p:nvSpPr>
        <p:spPr>
          <a:xfrm>
            <a:off x="457200" y="6144768"/>
            <a:ext cx="365760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6666"/>
              </a:buClr>
              <a:buSzPts val="900"/>
              <a:buFont typeface="Calibri"/>
              <a:buNone/>
            </a:pPr>
            <a:r>
              <a:rPr b="0" i="0" lang="en-US" sz="900" u="none" cap="none" strike="noStrike">
                <a:solidFill>
                  <a:srgbClr val="666666"/>
                </a:solidFill>
                <a:latin typeface="Calibri"/>
                <a:ea typeface="Calibri"/>
                <a:cs typeface="Calibri"/>
                <a:sym typeface="Calibri"/>
              </a:rPr>
              <a:t>Pillars of Western Thought</a:t>
            </a:r>
            <a:endParaRPr b="0" i="0" sz="900" u="none" cap="none" strike="noStrike">
              <a:solidFill>
                <a:schemeClr val="dk1"/>
              </a:solidFill>
              <a:latin typeface="Calibri"/>
              <a:ea typeface="Calibri"/>
              <a:cs typeface="Calibri"/>
              <a:sym typeface="Calibri"/>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750" name="Shape 750"/>
        <p:cNvGrpSpPr/>
        <p:nvPr/>
      </p:nvGrpSpPr>
      <p:grpSpPr>
        <a:xfrm>
          <a:off x="0" y="0"/>
          <a:ext cx="0" cy="0"/>
          <a:chOff x="0" y="0"/>
          <a:chExt cx="0" cy="0"/>
        </a:xfrm>
      </p:grpSpPr>
      <p:sp>
        <p:nvSpPr>
          <p:cNvPr id="751" name="Google Shape;751;p31"/>
          <p:cNvSpPr/>
          <p:nvPr/>
        </p:nvSpPr>
        <p:spPr>
          <a:xfrm>
            <a:off x="685800" y="868680"/>
            <a:ext cx="1554480" cy="1554480"/>
          </a:xfrm>
          <a:prstGeom prst="ellipse">
            <a:avLst/>
          </a:prstGeom>
          <a:solidFill>
            <a:srgbClr val="44546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2" name="Google Shape;752;p31"/>
          <p:cNvSpPr/>
          <p:nvPr/>
        </p:nvSpPr>
        <p:spPr>
          <a:xfrm>
            <a:off x="685800" y="868680"/>
            <a:ext cx="1554480" cy="155448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6000"/>
              <a:buFont typeface="Cambria"/>
              <a:buNone/>
            </a:pPr>
            <a:r>
              <a:rPr b="1" i="0" lang="en-US" sz="6000" u="none" cap="none" strike="noStrike">
                <a:solidFill>
                  <a:srgbClr val="FFFFFF"/>
                </a:solidFill>
                <a:latin typeface="Cambria"/>
                <a:ea typeface="Cambria"/>
                <a:cs typeface="Cambria"/>
                <a:sym typeface="Cambria"/>
              </a:rPr>
              <a:t>W</a:t>
            </a:r>
            <a:endParaRPr b="0" i="0" sz="6000" u="none" cap="none" strike="noStrike">
              <a:solidFill>
                <a:schemeClr val="dk1"/>
              </a:solidFill>
              <a:latin typeface="Calibri"/>
              <a:ea typeface="Calibri"/>
              <a:cs typeface="Calibri"/>
              <a:sym typeface="Calibri"/>
            </a:endParaRPr>
          </a:p>
        </p:txBody>
      </p:sp>
      <p:sp>
        <p:nvSpPr>
          <p:cNvPr id="753" name="Google Shape;753;p31"/>
          <p:cNvSpPr/>
          <p:nvPr/>
        </p:nvSpPr>
        <p:spPr>
          <a:xfrm>
            <a:off x="457200" y="2542032"/>
            <a:ext cx="2011680" cy="4572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44546E"/>
              </a:buClr>
              <a:buSzPts val="950"/>
              <a:buFont typeface="Calibri"/>
              <a:buNone/>
            </a:pPr>
            <a:r>
              <a:rPr b="1" i="0" lang="en-US" sz="950" u="none" cap="none" strike="noStrike">
                <a:solidFill>
                  <a:srgbClr val="44546E"/>
                </a:solidFill>
                <a:latin typeface="Calibri"/>
                <a:ea typeface="Calibri"/>
                <a:cs typeface="Calibri"/>
                <a:sym typeface="Calibri"/>
              </a:rPr>
              <a:t>20TH CENTURY</a:t>
            </a:r>
            <a:endParaRPr b="0" i="0" sz="950" u="none" cap="none" strike="noStrike">
              <a:solidFill>
                <a:schemeClr val="dk1"/>
              </a:solidFill>
              <a:latin typeface="Calibri"/>
              <a:ea typeface="Calibri"/>
              <a:cs typeface="Calibri"/>
              <a:sym typeface="Calibri"/>
            </a:endParaRPr>
          </a:p>
        </p:txBody>
      </p:sp>
      <p:sp>
        <p:nvSpPr>
          <p:cNvPr id="754" name="Google Shape;754;p31"/>
          <p:cNvSpPr/>
          <p:nvPr/>
        </p:nvSpPr>
        <p:spPr>
          <a:xfrm>
            <a:off x="457200" y="2907792"/>
            <a:ext cx="2011680" cy="27432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666666"/>
              </a:buClr>
              <a:buSzPts val="1100"/>
              <a:buFont typeface="Calibri"/>
              <a:buNone/>
            </a:pPr>
            <a:r>
              <a:rPr b="0" i="0" lang="en-US" sz="1100" u="none" cap="none" strike="noStrike">
                <a:solidFill>
                  <a:srgbClr val="666666"/>
                </a:solidFill>
                <a:latin typeface="Calibri"/>
                <a:ea typeface="Calibri"/>
                <a:cs typeface="Calibri"/>
                <a:sym typeface="Calibri"/>
              </a:rPr>
              <a:t>1889 – 1951</a:t>
            </a:r>
            <a:endParaRPr b="0" i="0" sz="1100" u="none" cap="none" strike="noStrike">
              <a:solidFill>
                <a:schemeClr val="dk1"/>
              </a:solidFill>
              <a:latin typeface="Calibri"/>
              <a:ea typeface="Calibri"/>
              <a:cs typeface="Calibri"/>
              <a:sym typeface="Calibri"/>
            </a:endParaRPr>
          </a:p>
        </p:txBody>
      </p:sp>
      <p:sp>
        <p:nvSpPr>
          <p:cNvPr id="755" name="Google Shape;755;p31"/>
          <p:cNvSpPr/>
          <p:nvPr/>
        </p:nvSpPr>
        <p:spPr>
          <a:xfrm>
            <a:off x="457200" y="3794760"/>
            <a:ext cx="2011680" cy="256032"/>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666666"/>
              </a:buClr>
              <a:buSzPts val="850"/>
              <a:buFont typeface="Calibri"/>
              <a:buNone/>
            </a:pPr>
            <a:r>
              <a:rPr b="1" i="0" lang="en-US" sz="850" u="none" cap="none" strike="noStrike">
                <a:solidFill>
                  <a:srgbClr val="666666"/>
                </a:solidFill>
                <a:latin typeface="Calibri"/>
                <a:ea typeface="Calibri"/>
                <a:cs typeface="Calibri"/>
                <a:sym typeface="Calibri"/>
              </a:rPr>
              <a:t>YOU’D ARGUE WITH</a:t>
            </a:r>
            <a:endParaRPr b="0" i="0" sz="850" u="none" cap="none" strike="noStrike">
              <a:solidFill>
                <a:schemeClr val="dk1"/>
              </a:solidFill>
              <a:latin typeface="Calibri"/>
              <a:ea typeface="Calibri"/>
              <a:cs typeface="Calibri"/>
              <a:sym typeface="Calibri"/>
            </a:endParaRPr>
          </a:p>
        </p:txBody>
      </p:sp>
      <p:sp>
        <p:nvSpPr>
          <p:cNvPr id="756" name="Google Shape;756;p31"/>
          <p:cNvSpPr/>
          <p:nvPr/>
        </p:nvSpPr>
        <p:spPr>
          <a:xfrm>
            <a:off x="457200" y="4069080"/>
            <a:ext cx="2011680" cy="1463040"/>
          </a:xfrm>
          <a:prstGeom prst="rect">
            <a:avLst/>
          </a:prstGeom>
          <a:noFill/>
          <a:ln>
            <a:noFill/>
          </a:ln>
        </p:spPr>
        <p:txBody>
          <a:bodyPr anchorCtr="0" anchor="ctr" bIns="0" lIns="0" spcFirstLastPara="1" rIns="0" wrap="square" tIns="0">
            <a:noAutofit/>
          </a:bodyPr>
          <a:lstStyle/>
          <a:p>
            <a:pPr indent="0" lvl="0" marL="0" marR="0" rtl="0" algn="ctr">
              <a:lnSpc>
                <a:spcPct val="142857"/>
              </a:lnSpc>
              <a:spcBef>
                <a:spcPts val="0"/>
              </a:spcBef>
              <a:spcAft>
                <a:spcPts val="0"/>
              </a:spcAft>
              <a:buClr>
                <a:srgbClr val="1A1A1A"/>
              </a:buClr>
              <a:buSzPts val="1050"/>
              <a:buFont typeface="Calibri"/>
              <a:buNone/>
            </a:pPr>
            <a:r>
              <a:rPr b="0" i="0" lang="en-US" sz="1050" u="none" cap="none" strike="noStrike">
                <a:solidFill>
                  <a:srgbClr val="1A1A1A"/>
                </a:solidFill>
                <a:latin typeface="Calibri"/>
                <a:ea typeface="Calibri"/>
                <a:cs typeface="Calibri"/>
                <a:sym typeface="Calibri"/>
              </a:rPr>
              <a:t>Bertrand Russell</a:t>
            </a:r>
            <a:endParaRPr b="0" i="0" sz="1050" u="none" cap="none" strike="noStrike">
              <a:solidFill>
                <a:schemeClr val="dk1"/>
              </a:solidFill>
              <a:latin typeface="Calibri"/>
              <a:ea typeface="Calibri"/>
              <a:cs typeface="Calibri"/>
              <a:sym typeface="Calibri"/>
            </a:endParaRPr>
          </a:p>
          <a:p>
            <a:pPr indent="0" lvl="0" marL="0" marR="0" rtl="0" algn="ctr">
              <a:lnSpc>
                <a:spcPct val="142857"/>
              </a:lnSpc>
              <a:spcBef>
                <a:spcPts val="0"/>
              </a:spcBef>
              <a:spcAft>
                <a:spcPts val="0"/>
              </a:spcAft>
              <a:buClr>
                <a:srgbClr val="1A1A1A"/>
              </a:buClr>
              <a:buSzPts val="1050"/>
              <a:buFont typeface="Calibri"/>
              <a:buNone/>
            </a:pPr>
            <a:r>
              <a:rPr b="0" i="0" lang="en-US" sz="1050" u="none" cap="none" strike="noStrike">
                <a:solidFill>
                  <a:srgbClr val="1A1A1A"/>
                </a:solidFill>
                <a:latin typeface="Calibri"/>
                <a:ea typeface="Calibri"/>
                <a:cs typeface="Calibri"/>
                <a:sym typeface="Calibri"/>
              </a:rPr>
              <a:t>Socrates</a:t>
            </a:r>
            <a:endParaRPr b="0" i="0" sz="1050" u="none" cap="none" strike="noStrike">
              <a:solidFill>
                <a:schemeClr val="dk1"/>
              </a:solidFill>
              <a:latin typeface="Calibri"/>
              <a:ea typeface="Calibri"/>
              <a:cs typeface="Calibri"/>
              <a:sym typeface="Calibri"/>
            </a:endParaRPr>
          </a:p>
          <a:p>
            <a:pPr indent="0" lvl="0" marL="0" marR="0" rtl="0" algn="ctr">
              <a:lnSpc>
                <a:spcPct val="142857"/>
              </a:lnSpc>
              <a:spcBef>
                <a:spcPts val="0"/>
              </a:spcBef>
              <a:spcAft>
                <a:spcPts val="0"/>
              </a:spcAft>
              <a:buClr>
                <a:srgbClr val="1A1A1A"/>
              </a:buClr>
              <a:buSzPts val="1050"/>
              <a:buFont typeface="Calibri"/>
              <a:buNone/>
            </a:pPr>
            <a:r>
              <a:rPr b="0" i="0" lang="en-US" sz="1050" u="none" cap="none" strike="noStrike">
                <a:solidFill>
                  <a:srgbClr val="1A1A1A"/>
                </a:solidFill>
                <a:latin typeface="Calibri"/>
                <a:ea typeface="Calibri"/>
                <a:cs typeface="Calibri"/>
                <a:sym typeface="Calibri"/>
              </a:rPr>
              <a:t>Laozi</a:t>
            </a:r>
            <a:endParaRPr b="0" i="0" sz="1050" u="none" cap="none" strike="noStrike">
              <a:solidFill>
                <a:schemeClr val="dk1"/>
              </a:solidFill>
              <a:latin typeface="Calibri"/>
              <a:ea typeface="Calibri"/>
              <a:cs typeface="Calibri"/>
              <a:sym typeface="Calibri"/>
            </a:endParaRPr>
          </a:p>
        </p:txBody>
      </p:sp>
      <p:cxnSp>
        <p:nvCxnSpPr>
          <p:cNvPr id="757" name="Google Shape;757;p31"/>
          <p:cNvCxnSpPr/>
          <p:nvPr/>
        </p:nvCxnSpPr>
        <p:spPr>
          <a:xfrm>
            <a:off x="2788920" y="868680"/>
            <a:ext cx="0" cy="5120640"/>
          </a:xfrm>
          <a:prstGeom prst="straightConnector1">
            <a:avLst/>
          </a:prstGeom>
          <a:noFill/>
          <a:ln cap="flat" cmpd="sng" w="9525">
            <a:solidFill>
              <a:srgbClr val="D8D4CE"/>
            </a:solidFill>
            <a:prstDash val="solid"/>
            <a:round/>
            <a:headEnd len="sm" w="sm" type="none"/>
            <a:tailEnd len="sm" w="sm" type="none"/>
          </a:ln>
        </p:spPr>
      </p:cxnSp>
      <p:sp>
        <p:nvSpPr>
          <p:cNvPr id="758" name="Google Shape;758;p31"/>
          <p:cNvSpPr/>
          <p:nvPr/>
        </p:nvSpPr>
        <p:spPr>
          <a:xfrm>
            <a:off x="3154680" y="713232"/>
            <a:ext cx="8412480" cy="65836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A1A1A"/>
              </a:buClr>
              <a:buSzPts val="3800"/>
              <a:buFont typeface="Cambria"/>
              <a:buNone/>
            </a:pPr>
            <a:r>
              <a:rPr b="1" i="0" lang="en-US" sz="3800" u="none" cap="none" strike="noStrike">
                <a:solidFill>
                  <a:srgbClr val="1A1A1A"/>
                </a:solidFill>
                <a:latin typeface="Cambria"/>
                <a:ea typeface="Cambria"/>
                <a:cs typeface="Cambria"/>
                <a:sym typeface="Cambria"/>
              </a:rPr>
              <a:t>Ludwig Wittgenstein</a:t>
            </a:r>
            <a:endParaRPr b="0" i="0" sz="3800" u="none" cap="none" strike="noStrike">
              <a:solidFill>
                <a:schemeClr val="dk1"/>
              </a:solidFill>
              <a:latin typeface="Calibri"/>
              <a:ea typeface="Calibri"/>
              <a:cs typeface="Calibri"/>
              <a:sym typeface="Calibri"/>
            </a:endParaRPr>
          </a:p>
        </p:txBody>
      </p:sp>
      <p:sp>
        <p:nvSpPr>
          <p:cNvPr id="759" name="Google Shape;759;p31"/>
          <p:cNvSpPr/>
          <p:nvPr/>
        </p:nvSpPr>
        <p:spPr>
          <a:xfrm>
            <a:off x="3154680" y="1389888"/>
            <a:ext cx="8412480" cy="3657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6666"/>
              </a:buClr>
              <a:buSzPts val="1700"/>
              <a:buFont typeface="Cambria"/>
              <a:buNone/>
            </a:pPr>
            <a:r>
              <a:rPr b="0" i="1" lang="en-US" sz="1700" u="none" cap="none" strike="noStrike">
                <a:solidFill>
                  <a:srgbClr val="666666"/>
                </a:solidFill>
                <a:latin typeface="Cambria"/>
                <a:ea typeface="Cambria"/>
                <a:cs typeface="Cambria"/>
                <a:sym typeface="Cambria"/>
              </a:rPr>
              <a:t>The philosopher who did it twice</a:t>
            </a:r>
            <a:endParaRPr b="0" i="0" sz="1700" u="none" cap="none" strike="noStrike">
              <a:solidFill>
                <a:schemeClr val="dk1"/>
              </a:solidFill>
              <a:latin typeface="Calibri"/>
              <a:ea typeface="Calibri"/>
              <a:cs typeface="Calibri"/>
              <a:sym typeface="Calibri"/>
            </a:endParaRPr>
          </a:p>
        </p:txBody>
      </p:sp>
      <p:sp>
        <p:nvSpPr>
          <p:cNvPr id="760" name="Google Shape;760;p31"/>
          <p:cNvSpPr/>
          <p:nvPr/>
        </p:nvSpPr>
        <p:spPr>
          <a:xfrm>
            <a:off x="3154680" y="1965960"/>
            <a:ext cx="4114800" cy="2560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6666"/>
              </a:buClr>
              <a:buSzPts val="900"/>
              <a:buFont typeface="Calibri"/>
              <a:buNone/>
            </a:pPr>
            <a:r>
              <a:rPr b="1" i="0" lang="en-US" sz="900" u="none" cap="none" strike="noStrike">
                <a:solidFill>
                  <a:srgbClr val="666666"/>
                </a:solidFill>
                <a:latin typeface="Calibri"/>
                <a:ea typeface="Calibri"/>
                <a:cs typeface="Calibri"/>
                <a:sym typeface="Calibri"/>
              </a:rPr>
              <a:t>WHAT YOU’D MASTER</a:t>
            </a:r>
            <a:endParaRPr b="0" i="0" sz="900" u="none" cap="none" strike="noStrike">
              <a:solidFill>
                <a:schemeClr val="dk1"/>
              </a:solidFill>
              <a:latin typeface="Calibri"/>
              <a:ea typeface="Calibri"/>
              <a:cs typeface="Calibri"/>
              <a:sym typeface="Calibri"/>
            </a:endParaRPr>
          </a:p>
        </p:txBody>
      </p:sp>
      <p:sp>
        <p:nvSpPr>
          <p:cNvPr id="761" name="Google Shape;761;p31"/>
          <p:cNvSpPr/>
          <p:nvPr/>
        </p:nvSpPr>
        <p:spPr>
          <a:xfrm>
            <a:off x="3154680" y="2240280"/>
            <a:ext cx="4114800" cy="1691640"/>
          </a:xfrm>
          <a:prstGeom prst="rect">
            <a:avLst/>
          </a:prstGeom>
          <a:noFill/>
          <a:ln>
            <a:noFill/>
          </a:ln>
        </p:spPr>
        <p:txBody>
          <a:bodyPr anchorCtr="0" anchor="ctr" bIns="0" lIns="0" spcFirstLastPara="1" rIns="0" wrap="square" tIns="0">
            <a:noAutofit/>
          </a:bodyPr>
          <a:lstStyle/>
          <a:p>
            <a:pPr indent="-342900" lvl="0" marL="342900" marR="0" rtl="0" algn="l">
              <a:spcBef>
                <a:spcPts val="0"/>
              </a:spcBef>
              <a:spcAft>
                <a:spcPts val="0"/>
              </a:spcAft>
              <a:buClr>
                <a:srgbClr val="1A1A1A"/>
              </a:buClr>
              <a:buSzPts val="1300"/>
              <a:buFont typeface="Calibri"/>
              <a:buChar char="•"/>
            </a:pPr>
            <a:r>
              <a:rPr b="0" i="0" lang="en-US" sz="1300" u="none" cap="none" strike="noStrike">
                <a:solidFill>
                  <a:srgbClr val="1A1A1A"/>
                </a:solidFill>
                <a:latin typeface="Calibri"/>
                <a:ea typeface="Calibri"/>
                <a:cs typeface="Calibri"/>
                <a:sym typeface="Calibri"/>
              </a:rPr>
              <a:t>Early: the limits of language</a:t>
            </a:r>
            <a:endParaRPr b="0" i="0" sz="1300" u="none" cap="none" strike="noStrike">
              <a:solidFill>
                <a:schemeClr val="dk1"/>
              </a:solidFill>
              <a:latin typeface="Calibri"/>
              <a:ea typeface="Calibri"/>
              <a:cs typeface="Calibri"/>
              <a:sym typeface="Calibri"/>
            </a:endParaRPr>
          </a:p>
          <a:p>
            <a:pPr indent="-342900" lvl="0" marL="342900" marR="0" rtl="0" algn="l">
              <a:spcBef>
                <a:spcPts val="700"/>
              </a:spcBef>
              <a:spcAft>
                <a:spcPts val="0"/>
              </a:spcAft>
              <a:buClr>
                <a:srgbClr val="1A1A1A"/>
              </a:buClr>
              <a:buSzPts val="1300"/>
              <a:buFont typeface="Calibri"/>
              <a:buChar char="•"/>
            </a:pPr>
            <a:r>
              <a:rPr b="0" i="0" lang="en-US" sz="1300" u="none" cap="none" strike="noStrike">
                <a:solidFill>
                  <a:srgbClr val="1A1A1A"/>
                </a:solidFill>
                <a:latin typeface="Calibri"/>
                <a:ea typeface="Calibri"/>
                <a:cs typeface="Calibri"/>
                <a:sym typeface="Calibri"/>
              </a:rPr>
              <a:t>Late: meaning is use</a:t>
            </a:r>
            <a:endParaRPr b="0" i="0" sz="1300" u="none" cap="none" strike="noStrike">
              <a:solidFill>
                <a:schemeClr val="dk1"/>
              </a:solidFill>
              <a:latin typeface="Calibri"/>
              <a:ea typeface="Calibri"/>
              <a:cs typeface="Calibri"/>
              <a:sym typeface="Calibri"/>
            </a:endParaRPr>
          </a:p>
          <a:p>
            <a:pPr indent="-342900" lvl="0" marL="342900" marR="0" rtl="0" algn="l">
              <a:spcBef>
                <a:spcPts val="700"/>
              </a:spcBef>
              <a:spcAft>
                <a:spcPts val="0"/>
              </a:spcAft>
              <a:buClr>
                <a:srgbClr val="1A1A1A"/>
              </a:buClr>
              <a:buSzPts val="1300"/>
              <a:buFont typeface="Calibri"/>
              <a:buChar char="•"/>
            </a:pPr>
            <a:r>
              <a:rPr b="0" i="0" lang="en-US" sz="1300" u="none" cap="none" strike="noStrike">
                <a:solidFill>
                  <a:srgbClr val="1A1A1A"/>
                </a:solidFill>
                <a:latin typeface="Calibri"/>
                <a:ea typeface="Calibri"/>
                <a:cs typeface="Calibri"/>
                <a:sym typeface="Calibri"/>
              </a:rPr>
              <a:t>Family resemblance</a:t>
            </a:r>
            <a:endParaRPr b="0" i="0" sz="1300" u="none" cap="none" strike="noStrike">
              <a:solidFill>
                <a:schemeClr val="dk1"/>
              </a:solidFill>
              <a:latin typeface="Calibri"/>
              <a:ea typeface="Calibri"/>
              <a:cs typeface="Calibri"/>
              <a:sym typeface="Calibri"/>
            </a:endParaRPr>
          </a:p>
        </p:txBody>
      </p:sp>
      <p:sp>
        <p:nvSpPr>
          <p:cNvPr id="762" name="Google Shape;762;p31"/>
          <p:cNvSpPr/>
          <p:nvPr/>
        </p:nvSpPr>
        <p:spPr>
          <a:xfrm>
            <a:off x="7589520" y="1965960"/>
            <a:ext cx="3977640" cy="2560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6666"/>
              </a:buClr>
              <a:buSzPts val="900"/>
              <a:buFont typeface="Calibri"/>
              <a:buNone/>
            </a:pPr>
            <a:r>
              <a:rPr b="1" i="0" lang="en-US" sz="900" u="none" cap="none" strike="noStrike">
                <a:solidFill>
                  <a:srgbClr val="666666"/>
                </a:solidFill>
                <a:latin typeface="Calibri"/>
                <a:ea typeface="Calibri"/>
                <a:cs typeface="Calibri"/>
                <a:sym typeface="Calibri"/>
              </a:rPr>
              <a:t>THE QUESTION YOU’D WRESTLE WITH</a:t>
            </a:r>
            <a:endParaRPr b="0" i="0" sz="900" u="none" cap="none" strike="noStrike">
              <a:solidFill>
                <a:schemeClr val="dk1"/>
              </a:solidFill>
              <a:latin typeface="Calibri"/>
              <a:ea typeface="Calibri"/>
              <a:cs typeface="Calibri"/>
              <a:sym typeface="Calibri"/>
            </a:endParaRPr>
          </a:p>
        </p:txBody>
      </p:sp>
      <p:sp>
        <p:nvSpPr>
          <p:cNvPr id="763" name="Google Shape;763;p31"/>
          <p:cNvSpPr/>
          <p:nvPr/>
        </p:nvSpPr>
        <p:spPr>
          <a:xfrm>
            <a:off x="7589520" y="2240280"/>
            <a:ext cx="3977640" cy="914400"/>
          </a:xfrm>
          <a:prstGeom prst="rect">
            <a:avLst/>
          </a:prstGeom>
          <a:noFill/>
          <a:ln>
            <a:noFill/>
          </a:ln>
        </p:spPr>
        <p:txBody>
          <a:bodyPr anchorCtr="0" anchor="ctr" bIns="0" lIns="0" spcFirstLastPara="1" rIns="0" wrap="square" tIns="0">
            <a:noAutofit/>
          </a:bodyPr>
          <a:lstStyle/>
          <a:p>
            <a:pPr indent="0" lvl="0" marL="0" marR="0" rtl="0" algn="l">
              <a:lnSpc>
                <a:spcPct val="131034"/>
              </a:lnSpc>
              <a:spcBef>
                <a:spcPts val="0"/>
              </a:spcBef>
              <a:spcAft>
                <a:spcPts val="0"/>
              </a:spcAft>
              <a:buClr>
                <a:srgbClr val="44546E"/>
              </a:buClr>
              <a:buSzPts val="1450"/>
              <a:buFont typeface="Cambria"/>
              <a:buNone/>
            </a:pPr>
            <a:r>
              <a:rPr b="1" i="0" lang="en-US" sz="1450" u="none" cap="none" strike="noStrike">
                <a:solidFill>
                  <a:srgbClr val="44546E"/>
                </a:solidFill>
                <a:latin typeface="Cambria"/>
                <a:ea typeface="Cambria"/>
                <a:cs typeface="Cambria"/>
                <a:sym typeface="Cambria"/>
              </a:rPr>
              <a:t>Is it possible to think or know without language?</a:t>
            </a:r>
            <a:endParaRPr b="0" i="0" sz="1450" u="none" cap="none" strike="noStrike">
              <a:solidFill>
                <a:schemeClr val="dk1"/>
              </a:solidFill>
              <a:latin typeface="Calibri"/>
              <a:ea typeface="Calibri"/>
              <a:cs typeface="Calibri"/>
              <a:sym typeface="Calibri"/>
            </a:endParaRPr>
          </a:p>
        </p:txBody>
      </p:sp>
      <p:sp>
        <p:nvSpPr>
          <p:cNvPr id="764" name="Google Shape;764;p31"/>
          <p:cNvSpPr/>
          <p:nvPr/>
        </p:nvSpPr>
        <p:spPr>
          <a:xfrm>
            <a:off x="7589520" y="3291840"/>
            <a:ext cx="397764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6666"/>
              </a:buClr>
              <a:buSzPts val="900"/>
              <a:buFont typeface="Calibri"/>
              <a:buNone/>
            </a:pPr>
            <a:r>
              <a:rPr b="0" i="0" lang="en-US" sz="900" u="none" cap="none" strike="noStrike">
                <a:solidFill>
                  <a:srgbClr val="666666"/>
                </a:solidFill>
                <a:latin typeface="Calibri"/>
                <a:ea typeface="Calibri"/>
                <a:cs typeface="Calibri"/>
                <a:sym typeface="Calibri"/>
              </a:rPr>
              <a:t>Language · Scope  ·  Language · Ethics</a:t>
            </a:r>
            <a:endParaRPr b="0" i="0" sz="900" u="none" cap="none" strike="noStrike">
              <a:solidFill>
                <a:schemeClr val="dk1"/>
              </a:solidFill>
              <a:latin typeface="Calibri"/>
              <a:ea typeface="Calibri"/>
              <a:cs typeface="Calibri"/>
              <a:sym typeface="Calibri"/>
            </a:endParaRPr>
          </a:p>
        </p:txBody>
      </p:sp>
      <p:sp>
        <p:nvSpPr>
          <p:cNvPr id="765" name="Google Shape;765;p31"/>
          <p:cNvSpPr/>
          <p:nvPr/>
        </p:nvSpPr>
        <p:spPr>
          <a:xfrm>
            <a:off x="3154680" y="4114800"/>
            <a:ext cx="8412480" cy="1572768"/>
          </a:xfrm>
          <a:prstGeom prst="rect">
            <a:avLst/>
          </a:prstGeom>
          <a:solidFill>
            <a:srgbClr val="F4F2E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6" name="Google Shape;766;p31"/>
          <p:cNvSpPr/>
          <p:nvPr/>
        </p:nvSpPr>
        <p:spPr>
          <a:xfrm>
            <a:off x="3401568" y="4224528"/>
            <a:ext cx="7955280" cy="914400"/>
          </a:xfrm>
          <a:prstGeom prst="rect">
            <a:avLst/>
          </a:prstGeom>
          <a:noFill/>
          <a:ln>
            <a:noFill/>
          </a:ln>
        </p:spPr>
        <p:txBody>
          <a:bodyPr anchorCtr="0" anchor="t" bIns="0" lIns="0" spcFirstLastPara="1" rIns="0" wrap="square" tIns="0">
            <a:noAutofit/>
          </a:bodyPr>
          <a:lstStyle/>
          <a:p>
            <a:pPr indent="0" lvl="0" marL="0" marR="0" rtl="0" algn="l">
              <a:lnSpc>
                <a:spcPct val="135714"/>
              </a:lnSpc>
              <a:spcBef>
                <a:spcPts val="0"/>
              </a:spcBef>
              <a:spcAft>
                <a:spcPts val="0"/>
              </a:spcAft>
              <a:buClr>
                <a:srgbClr val="1A1A1A"/>
              </a:buClr>
              <a:buSzPts val="1400"/>
              <a:buFont typeface="Cambria"/>
              <a:buNone/>
            </a:pPr>
            <a:r>
              <a:rPr b="0" i="1" lang="en-US" sz="1400" u="none" cap="none" strike="noStrike">
                <a:solidFill>
                  <a:srgbClr val="1A1A1A"/>
                </a:solidFill>
                <a:latin typeface="Cambria"/>
                <a:ea typeface="Cambria"/>
                <a:cs typeface="Cambria"/>
                <a:sym typeface="Cambria"/>
              </a:rPr>
              <a:t>“The meaning of a word is its use in the language.”</a:t>
            </a:r>
            <a:endParaRPr b="0" i="0" sz="1400" u="none" cap="none" strike="noStrike">
              <a:solidFill>
                <a:schemeClr val="dk1"/>
              </a:solidFill>
              <a:latin typeface="Calibri"/>
              <a:ea typeface="Calibri"/>
              <a:cs typeface="Calibri"/>
              <a:sym typeface="Calibri"/>
            </a:endParaRPr>
          </a:p>
        </p:txBody>
      </p:sp>
      <p:sp>
        <p:nvSpPr>
          <p:cNvPr id="767" name="Google Shape;767;p31"/>
          <p:cNvSpPr/>
          <p:nvPr/>
        </p:nvSpPr>
        <p:spPr>
          <a:xfrm>
            <a:off x="3401568" y="5285232"/>
            <a:ext cx="795528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6666"/>
              </a:buClr>
              <a:buSzPts val="900"/>
              <a:buFont typeface="Calibri"/>
              <a:buNone/>
            </a:pPr>
            <a:r>
              <a:rPr b="0" i="0" lang="en-US" sz="900" u="none" cap="none" strike="noStrike">
                <a:solidFill>
                  <a:srgbClr val="666666"/>
                </a:solidFill>
                <a:latin typeface="Calibri"/>
                <a:ea typeface="Calibri"/>
                <a:cs typeface="Calibri"/>
                <a:sym typeface="Calibri"/>
              </a:rPr>
              <a:t>Philosophical Investigations, §43, 1953</a:t>
            </a:r>
            <a:endParaRPr b="0" i="0" sz="900" u="none" cap="none" strike="noStrike">
              <a:solidFill>
                <a:schemeClr val="dk1"/>
              </a:solidFill>
              <a:latin typeface="Calibri"/>
              <a:ea typeface="Calibri"/>
              <a:cs typeface="Calibri"/>
              <a:sym typeface="Calibri"/>
            </a:endParaRPr>
          </a:p>
        </p:txBody>
      </p:sp>
      <p:sp>
        <p:nvSpPr>
          <p:cNvPr id="768" name="Google Shape;768;p31"/>
          <p:cNvSpPr/>
          <p:nvPr/>
        </p:nvSpPr>
        <p:spPr>
          <a:xfrm>
            <a:off x="10607040" y="6144768"/>
            <a:ext cx="1005840" cy="274320"/>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666666"/>
              </a:buClr>
              <a:buSzPts val="900"/>
              <a:buFont typeface="Calibri"/>
              <a:buNone/>
            </a:pPr>
            <a:r>
              <a:rPr b="0" i="0" lang="en-US" sz="900" u="none" cap="none" strike="noStrike">
                <a:solidFill>
                  <a:srgbClr val="666666"/>
                </a:solidFill>
                <a:latin typeface="Calibri"/>
                <a:ea typeface="Calibri"/>
                <a:cs typeface="Calibri"/>
                <a:sym typeface="Calibri"/>
              </a:rPr>
              <a:t>26 of 42</a:t>
            </a:r>
            <a:endParaRPr b="0" i="0" sz="900" u="none" cap="none" strike="noStrike">
              <a:solidFill>
                <a:schemeClr val="dk1"/>
              </a:solidFill>
              <a:latin typeface="Calibri"/>
              <a:ea typeface="Calibri"/>
              <a:cs typeface="Calibri"/>
              <a:sym typeface="Calibri"/>
            </a:endParaRPr>
          </a:p>
        </p:txBody>
      </p:sp>
      <p:sp>
        <p:nvSpPr>
          <p:cNvPr id="769" name="Google Shape;769;p31"/>
          <p:cNvSpPr/>
          <p:nvPr/>
        </p:nvSpPr>
        <p:spPr>
          <a:xfrm>
            <a:off x="457200" y="6144768"/>
            <a:ext cx="365760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6666"/>
              </a:buClr>
              <a:buSzPts val="900"/>
              <a:buFont typeface="Calibri"/>
              <a:buNone/>
            </a:pPr>
            <a:r>
              <a:rPr b="0" i="0" lang="en-US" sz="900" u="none" cap="none" strike="noStrike">
                <a:solidFill>
                  <a:srgbClr val="666666"/>
                </a:solidFill>
                <a:latin typeface="Calibri"/>
                <a:ea typeface="Calibri"/>
                <a:cs typeface="Calibri"/>
                <a:sym typeface="Calibri"/>
              </a:rPr>
              <a:t>Pillars of Western Thought</a:t>
            </a:r>
            <a:endParaRPr b="0" i="0" sz="900" u="none" cap="none" strike="noStrike">
              <a:solidFill>
                <a:schemeClr val="dk1"/>
              </a:solidFill>
              <a:latin typeface="Calibri"/>
              <a:ea typeface="Calibri"/>
              <a:cs typeface="Calibri"/>
              <a:sym typeface="Calibri"/>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774" name="Shape 774"/>
        <p:cNvGrpSpPr/>
        <p:nvPr/>
      </p:nvGrpSpPr>
      <p:grpSpPr>
        <a:xfrm>
          <a:off x="0" y="0"/>
          <a:ext cx="0" cy="0"/>
          <a:chOff x="0" y="0"/>
          <a:chExt cx="0" cy="0"/>
        </a:xfrm>
      </p:grpSpPr>
      <p:sp>
        <p:nvSpPr>
          <p:cNvPr id="775" name="Google Shape;775;p32"/>
          <p:cNvSpPr/>
          <p:nvPr/>
        </p:nvSpPr>
        <p:spPr>
          <a:xfrm>
            <a:off x="685800" y="868680"/>
            <a:ext cx="1554480" cy="1554480"/>
          </a:xfrm>
          <a:prstGeom prst="ellipse">
            <a:avLst/>
          </a:prstGeom>
          <a:solidFill>
            <a:srgbClr val="44546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6" name="Google Shape;776;p32"/>
          <p:cNvSpPr/>
          <p:nvPr/>
        </p:nvSpPr>
        <p:spPr>
          <a:xfrm>
            <a:off x="685800" y="868680"/>
            <a:ext cx="1554480" cy="155448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6000"/>
              <a:buFont typeface="Cambria"/>
              <a:buNone/>
            </a:pPr>
            <a:r>
              <a:rPr b="1" i="0" lang="en-US" sz="6000" u="none" cap="none" strike="noStrike">
                <a:solidFill>
                  <a:srgbClr val="FFFFFF"/>
                </a:solidFill>
                <a:latin typeface="Cambria"/>
                <a:ea typeface="Cambria"/>
                <a:cs typeface="Cambria"/>
                <a:sym typeface="Cambria"/>
              </a:rPr>
              <a:t>L</a:t>
            </a:r>
            <a:endParaRPr b="0" i="0" sz="6000" u="none" cap="none" strike="noStrike">
              <a:solidFill>
                <a:schemeClr val="dk1"/>
              </a:solidFill>
              <a:latin typeface="Calibri"/>
              <a:ea typeface="Calibri"/>
              <a:cs typeface="Calibri"/>
              <a:sym typeface="Calibri"/>
            </a:endParaRPr>
          </a:p>
        </p:txBody>
      </p:sp>
      <p:sp>
        <p:nvSpPr>
          <p:cNvPr id="777" name="Google Shape;777;p32"/>
          <p:cNvSpPr/>
          <p:nvPr/>
        </p:nvSpPr>
        <p:spPr>
          <a:xfrm>
            <a:off x="457200" y="2542032"/>
            <a:ext cx="2011680" cy="4572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44546E"/>
              </a:buClr>
              <a:buSzPts val="950"/>
              <a:buFont typeface="Calibri"/>
              <a:buNone/>
            </a:pPr>
            <a:r>
              <a:rPr b="1" i="0" lang="en-US" sz="950" u="none" cap="none" strike="noStrike">
                <a:solidFill>
                  <a:srgbClr val="44546E"/>
                </a:solidFill>
                <a:latin typeface="Calibri"/>
                <a:ea typeface="Calibri"/>
                <a:cs typeface="Calibri"/>
                <a:sym typeface="Calibri"/>
              </a:rPr>
              <a:t>20TH CENTURY</a:t>
            </a:r>
            <a:endParaRPr b="0" i="0" sz="950" u="none" cap="none" strike="noStrike">
              <a:solidFill>
                <a:schemeClr val="dk1"/>
              </a:solidFill>
              <a:latin typeface="Calibri"/>
              <a:ea typeface="Calibri"/>
              <a:cs typeface="Calibri"/>
              <a:sym typeface="Calibri"/>
            </a:endParaRPr>
          </a:p>
        </p:txBody>
      </p:sp>
      <p:sp>
        <p:nvSpPr>
          <p:cNvPr id="778" name="Google Shape;778;p32"/>
          <p:cNvSpPr/>
          <p:nvPr/>
        </p:nvSpPr>
        <p:spPr>
          <a:xfrm>
            <a:off x="457200" y="2907792"/>
            <a:ext cx="2011680" cy="27432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666666"/>
              </a:buClr>
              <a:buSzPts val="1100"/>
              <a:buFont typeface="Calibri"/>
              <a:buNone/>
            </a:pPr>
            <a:r>
              <a:rPr b="0" i="0" lang="en-US" sz="1100" u="none" cap="none" strike="noStrike">
                <a:solidFill>
                  <a:srgbClr val="666666"/>
                </a:solidFill>
                <a:latin typeface="Calibri"/>
                <a:ea typeface="Calibri"/>
                <a:cs typeface="Calibri"/>
                <a:sym typeface="Calibri"/>
              </a:rPr>
              <a:t>1895 – 1985</a:t>
            </a:r>
            <a:endParaRPr b="0" i="0" sz="1100" u="none" cap="none" strike="noStrike">
              <a:solidFill>
                <a:schemeClr val="dk1"/>
              </a:solidFill>
              <a:latin typeface="Calibri"/>
              <a:ea typeface="Calibri"/>
              <a:cs typeface="Calibri"/>
              <a:sym typeface="Calibri"/>
            </a:endParaRPr>
          </a:p>
        </p:txBody>
      </p:sp>
      <p:sp>
        <p:nvSpPr>
          <p:cNvPr id="779" name="Google Shape;779;p32"/>
          <p:cNvSpPr/>
          <p:nvPr/>
        </p:nvSpPr>
        <p:spPr>
          <a:xfrm>
            <a:off x="457200" y="3794760"/>
            <a:ext cx="2011680" cy="256032"/>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666666"/>
              </a:buClr>
              <a:buSzPts val="850"/>
              <a:buFont typeface="Calibri"/>
              <a:buNone/>
            </a:pPr>
            <a:r>
              <a:rPr b="1" i="0" lang="en-US" sz="850" u="none" cap="none" strike="noStrike">
                <a:solidFill>
                  <a:srgbClr val="666666"/>
                </a:solidFill>
                <a:latin typeface="Calibri"/>
                <a:ea typeface="Calibri"/>
                <a:cs typeface="Calibri"/>
                <a:sym typeface="Calibri"/>
              </a:rPr>
              <a:t>YOU’D ARGUE WITH</a:t>
            </a:r>
            <a:endParaRPr b="0" i="0" sz="850" u="none" cap="none" strike="noStrike">
              <a:solidFill>
                <a:schemeClr val="dk1"/>
              </a:solidFill>
              <a:latin typeface="Calibri"/>
              <a:ea typeface="Calibri"/>
              <a:cs typeface="Calibri"/>
              <a:sym typeface="Calibri"/>
            </a:endParaRPr>
          </a:p>
        </p:txBody>
      </p:sp>
      <p:sp>
        <p:nvSpPr>
          <p:cNvPr id="780" name="Google Shape;780;p32"/>
          <p:cNvSpPr/>
          <p:nvPr/>
        </p:nvSpPr>
        <p:spPr>
          <a:xfrm>
            <a:off x="457200" y="4069080"/>
            <a:ext cx="2011680" cy="1463040"/>
          </a:xfrm>
          <a:prstGeom prst="rect">
            <a:avLst/>
          </a:prstGeom>
          <a:noFill/>
          <a:ln>
            <a:noFill/>
          </a:ln>
        </p:spPr>
        <p:txBody>
          <a:bodyPr anchorCtr="0" anchor="ctr" bIns="0" lIns="0" spcFirstLastPara="1" rIns="0" wrap="square" tIns="0">
            <a:noAutofit/>
          </a:bodyPr>
          <a:lstStyle/>
          <a:p>
            <a:pPr indent="0" lvl="0" marL="0" marR="0" rtl="0" algn="ctr">
              <a:lnSpc>
                <a:spcPct val="142857"/>
              </a:lnSpc>
              <a:spcBef>
                <a:spcPts val="0"/>
              </a:spcBef>
              <a:spcAft>
                <a:spcPts val="0"/>
              </a:spcAft>
              <a:buClr>
                <a:srgbClr val="1A1A1A"/>
              </a:buClr>
              <a:buSzPts val="1050"/>
              <a:buFont typeface="Calibri"/>
              <a:buNone/>
            </a:pPr>
            <a:r>
              <a:rPr b="0" i="0" lang="en-US" sz="1050" u="none" cap="none" strike="noStrike">
                <a:solidFill>
                  <a:srgbClr val="1A1A1A"/>
                </a:solidFill>
                <a:latin typeface="Calibri"/>
                <a:ea typeface="Calibri"/>
                <a:cs typeface="Calibri"/>
                <a:sym typeface="Calibri"/>
              </a:rPr>
              <a:t>Ludwig Wittgenstein</a:t>
            </a:r>
            <a:endParaRPr b="0" i="0" sz="1050" u="none" cap="none" strike="noStrike">
              <a:solidFill>
                <a:schemeClr val="dk1"/>
              </a:solidFill>
              <a:latin typeface="Calibri"/>
              <a:ea typeface="Calibri"/>
              <a:cs typeface="Calibri"/>
              <a:sym typeface="Calibri"/>
            </a:endParaRPr>
          </a:p>
          <a:p>
            <a:pPr indent="0" lvl="0" marL="0" marR="0" rtl="0" algn="ctr">
              <a:lnSpc>
                <a:spcPct val="142857"/>
              </a:lnSpc>
              <a:spcBef>
                <a:spcPts val="0"/>
              </a:spcBef>
              <a:spcAft>
                <a:spcPts val="0"/>
              </a:spcAft>
              <a:buClr>
                <a:srgbClr val="1A1A1A"/>
              </a:buClr>
              <a:buSzPts val="1050"/>
              <a:buFont typeface="Calibri"/>
              <a:buNone/>
            </a:pPr>
            <a:r>
              <a:rPr b="0" i="0" lang="en-US" sz="1050" u="none" cap="none" strike="noStrike">
                <a:solidFill>
                  <a:srgbClr val="1A1A1A"/>
                </a:solidFill>
                <a:latin typeface="Calibri"/>
                <a:ea typeface="Calibri"/>
                <a:cs typeface="Calibri"/>
                <a:sym typeface="Calibri"/>
              </a:rPr>
              <a:t>William James</a:t>
            </a:r>
            <a:endParaRPr b="0" i="0" sz="1050" u="none" cap="none" strike="noStrike">
              <a:solidFill>
                <a:schemeClr val="dk1"/>
              </a:solidFill>
              <a:latin typeface="Calibri"/>
              <a:ea typeface="Calibri"/>
              <a:cs typeface="Calibri"/>
              <a:sym typeface="Calibri"/>
            </a:endParaRPr>
          </a:p>
          <a:p>
            <a:pPr indent="0" lvl="0" marL="0" marR="0" rtl="0" algn="ctr">
              <a:lnSpc>
                <a:spcPct val="142857"/>
              </a:lnSpc>
              <a:spcBef>
                <a:spcPts val="0"/>
              </a:spcBef>
              <a:spcAft>
                <a:spcPts val="0"/>
              </a:spcAft>
              <a:buClr>
                <a:srgbClr val="1A1A1A"/>
              </a:buClr>
              <a:buSzPts val="1050"/>
              <a:buFont typeface="Calibri"/>
              <a:buNone/>
            </a:pPr>
            <a:r>
              <a:rPr b="0" i="0" lang="en-US" sz="1050" u="none" cap="none" strike="noStrike">
                <a:solidFill>
                  <a:srgbClr val="1A1A1A"/>
                </a:solidFill>
                <a:latin typeface="Calibri"/>
                <a:ea typeface="Calibri"/>
                <a:cs typeface="Calibri"/>
                <a:sym typeface="Calibri"/>
              </a:rPr>
              <a:t>Arthur Danto</a:t>
            </a:r>
            <a:endParaRPr b="0" i="0" sz="1050" u="none" cap="none" strike="noStrike">
              <a:solidFill>
                <a:schemeClr val="dk1"/>
              </a:solidFill>
              <a:latin typeface="Calibri"/>
              <a:ea typeface="Calibri"/>
              <a:cs typeface="Calibri"/>
              <a:sym typeface="Calibri"/>
            </a:endParaRPr>
          </a:p>
        </p:txBody>
      </p:sp>
      <p:cxnSp>
        <p:nvCxnSpPr>
          <p:cNvPr id="781" name="Google Shape;781;p32"/>
          <p:cNvCxnSpPr/>
          <p:nvPr/>
        </p:nvCxnSpPr>
        <p:spPr>
          <a:xfrm>
            <a:off x="2788920" y="868680"/>
            <a:ext cx="0" cy="5120640"/>
          </a:xfrm>
          <a:prstGeom prst="straightConnector1">
            <a:avLst/>
          </a:prstGeom>
          <a:noFill/>
          <a:ln cap="flat" cmpd="sng" w="9525">
            <a:solidFill>
              <a:srgbClr val="D8D4CE"/>
            </a:solidFill>
            <a:prstDash val="solid"/>
            <a:round/>
            <a:headEnd len="sm" w="sm" type="none"/>
            <a:tailEnd len="sm" w="sm" type="none"/>
          </a:ln>
        </p:spPr>
      </p:cxnSp>
      <p:sp>
        <p:nvSpPr>
          <p:cNvPr id="782" name="Google Shape;782;p32"/>
          <p:cNvSpPr/>
          <p:nvPr/>
        </p:nvSpPr>
        <p:spPr>
          <a:xfrm>
            <a:off x="3154680" y="713232"/>
            <a:ext cx="8412480" cy="65836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A1A1A"/>
              </a:buClr>
              <a:buSzPts val="3800"/>
              <a:buFont typeface="Cambria"/>
              <a:buNone/>
            </a:pPr>
            <a:r>
              <a:rPr b="1" i="0" lang="en-US" sz="3800" u="none" cap="none" strike="noStrike">
                <a:solidFill>
                  <a:srgbClr val="1A1A1A"/>
                </a:solidFill>
                <a:latin typeface="Cambria"/>
                <a:ea typeface="Cambria"/>
                <a:cs typeface="Cambria"/>
                <a:sym typeface="Cambria"/>
              </a:rPr>
              <a:t>Susanne Langer</a:t>
            </a:r>
            <a:endParaRPr b="0" i="0" sz="3800" u="none" cap="none" strike="noStrike">
              <a:solidFill>
                <a:schemeClr val="dk1"/>
              </a:solidFill>
              <a:latin typeface="Calibri"/>
              <a:ea typeface="Calibri"/>
              <a:cs typeface="Calibri"/>
              <a:sym typeface="Calibri"/>
            </a:endParaRPr>
          </a:p>
        </p:txBody>
      </p:sp>
      <p:sp>
        <p:nvSpPr>
          <p:cNvPr id="783" name="Google Shape;783;p32"/>
          <p:cNvSpPr/>
          <p:nvPr/>
        </p:nvSpPr>
        <p:spPr>
          <a:xfrm>
            <a:off x="3154680" y="1389888"/>
            <a:ext cx="8412480" cy="3657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6666"/>
              </a:buClr>
              <a:buSzPts val="1700"/>
              <a:buFont typeface="Cambria"/>
              <a:buNone/>
            </a:pPr>
            <a:r>
              <a:rPr b="0" i="1" lang="en-US" sz="1700" u="none" cap="none" strike="noStrike">
                <a:solidFill>
                  <a:srgbClr val="666666"/>
                </a:solidFill>
                <a:latin typeface="Cambria"/>
                <a:ea typeface="Cambria"/>
                <a:cs typeface="Cambria"/>
                <a:sym typeface="Cambria"/>
              </a:rPr>
              <a:t>The philosopher of symbolic form</a:t>
            </a:r>
            <a:endParaRPr b="0" i="0" sz="1700" u="none" cap="none" strike="noStrike">
              <a:solidFill>
                <a:schemeClr val="dk1"/>
              </a:solidFill>
              <a:latin typeface="Calibri"/>
              <a:ea typeface="Calibri"/>
              <a:cs typeface="Calibri"/>
              <a:sym typeface="Calibri"/>
            </a:endParaRPr>
          </a:p>
        </p:txBody>
      </p:sp>
      <p:sp>
        <p:nvSpPr>
          <p:cNvPr id="784" name="Google Shape;784;p32"/>
          <p:cNvSpPr/>
          <p:nvPr/>
        </p:nvSpPr>
        <p:spPr>
          <a:xfrm>
            <a:off x="3154680" y="1965960"/>
            <a:ext cx="4114800" cy="2560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6666"/>
              </a:buClr>
              <a:buSzPts val="900"/>
              <a:buFont typeface="Calibri"/>
              <a:buNone/>
            </a:pPr>
            <a:r>
              <a:rPr b="1" i="0" lang="en-US" sz="900" u="none" cap="none" strike="noStrike">
                <a:solidFill>
                  <a:srgbClr val="666666"/>
                </a:solidFill>
                <a:latin typeface="Calibri"/>
                <a:ea typeface="Calibri"/>
                <a:cs typeface="Calibri"/>
                <a:sym typeface="Calibri"/>
              </a:rPr>
              <a:t>WHAT YOU’D MASTER</a:t>
            </a:r>
            <a:endParaRPr b="0" i="0" sz="900" u="none" cap="none" strike="noStrike">
              <a:solidFill>
                <a:schemeClr val="dk1"/>
              </a:solidFill>
              <a:latin typeface="Calibri"/>
              <a:ea typeface="Calibri"/>
              <a:cs typeface="Calibri"/>
              <a:sym typeface="Calibri"/>
            </a:endParaRPr>
          </a:p>
        </p:txBody>
      </p:sp>
      <p:sp>
        <p:nvSpPr>
          <p:cNvPr id="785" name="Google Shape;785;p32"/>
          <p:cNvSpPr/>
          <p:nvPr/>
        </p:nvSpPr>
        <p:spPr>
          <a:xfrm>
            <a:off x="3154680" y="2240280"/>
            <a:ext cx="4114800" cy="1691640"/>
          </a:xfrm>
          <a:prstGeom prst="rect">
            <a:avLst/>
          </a:prstGeom>
          <a:noFill/>
          <a:ln>
            <a:noFill/>
          </a:ln>
        </p:spPr>
        <p:txBody>
          <a:bodyPr anchorCtr="0" anchor="ctr" bIns="0" lIns="0" spcFirstLastPara="1" rIns="0" wrap="square" tIns="0">
            <a:noAutofit/>
          </a:bodyPr>
          <a:lstStyle/>
          <a:p>
            <a:pPr indent="-342900" lvl="0" marL="342900" marR="0" rtl="0" algn="l">
              <a:spcBef>
                <a:spcPts val="0"/>
              </a:spcBef>
              <a:spcAft>
                <a:spcPts val="0"/>
              </a:spcAft>
              <a:buClr>
                <a:srgbClr val="1A1A1A"/>
              </a:buClr>
              <a:buSzPts val="1300"/>
              <a:buFont typeface="Calibri"/>
              <a:buChar char="•"/>
            </a:pPr>
            <a:r>
              <a:rPr b="0" i="0" lang="en-US" sz="1300" u="none" cap="none" strike="noStrike">
                <a:solidFill>
                  <a:srgbClr val="1A1A1A"/>
                </a:solidFill>
                <a:latin typeface="Calibri"/>
                <a:ea typeface="Calibri"/>
                <a:cs typeface="Calibri"/>
                <a:sym typeface="Calibri"/>
              </a:rPr>
              <a:t>Two kinds of symbol</a:t>
            </a:r>
            <a:endParaRPr b="0" i="0" sz="1300" u="none" cap="none" strike="noStrike">
              <a:solidFill>
                <a:schemeClr val="dk1"/>
              </a:solidFill>
              <a:latin typeface="Calibri"/>
              <a:ea typeface="Calibri"/>
              <a:cs typeface="Calibri"/>
              <a:sym typeface="Calibri"/>
            </a:endParaRPr>
          </a:p>
          <a:p>
            <a:pPr indent="-342900" lvl="0" marL="342900" marR="0" rtl="0" algn="l">
              <a:spcBef>
                <a:spcPts val="700"/>
              </a:spcBef>
              <a:spcAft>
                <a:spcPts val="0"/>
              </a:spcAft>
              <a:buClr>
                <a:srgbClr val="1A1A1A"/>
              </a:buClr>
              <a:buSzPts val="1300"/>
              <a:buFont typeface="Calibri"/>
              <a:buChar char="•"/>
            </a:pPr>
            <a:r>
              <a:rPr b="0" i="0" lang="en-US" sz="1300" u="none" cap="none" strike="noStrike">
                <a:solidFill>
                  <a:srgbClr val="1A1A1A"/>
                </a:solidFill>
                <a:latin typeface="Calibri"/>
                <a:ea typeface="Calibri"/>
                <a:cs typeface="Calibri"/>
                <a:sym typeface="Calibri"/>
              </a:rPr>
              <a:t>Art as the form of feeling</a:t>
            </a:r>
            <a:endParaRPr b="0" i="0" sz="1300" u="none" cap="none" strike="noStrike">
              <a:solidFill>
                <a:schemeClr val="dk1"/>
              </a:solidFill>
              <a:latin typeface="Calibri"/>
              <a:ea typeface="Calibri"/>
              <a:cs typeface="Calibri"/>
              <a:sym typeface="Calibri"/>
            </a:endParaRPr>
          </a:p>
          <a:p>
            <a:pPr indent="-342900" lvl="0" marL="342900" marR="0" rtl="0" algn="l">
              <a:spcBef>
                <a:spcPts val="700"/>
              </a:spcBef>
              <a:spcAft>
                <a:spcPts val="0"/>
              </a:spcAft>
              <a:buClr>
                <a:srgbClr val="1A1A1A"/>
              </a:buClr>
              <a:buSzPts val="1300"/>
              <a:buFont typeface="Calibri"/>
              <a:buChar char="•"/>
            </a:pPr>
            <a:r>
              <a:rPr b="0" i="0" lang="en-US" sz="1300" u="none" cap="none" strike="noStrike">
                <a:solidFill>
                  <a:srgbClr val="1A1A1A"/>
                </a:solidFill>
                <a:latin typeface="Calibri"/>
                <a:ea typeface="Calibri"/>
                <a:cs typeface="Calibri"/>
                <a:sym typeface="Calibri"/>
              </a:rPr>
              <a:t>Knowledge beyond the sayable</a:t>
            </a:r>
            <a:endParaRPr b="0" i="0" sz="1300" u="none" cap="none" strike="noStrike">
              <a:solidFill>
                <a:schemeClr val="dk1"/>
              </a:solidFill>
              <a:latin typeface="Calibri"/>
              <a:ea typeface="Calibri"/>
              <a:cs typeface="Calibri"/>
              <a:sym typeface="Calibri"/>
            </a:endParaRPr>
          </a:p>
        </p:txBody>
      </p:sp>
      <p:sp>
        <p:nvSpPr>
          <p:cNvPr id="786" name="Google Shape;786;p32"/>
          <p:cNvSpPr/>
          <p:nvPr/>
        </p:nvSpPr>
        <p:spPr>
          <a:xfrm>
            <a:off x="7589520" y="1965960"/>
            <a:ext cx="3977640" cy="2560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6666"/>
              </a:buClr>
              <a:buSzPts val="900"/>
              <a:buFont typeface="Calibri"/>
              <a:buNone/>
            </a:pPr>
            <a:r>
              <a:rPr b="1" i="0" lang="en-US" sz="900" u="none" cap="none" strike="noStrike">
                <a:solidFill>
                  <a:srgbClr val="666666"/>
                </a:solidFill>
                <a:latin typeface="Calibri"/>
                <a:ea typeface="Calibri"/>
                <a:cs typeface="Calibri"/>
                <a:sym typeface="Calibri"/>
              </a:rPr>
              <a:t>THE QUESTION YOU’D WRESTLE WITH</a:t>
            </a:r>
            <a:endParaRPr b="0" i="0" sz="900" u="none" cap="none" strike="noStrike">
              <a:solidFill>
                <a:schemeClr val="dk1"/>
              </a:solidFill>
              <a:latin typeface="Calibri"/>
              <a:ea typeface="Calibri"/>
              <a:cs typeface="Calibri"/>
              <a:sym typeface="Calibri"/>
            </a:endParaRPr>
          </a:p>
        </p:txBody>
      </p:sp>
      <p:sp>
        <p:nvSpPr>
          <p:cNvPr id="787" name="Google Shape;787;p32"/>
          <p:cNvSpPr/>
          <p:nvPr/>
        </p:nvSpPr>
        <p:spPr>
          <a:xfrm>
            <a:off x="7589520" y="2240280"/>
            <a:ext cx="3977640" cy="914400"/>
          </a:xfrm>
          <a:prstGeom prst="rect">
            <a:avLst/>
          </a:prstGeom>
          <a:noFill/>
          <a:ln>
            <a:noFill/>
          </a:ln>
        </p:spPr>
        <p:txBody>
          <a:bodyPr anchorCtr="0" anchor="ctr" bIns="0" lIns="0" spcFirstLastPara="1" rIns="0" wrap="square" tIns="0">
            <a:noAutofit/>
          </a:bodyPr>
          <a:lstStyle/>
          <a:p>
            <a:pPr indent="0" lvl="0" marL="0" marR="0" rtl="0" algn="l">
              <a:lnSpc>
                <a:spcPct val="131034"/>
              </a:lnSpc>
              <a:spcBef>
                <a:spcPts val="0"/>
              </a:spcBef>
              <a:spcAft>
                <a:spcPts val="0"/>
              </a:spcAft>
              <a:buClr>
                <a:srgbClr val="44546E"/>
              </a:buClr>
              <a:buSzPts val="1450"/>
              <a:buFont typeface="Cambria"/>
              <a:buNone/>
            </a:pPr>
            <a:r>
              <a:rPr b="1" i="0" lang="en-US" sz="1450" u="none" cap="none" strike="noStrike">
                <a:solidFill>
                  <a:srgbClr val="44546E"/>
                </a:solidFill>
                <a:latin typeface="Cambria"/>
                <a:ea typeface="Cambria"/>
                <a:cs typeface="Cambria"/>
                <a:sym typeface="Cambria"/>
              </a:rPr>
              <a:t>Is artistic knowledge something that cannot be expressed in any other way?</a:t>
            </a:r>
            <a:endParaRPr b="0" i="0" sz="1450" u="none" cap="none" strike="noStrike">
              <a:solidFill>
                <a:schemeClr val="dk1"/>
              </a:solidFill>
              <a:latin typeface="Calibri"/>
              <a:ea typeface="Calibri"/>
              <a:cs typeface="Calibri"/>
              <a:sym typeface="Calibri"/>
            </a:endParaRPr>
          </a:p>
        </p:txBody>
      </p:sp>
      <p:sp>
        <p:nvSpPr>
          <p:cNvPr id="788" name="Google Shape;788;p32"/>
          <p:cNvSpPr/>
          <p:nvPr/>
        </p:nvSpPr>
        <p:spPr>
          <a:xfrm>
            <a:off x="7589520" y="3291840"/>
            <a:ext cx="397764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6666"/>
              </a:buClr>
              <a:buSzPts val="900"/>
              <a:buFont typeface="Calibri"/>
              <a:buNone/>
            </a:pPr>
            <a:r>
              <a:rPr b="0" i="0" lang="en-US" sz="900" u="none" cap="none" strike="noStrike">
                <a:solidFill>
                  <a:srgbClr val="666666"/>
                </a:solidFill>
                <a:latin typeface="Calibri"/>
                <a:ea typeface="Calibri"/>
                <a:cs typeface="Calibri"/>
                <a:sym typeface="Calibri"/>
              </a:rPr>
              <a:t>The Arts · Scope  ·  Language · Scope</a:t>
            </a:r>
            <a:endParaRPr b="0" i="0" sz="900" u="none" cap="none" strike="noStrike">
              <a:solidFill>
                <a:schemeClr val="dk1"/>
              </a:solidFill>
              <a:latin typeface="Calibri"/>
              <a:ea typeface="Calibri"/>
              <a:cs typeface="Calibri"/>
              <a:sym typeface="Calibri"/>
            </a:endParaRPr>
          </a:p>
        </p:txBody>
      </p:sp>
      <p:sp>
        <p:nvSpPr>
          <p:cNvPr id="789" name="Google Shape;789;p32"/>
          <p:cNvSpPr/>
          <p:nvPr/>
        </p:nvSpPr>
        <p:spPr>
          <a:xfrm>
            <a:off x="3154680" y="4114800"/>
            <a:ext cx="8412480" cy="1572768"/>
          </a:xfrm>
          <a:prstGeom prst="rect">
            <a:avLst/>
          </a:prstGeom>
          <a:solidFill>
            <a:srgbClr val="F4F2E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0" name="Google Shape;790;p32"/>
          <p:cNvSpPr/>
          <p:nvPr/>
        </p:nvSpPr>
        <p:spPr>
          <a:xfrm>
            <a:off x="3401568" y="4224528"/>
            <a:ext cx="7955280" cy="914400"/>
          </a:xfrm>
          <a:prstGeom prst="rect">
            <a:avLst/>
          </a:prstGeom>
          <a:noFill/>
          <a:ln>
            <a:noFill/>
          </a:ln>
        </p:spPr>
        <p:txBody>
          <a:bodyPr anchorCtr="0" anchor="t" bIns="0" lIns="0" spcFirstLastPara="1" rIns="0" wrap="square" tIns="0">
            <a:noAutofit/>
          </a:bodyPr>
          <a:lstStyle/>
          <a:p>
            <a:pPr indent="0" lvl="0" marL="0" marR="0" rtl="0" algn="l">
              <a:lnSpc>
                <a:spcPct val="135714"/>
              </a:lnSpc>
              <a:spcBef>
                <a:spcPts val="0"/>
              </a:spcBef>
              <a:spcAft>
                <a:spcPts val="0"/>
              </a:spcAft>
              <a:buClr>
                <a:srgbClr val="1A1A1A"/>
              </a:buClr>
              <a:buSzPts val="1400"/>
              <a:buFont typeface="Cambria"/>
              <a:buNone/>
            </a:pPr>
            <a:r>
              <a:rPr b="0" i="1" lang="en-US" sz="1400" u="none" cap="none" strike="noStrike">
                <a:solidFill>
                  <a:srgbClr val="1A1A1A"/>
                </a:solidFill>
                <a:latin typeface="Cambria"/>
                <a:ea typeface="Cambria"/>
                <a:cs typeface="Cambria"/>
                <a:sym typeface="Cambria"/>
              </a:rPr>
              <a:t>“Music expresses feeling as words express ideas.”</a:t>
            </a:r>
            <a:endParaRPr b="0" i="0" sz="1400" u="none" cap="none" strike="noStrike">
              <a:solidFill>
                <a:schemeClr val="dk1"/>
              </a:solidFill>
              <a:latin typeface="Calibri"/>
              <a:ea typeface="Calibri"/>
              <a:cs typeface="Calibri"/>
              <a:sym typeface="Calibri"/>
            </a:endParaRPr>
          </a:p>
        </p:txBody>
      </p:sp>
      <p:sp>
        <p:nvSpPr>
          <p:cNvPr id="791" name="Google Shape;791;p32"/>
          <p:cNvSpPr/>
          <p:nvPr/>
        </p:nvSpPr>
        <p:spPr>
          <a:xfrm>
            <a:off x="3401568" y="5285232"/>
            <a:ext cx="795528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6666"/>
              </a:buClr>
              <a:buSzPts val="900"/>
              <a:buFont typeface="Calibri"/>
              <a:buNone/>
            </a:pPr>
            <a:r>
              <a:rPr b="0" i="0" lang="en-US" sz="900" u="none" cap="none" strike="noStrike">
                <a:solidFill>
                  <a:srgbClr val="666666"/>
                </a:solidFill>
                <a:latin typeface="Calibri"/>
                <a:ea typeface="Calibri"/>
                <a:cs typeface="Calibri"/>
                <a:sym typeface="Calibri"/>
              </a:rPr>
              <a:t>Philosophy in a New Key, 1942</a:t>
            </a:r>
            <a:endParaRPr b="0" i="0" sz="900" u="none" cap="none" strike="noStrike">
              <a:solidFill>
                <a:schemeClr val="dk1"/>
              </a:solidFill>
              <a:latin typeface="Calibri"/>
              <a:ea typeface="Calibri"/>
              <a:cs typeface="Calibri"/>
              <a:sym typeface="Calibri"/>
            </a:endParaRPr>
          </a:p>
        </p:txBody>
      </p:sp>
      <p:sp>
        <p:nvSpPr>
          <p:cNvPr id="792" name="Google Shape;792;p32"/>
          <p:cNvSpPr/>
          <p:nvPr/>
        </p:nvSpPr>
        <p:spPr>
          <a:xfrm>
            <a:off x="10607040" y="6144768"/>
            <a:ext cx="1005840" cy="274320"/>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666666"/>
              </a:buClr>
              <a:buSzPts val="900"/>
              <a:buFont typeface="Calibri"/>
              <a:buNone/>
            </a:pPr>
            <a:r>
              <a:rPr b="0" i="0" lang="en-US" sz="900" u="none" cap="none" strike="noStrike">
                <a:solidFill>
                  <a:srgbClr val="666666"/>
                </a:solidFill>
                <a:latin typeface="Calibri"/>
                <a:ea typeface="Calibri"/>
                <a:cs typeface="Calibri"/>
                <a:sym typeface="Calibri"/>
              </a:rPr>
              <a:t>27 of 42</a:t>
            </a:r>
            <a:endParaRPr b="0" i="0" sz="900" u="none" cap="none" strike="noStrike">
              <a:solidFill>
                <a:schemeClr val="dk1"/>
              </a:solidFill>
              <a:latin typeface="Calibri"/>
              <a:ea typeface="Calibri"/>
              <a:cs typeface="Calibri"/>
              <a:sym typeface="Calibri"/>
            </a:endParaRPr>
          </a:p>
        </p:txBody>
      </p:sp>
      <p:sp>
        <p:nvSpPr>
          <p:cNvPr id="793" name="Google Shape;793;p32"/>
          <p:cNvSpPr/>
          <p:nvPr/>
        </p:nvSpPr>
        <p:spPr>
          <a:xfrm>
            <a:off x="457200" y="6144768"/>
            <a:ext cx="365760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6666"/>
              </a:buClr>
              <a:buSzPts val="900"/>
              <a:buFont typeface="Calibri"/>
              <a:buNone/>
            </a:pPr>
            <a:r>
              <a:rPr b="0" i="0" lang="en-US" sz="900" u="none" cap="none" strike="noStrike">
                <a:solidFill>
                  <a:srgbClr val="666666"/>
                </a:solidFill>
                <a:latin typeface="Calibri"/>
                <a:ea typeface="Calibri"/>
                <a:cs typeface="Calibri"/>
                <a:sym typeface="Calibri"/>
              </a:rPr>
              <a:t>Pillars of Western Thought</a:t>
            </a:r>
            <a:endParaRPr b="0" i="0" sz="900" u="none" cap="none" strike="noStrike">
              <a:solidFill>
                <a:schemeClr val="dk1"/>
              </a:solidFill>
              <a:latin typeface="Calibri"/>
              <a:ea typeface="Calibri"/>
              <a:cs typeface="Calibri"/>
              <a:sym typeface="Calibri"/>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798" name="Shape 798"/>
        <p:cNvGrpSpPr/>
        <p:nvPr/>
      </p:nvGrpSpPr>
      <p:grpSpPr>
        <a:xfrm>
          <a:off x="0" y="0"/>
          <a:ext cx="0" cy="0"/>
          <a:chOff x="0" y="0"/>
          <a:chExt cx="0" cy="0"/>
        </a:xfrm>
      </p:grpSpPr>
      <p:sp>
        <p:nvSpPr>
          <p:cNvPr id="799" name="Google Shape;799;p33"/>
          <p:cNvSpPr/>
          <p:nvPr/>
        </p:nvSpPr>
        <p:spPr>
          <a:xfrm>
            <a:off x="685800" y="868680"/>
            <a:ext cx="1554480" cy="1554480"/>
          </a:xfrm>
          <a:prstGeom prst="ellipse">
            <a:avLst/>
          </a:prstGeom>
          <a:solidFill>
            <a:srgbClr val="44546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0" name="Google Shape;800;p33"/>
          <p:cNvSpPr/>
          <p:nvPr/>
        </p:nvSpPr>
        <p:spPr>
          <a:xfrm>
            <a:off x="685800" y="868680"/>
            <a:ext cx="1554480" cy="155448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6000"/>
              <a:buFont typeface="Cambria"/>
              <a:buNone/>
            </a:pPr>
            <a:r>
              <a:rPr b="1" i="0" lang="en-US" sz="6000" u="none" cap="none" strike="noStrike">
                <a:solidFill>
                  <a:srgbClr val="FFFFFF"/>
                </a:solidFill>
                <a:latin typeface="Cambria"/>
                <a:ea typeface="Cambria"/>
                <a:cs typeface="Cambria"/>
                <a:sym typeface="Cambria"/>
              </a:rPr>
              <a:t>P</a:t>
            </a:r>
            <a:endParaRPr b="0" i="0" sz="6000" u="none" cap="none" strike="noStrike">
              <a:solidFill>
                <a:schemeClr val="dk1"/>
              </a:solidFill>
              <a:latin typeface="Calibri"/>
              <a:ea typeface="Calibri"/>
              <a:cs typeface="Calibri"/>
              <a:sym typeface="Calibri"/>
            </a:endParaRPr>
          </a:p>
        </p:txBody>
      </p:sp>
      <p:sp>
        <p:nvSpPr>
          <p:cNvPr id="801" name="Google Shape;801;p33"/>
          <p:cNvSpPr/>
          <p:nvPr/>
        </p:nvSpPr>
        <p:spPr>
          <a:xfrm>
            <a:off x="457200" y="2542032"/>
            <a:ext cx="2011680" cy="4572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44546E"/>
              </a:buClr>
              <a:buSzPts val="950"/>
              <a:buFont typeface="Calibri"/>
              <a:buNone/>
            </a:pPr>
            <a:r>
              <a:rPr b="1" i="0" lang="en-US" sz="950" u="none" cap="none" strike="noStrike">
                <a:solidFill>
                  <a:srgbClr val="44546E"/>
                </a:solidFill>
                <a:latin typeface="Calibri"/>
                <a:ea typeface="Calibri"/>
                <a:cs typeface="Calibri"/>
                <a:sym typeface="Calibri"/>
              </a:rPr>
              <a:t>20TH CENTURY</a:t>
            </a:r>
            <a:endParaRPr b="0" i="0" sz="950" u="none" cap="none" strike="noStrike">
              <a:solidFill>
                <a:schemeClr val="dk1"/>
              </a:solidFill>
              <a:latin typeface="Calibri"/>
              <a:ea typeface="Calibri"/>
              <a:cs typeface="Calibri"/>
              <a:sym typeface="Calibri"/>
            </a:endParaRPr>
          </a:p>
        </p:txBody>
      </p:sp>
      <p:sp>
        <p:nvSpPr>
          <p:cNvPr id="802" name="Google Shape;802;p33"/>
          <p:cNvSpPr/>
          <p:nvPr/>
        </p:nvSpPr>
        <p:spPr>
          <a:xfrm>
            <a:off x="457200" y="2907792"/>
            <a:ext cx="2011680" cy="27432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666666"/>
              </a:buClr>
              <a:buSzPts val="1100"/>
              <a:buFont typeface="Calibri"/>
              <a:buNone/>
            </a:pPr>
            <a:r>
              <a:rPr b="0" i="0" lang="en-US" sz="1100" u="none" cap="none" strike="noStrike">
                <a:solidFill>
                  <a:srgbClr val="666666"/>
                </a:solidFill>
                <a:latin typeface="Calibri"/>
                <a:ea typeface="Calibri"/>
                <a:cs typeface="Calibri"/>
                <a:sym typeface="Calibri"/>
              </a:rPr>
              <a:t>1902 – 1994</a:t>
            </a:r>
            <a:endParaRPr b="0" i="0" sz="1100" u="none" cap="none" strike="noStrike">
              <a:solidFill>
                <a:schemeClr val="dk1"/>
              </a:solidFill>
              <a:latin typeface="Calibri"/>
              <a:ea typeface="Calibri"/>
              <a:cs typeface="Calibri"/>
              <a:sym typeface="Calibri"/>
            </a:endParaRPr>
          </a:p>
        </p:txBody>
      </p:sp>
      <p:sp>
        <p:nvSpPr>
          <p:cNvPr id="803" name="Google Shape;803;p33"/>
          <p:cNvSpPr/>
          <p:nvPr/>
        </p:nvSpPr>
        <p:spPr>
          <a:xfrm>
            <a:off x="457200" y="3794760"/>
            <a:ext cx="2011680" cy="256032"/>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666666"/>
              </a:buClr>
              <a:buSzPts val="850"/>
              <a:buFont typeface="Calibri"/>
              <a:buNone/>
            </a:pPr>
            <a:r>
              <a:rPr b="1" i="0" lang="en-US" sz="850" u="none" cap="none" strike="noStrike">
                <a:solidFill>
                  <a:srgbClr val="666666"/>
                </a:solidFill>
                <a:latin typeface="Calibri"/>
                <a:ea typeface="Calibri"/>
                <a:cs typeface="Calibri"/>
                <a:sym typeface="Calibri"/>
              </a:rPr>
              <a:t>YOU’D ARGUE WITH</a:t>
            </a:r>
            <a:endParaRPr b="0" i="0" sz="850" u="none" cap="none" strike="noStrike">
              <a:solidFill>
                <a:schemeClr val="dk1"/>
              </a:solidFill>
              <a:latin typeface="Calibri"/>
              <a:ea typeface="Calibri"/>
              <a:cs typeface="Calibri"/>
              <a:sym typeface="Calibri"/>
            </a:endParaRPr>
          </a:p>
        </p:txBody>
      </p:sp>
      <p:sp>
        <p:nvSpPr>
          <p:cNvPr id="804" name="Google Shape;804;p33"/>
          <p:cNvSpPr/>
          <p:nvPr/>
        </p:nvSpPr>
        <p:spPr>
          <a:xfrm>
            <a:off x="457200" y="4069080"/>
            <a:ext cx="2011680" cy="1463040"/>
          </a:xfrm>
          <a:prstGeom prst="rect">
            <a:avLst/>
          </a:prstGeom>
          <a:noFill/>
          <a:ln>
            <a:noFill/>
          </a:ln>
        </p:spPr>
        <p:txBody>
          <a:bodyPr anchorCtr="0" anchor="ctr" bIns="0" lIns="0" spcFirstLastPara="1" rIns="0" wrap="square" tIns="0">
            <a:noAutofit/>
          </a:bodyPr>
          <a:lstStyle/>
          <a:p>
            <a:pPr indent="0" lvl="0" marL="0" marR="0" rtl="0" algn="ctr">
              <a:lnSpc>
                <a:spcPct val="142857"/>
              </a:lnSpc>
              <a:spcBef>
                <a:spcPts val="0"/>
              </a:spcBef>
              <a:spcAft>
                <a:spcPts val="0"/>
              </a:spcAft>
              <a:buClr>
                <a:srgbClr val="1A1A1A"/>
              </a:buClr>
              <a:buSzPts val="1050"/>
              <a:buFont typeface="Calibri"/>
              <a:buNone/>
            </a:pPr>
            <a:r>
              <a:rPr b="0" i="0" lang="en-US" sz="1050" u="none" cap="none" strike="noStrike">
                <a:solidFill>
                  <a:srgbClr val="1A1A1A"/>
                </a:solidFill>
                <a:latin typeface="Calibri"/>
                <a:ea typeface="Calibri"/>
                <a:cs typeface="Calibri"/>
                <a:sym typeface="Calibri"/>
              </a:rPr>
              <a:t>David Hume</a:t>
            </a:r>
            <a:endParaRPr b="0" i="0" sz="1050" u="none" cap="none" strike="noStrike">
              <a:solidFill>
                <a:schemeClr val="dk1"/>
              </a:solidFill>
              <a:latin typeface="Calibri"/>
              <a:ea typeface="Calibri"/>
              <a:cs typeface="Calibri"/>
              <a:sym typeface="Calibri"/>
            </a:endParaRPr>
          </a:p>
          <a:p>
            <a:pPr indent="0" lvl="0" marL="0" marR="0" rtl="0" algn="ctr">
              <a:lnSpc>
                <a:spcPct val="142857"/>
              </a:lnSpc>
              <a:spcBef>
                <a:spcPts val="0"/>
              </a:spcBef>
              <a:spcAft>
                <a:spcPts val="0"/>
              </a:spcAft>
              <a:buClr>
                <a:srgbClr val="1A1A1A"/>
              </a:buClr>
              <a:buSzPts val="1050"/>
              <a:buFont typeface="Calibri"/>
              <a:buNone/>
            </a:pPr>
            <a:r>
              <a:rPr b="0" i="0" lang="en-US" sz="1050" u="none" cap="none" strike="noStrike">
                <a:solidFill>
                  <a:srgbClr val="1A1A1A"/>
                </a:solidFill>
                <a:latin typeface="Calibri"/>
                <a:ea typeface="Calibri"/>
                <a:cs typeface="Calibri"/>
                <a:sym typeface="Calibri"/>
              </a:rPr>
              <a:t>Socrates</a:t>
            </a:r>
            <a:endParaRPr b="0" i="0" sz="1050" u="none" cap="none" strike="noStrike">
              <a:solidFill>
                <a:schemeClr val="dk1"/>
              </a:solidFill>
              <a:latin typeface="Calibri"/>
              <a:ea typeface="Calibri"/>
              <a:cs typeface="Calibri"/>
              <a:sym typeface="Calibri"/>
            </a:endParaRPr>
          </a:p>
          <a:p>
            <a:pPr indent="0" lvl="0" marL="0" marR="0" rtl="0" algn="ctr">
              <a:lnSpc>
                <a:spcPct val="142857"/>
              </a:lnSpc>
              <a:spcBef>
                <a:spcPts val="0"/>
              </a:spcBef>
              <a:spcAft>
                <a:spcPts val="0"/>
              </a:spcAft>
              <a:buClr>
                <a:srgbClr val="1A1A1A"/>
              </a:buClr>
              <a:buSzPts val="1050"/>
              <a:buFont typeface="Calibri"/>
              <a:buNone/>
            </a:pPr>
            <a:r>
              <a:rPr b="0" i="0" lang="en-US" sz="1050" u="none" cap="none" strike="noStrike">
                <a:solidFill>
                  <a:srgbClr val="1A1A1A"/>
                </a:solidFill>
                <a:latin typeface="Calibri"/>
                <a:ea typeface="Calibri"/>
                <a:cs typeface="Calibri"/>
                <a:sym typeface="Calibri"/>
              </a:rPr>
              <a:t>Thomas Kuhn</a:t>
            </a:r>
            <a:endParaRPr b="0" i="0" sz="1050" u="none" cap="none" strike="noStrike">
              <a:solidFill>
                <a:schemeClr val="dk1"/>
              </a:solidFill>
              <a:latin typeface="Calibri"/>
              <a:ea typeface="Calibri"/>
              <a:cs typeface="Calibri"/>
              <a:sym typeface="Calibri"/>
            </a:endParaRPr>
          </a:p>
        </p:txBody>
      </p:sp>
      <p:cxnSp>
        <p:nvCxnSpPr>
          <p:cNvPr id="805" name="Google Shape;805;p33"/>
          <p:cNvCxnSpPr/>
          <p:nvPr/>
        </p:nvCxnSpPr>
        <p:spPr>
          <a:xfrm>
            <a:off x="2788920" y="868680"/>
            <a:ext cx="0" cy="5120640"/>
          </a:xfrm>
          <a:prstGeom prst="straightConnector1">
            <a:avLst/>
          </a:prstGeom>
          <a:noFill/>
          <a:ln cap="flat" cmpd="sng" w="9525">
            <a:solidFill>
              <a:srgbClr val="D8D4CE"/>
            </a:solidFill>
            <a:prstDash val="solid"/>
            <a:round/>
            <a:headEnd len="sm" w="sm" type="none"/>
            <a:tailEnd len="sm" w="sm" type="none"/>
          </a:ln>
        </p:spPr>
      </p:cxnSp>
      <p:sp>
        <p:nvSpPr>
          <p:cNvPr id="806" name="Google Shape;806;p33"/>
          <p:cNvSpPr/>
          <p:nvPr/>
        </p:nvSpPr>
        <p:spPr>
          <a:xfrm>
            <a:off x="3154680" y="713232"/>
            <a:ext cx="8412480" cy="65836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A1A1A"/>
              </a:buClr>
              <a:buSzPts val="3800"/>
              <a:buFont typeface="Cambria"/>
              <a:buNone/>
            </a:pPr>
            <a:r>
              <a:rPr b="1" i="0" lang="en-US" sz="3800" u="none" cap="none" strike="noStrike">
                <a:solidFill>
                  <a:srgbClr val="1A1A1A"/>
                </a:solidFill>
                <a:latin typeface="Cambria"/>
                <a:ea typeface="Cambria"/>
                <a:cs typeface="Cambria"/>
                <a:sym typeface="Cambria"/>
              </a:rPr>
              <a:t>Karl Popper</a:t>
            </a:r>
            <a:endParaRPr b="0" i="0" sz="3800" u="none" cap="none" strike="noStrike">
              <a:solidFill>
                <a:schemeClr val="dk1"/>
              </a:solidFill>
              <a:latin typeface="Calibri"/>
              <a:ea typeface="Calibri"/>
              <a:cs typeface="Calibri"/>
              <a:sym typeface="Calibri"/>
            </a:endParaRPr>
          </a:p>
        </p:txBody>
      </p:sp>
      <p:sp>
        <p:nvSpPr>
          <p:cNvPr id="807" name="Google Shape;807;p33"/>
          <p:cNvSpPr/>
          <p:nvPr/>
        </p:nvSpPr>
        <p:spPr>
          <a:xfrm>
            <a:off x="3154680" y="1389888"/>
            <a:ext cx="8412480" cy="3657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6666"/>
              </a:buClr>
              <a:buSzPts val="1700"/>
              <a:buFont typeface="Cambria"/>
              <a:buNone/>
            </a:pPr>
            <a:r>
              <a:rPr b="0" i="1" lang="en-US" sz="1700" u="none" cap="none" strike="noStrike">
                <a:solidFill>
                  <a:srgbClr val="666666"/>
                </a:solidFill>
                <a:latin typeface="Cambria"/>
                <a:ea typeface="Cambria"/>
                <a:cs typeface="Cambria"/>
                <a:sym typeface="Cambria"/>
              </a:rPr>
              <a:t>The falsificationist</a:t>
            </a:r>
            <a:endParaRPr b="0" i="0" sz="1700" u="none" cap="none" strike="noStrike">
              <a:solidFill>
                <a:schemeClr val="dk1"/>
              </a:solidFill>
              <a:latin typeface="Calibri"/>
              <a:ea typeface="Calibri"/>
              <a:cs typeface="Calibri"/>
              <a:sym typeface="Calibri"/>
            </a:endParaRPr>
          </a:p>
        </p:txBody>
      </p:sp>
      <p:sp>
        <p:nvSpPr>
          <p:cNvPr id="808" name="Google Shape;808;p33"/>
          <p:cNvSpPr/>
          <p:nvPr/>
        </p:nvSpPr>
        <p:spPr>
          <a:xfrm>
            <a:off x="3154680" y="1965960"/>
            <a:ext cx="4114800" cy="2560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6666"/>
              </a:buClr>
              <a:buSzPts val="900"/>
              <a:buFont typeface="Calibri"/>
              <a:buNone/>
            </a:pPr>
            <a:r>
              <a:rPr b="1" i="0" lang="en-US" sz="900" u="none" cap="none" strike="noStrike">
                <a:solidFill>
                  <a:srgbClr val="666666"/>
                </a:solidFill>
                <a:latin typeface="Calibri"/>
                <a:ea typeface="Calibri"/>
                <a:cs typeface="Calibri"/>
                <a:sym typeface="Calibri"/>
              </a:rPr>
              <a:t>WHAT YOU’D MASTER</a:t>
            </a:r>
            <a:endParaRPr b="0" i="0" sz="900" u="none" cap="none" strike="noStrike">
              <a:solidFill>
                <a:schemeClr val="dk1"/>
              </a:solidFill>
              <a:latin typeface="Calibri"/>
              <a:ea typeface="Calibri"/>
              <a:cs typeface="Calibri"/>
              <a:sym typeface="Calibri"/>
            </a:endParaRPr>
          </a:p>
        </p:txBody>
      </p:sp>
      <p:sp>
        <p:nvSpPr>
          <p:cNvPr id="809" name="Google Shape;809;p33"/>
          <p:cNvSpPr/>
          <p:nvPr/>
        </p:nvSpPr>
        <p:spPr>
          <a:xfrm>
            <a:off x="3154680" y="2240280"/>
            <a:ext cx="4114800" cy="1691640"/>
          </a:xfrm>
          <a:prstGeom prst="rect">
            <a:avLst/>
          </a:prstGeom>
          <a:noFill/>
          <a:ln>
            <a:noFill/>
          </a:ln>
        </p:spPr>
        <p:txBody>
          <a:bodyPr anchorCtr="0" anchor="ctr" bIns="0" lIns="0" spcFirstLastPara="1" rIns="0" wrap="square" tIns="0">
            <a:noAutofit/>
          </a:bodyPr>
          <a:lstStyle/>
          <a:p>
            <a:pPr indent="-342900" lvl="0" marL="342900" marR="0" rtl="0" algn="l">
              <a:spcBef>
                <a:spcPts val="0"/>
              </a:spcBef>
              <a:spcAft>
                <a:spcPts val="0"/>
              </a:spcAft>
              <a:buClr>
                <a:srgbClr val="1A1A1A"/>
              </a:buClr>
              <a:buSzPts val="1300"/>
              <a:buFont typeface="Calibri"/>
              <a:buChar char="•"/>
            </a:pPr>
            <a:r>
              <a:rPr b="0" i="0" lang="en-US" sz="1300" u="none" cap="none" strike="noStrike">
                <a:solidFill>
                  <a:srgbClr val="1A1A1A"/>
                </a:solidFill>
                <a:latin typeface="Calibri"/>
                <a:ea typeface="Calibri"/>
                <a:cs typeface="Calibri"/>
                <a:sym typeface="Calibri"/>
              </a:rPr>
              <a:t>Falsification</a:t>
            </a:r>
            <a:endParaRPr b="0" i="0" sz="1300" u="none" cap="none" strike="noStrike">
              <a:solidFill>
                <a:schemeClr val="dk1"/>
              </a:solidFill>
              <a:latin typeface="Calibri"/>
              <a:ea typeface="Calibri"/>
              <a:cs typeface="Calibri"/>
              <a:sym typeface="Calibri"/>
            </a:endParaRPr>
          </a:p>
          <a:p>
            <a:pPr indent="-342900" lvl="0" marL="342900" marR="0" rtl="0" algn="l">
              <a:spcBef>
                <a:spcPts val="700"/>
              </a:spcBef>
              <a:spcAft>
                <a:spcPts val="0"/>
              </a:spcAft>
              <a:buClr>
                <a:srgbClr val="1A1A1A"/>
              </a:buClr>
              <a:buSzPts val="1300"/>
              <a:buFont typeface="Calibri"/>
              <a:buChar char="•"/>
            </a:pPr>
            <a:r>
              <a:rPr b="0" i="0" lang="en-US" sz="1300" u="none" cap="none" strike="noStrike">
                <a:solidFill>
                  <a:srgbClr val="1A1A1A"/>
                </a:solidFill>
                <a:latin typeface="Calibri"/>
                <a:ea typeface="Calibri"/>
                <a:cs typeface="Calibri"/>
                <a:sym typeface="Calibri"/>
              </a:rPr>
              <a:t>The demarcation criterion</a:t>
            </a:r>
            <a:endParaRPr b="0" i="0" sz="1300" u="none" cap="none" strike="noStrike">
              <a:solidFill>
                <a:schemeClr val="dk1"/>
              </a:solidFill>
              <a:latin typeface="Calibri"/>
              <a:ea typeface="Calibri"/>
              <a:cs typeface="Calibri"/>
              <a:sym typeface="Calibri"/>
            </a:endParaRPr>
          </a:p>
          <a:p>
            <a:pPr indent="-342900" lvl="0" marL="342900" marR="0" rtl="0" algn="l">
              <a:spcBef>
                <a:spcPts val="700"/>
              </a:spcBef>
              <a:spcAft>
                <a:spcPts val="0"/>
              </a:spcAft>
              <a:buClr>
                <a:srgbClr val="1A1A1A"/>
              </a:buClr>
              <a:buSzPts val="1300"/>
              <a:buFont typeface="Calibri"/>
              <a:buChar char="•"/>
            </a:pPr>
            <a:r>
              <a:rPr b="0" i="0" lang="en-US" sz="1300" u="none" cap="none" strike="noStrike">
                <a:solidFill>
                  <a:srgbClr val="1A1A1A"/>
                </a:solidFill>
                <a:latin typeface="Calibri"/>
                <a:ea typeface="Calibri"/>
                <a:cs typeface="Calibri"/>
                <a:sym typeface="Calibri"/>
              </a:rPr>
              <a:t>The open society</a:t>
            </a:r>
            <a:endParaRPr b="0" i="0" sz="1300" u="none" cap="none" strike="noStrike">
              <a:solidFill>
                <a:schemeClr val="dk1"/>
              </a:solidFill>
              <a:latin typeface="Calibri"/>
              <a:ea typeface="Calibri"/>
              <a:cs typeface="Calibri"/>
              <a:sym typeface="Calibri"/>
            </a:endParaRPr>
          </a:p>
        </p:txBody>
      </p:sp>
      <p:sp>
        <p:nvSpPr>
          <p:cNvPr id="810" name="Google Shape;810;p33"/>
          <p:cNvSpPr/>
          <p:nvPr/>
        </p:nvSpPr>
        <p:spPr>
          <a:xfrm>
            <a:off x="7589520" y="1965960"/>
            <a:ext cx="3977640" cy="2560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6666"/>
              </a:buClr>
              <a:buSzPts val="900"/>
              <a:buFont typeface="Calibri"/>
              <a:buNone/>
            </a:pPr>
            <a:r>
              <a:rPr b="1" i="0" lang="en-US" sz="900" u="none" cap="none" strike="noStrike">
                <a:solidFill>
                  <a:srgbClr val="666666"/>
                </a:solidFill>
                <a:latin typeface="Calibri"/>
                <a:ea typeface="Calibri"/>
                <a:cs typeface="Calibri"/>
                <a:sym typeface="Calibri"/>
              </a:rPr>
              <a:t>THE QUESTION YOU’D WRESTLE WITH</a:t>
            </a:r>
            <a:endParaRPr b="0" i="0" sz="900" u="none" cap="none" strike="noStrike">
              <a:solidFill>
                <a:schemeClr val="dk1"/>
              </a:solidFill>
              <a:latin typeface="Calibri"/>
              <a:ea typeface="Calibri"/>
              <a:cs typeface="Calibri"/>
              <a:sym typeface="Calibri"/>
            </a:endParaRPr>
          </a:p>
        </p:txBody>
      </p:sp>
      <p:sp>
        <p:nvSpPr>
          <p:cNvPr id="811" name="Google Shape;811;p33"/>
          <p:cNvSpPr/>
          <p:nvPr/>
        </p:nvSpPr>
        <p:spPr>
          <a:xfrm>
            <a:off x="7589520" y="2240280"/>
            <a:ext cx="3977640" cy="914400"/>
          </a:xfrm>
          <a:prstGeom prst="rect">
            <a:avLst/>
          </a:prstGeom>
          <a:noFill/>
          <a:ln>
            <a:noFill/>
          </a:ln>
        </p:spPr>
        <p:txBody>
          <a:bodyPr anchorCtr="0" anchor="ctr" bIns="0" lIns="0" spcFirstLastPara="1" rIns="0" wrap="square" tIns="0">
            <a:noAutofit/>
          </a:bodyPr>
          <a:lstStyle/>
          <a:p>
            <a:pPr indent="0" lvl="0" marL="0" marR="0" rtl="0" algn="l">
              <a:lnSpc>
                <a:spcPct val="131034"/>
              </a:lnSpc>
              <a:spcBef>
                <a:spcPts val="0"/>
              </a:spcBef>
              <a:spcAft>
                <a:spcPts val="0"/>
              </a:spcAft>
              <a:buClr>
                <a:srgbClr val="44546E"/>
              </a:buClr>
              <a:buSzPts val="1450"/>
              <a:buFont typeface="Cambria"/>
              <a:buNone/>
            </a:pPr>
            <a:r>
              <a:rPr b="1" i="0" lang="en-US" sz="1450" u="none" cap="none" strike="noStrike">
                <a:solidFill>
                  <a:srgbClr val="44546E"/>
                </a:solidFill>
                <a:latin typeface="Cambria"/>
                <a:ea typeface="Cambria"/>
                <a:cs typeface="Cambria"/>
                <a:sym typeface="Cambria"/>
              </a:rPr>
              <a:t>Is there a single “scientific method”?</a:t>
            </a:r>
            <a:endParaRPr b="0" i="0" sz="1450" u="none" cap="none" strike="noStrike">
              <a:solidFill>
                <a:schemeClr val="dk1"/>
              </a:solidFill>
              <a:latin typeface="Calibri"/>
              <a:ea typeface="Calibri"/>
              <a:cs typeface="Calibri"/>
              <a:sym typeface="Calibri"/>
            </a:endParaRPr>
          </a:p>
        </p:txBody>
      </p:sp>
      <p:sp>
        <p:nvSpPr>
          <p:cNvPr id="812" name="Google Shape;812;p33"/>
          <p:cNvSpPr/>
          <p:nvPr/>
        </p:nvSpPr>
        <p:spPr>
          <a:xfrm>
            <a:off x="7589520" y="3291840"/>
            <a:ext cx="397764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6666"/>
              </a:buClr>
              <a:buSzPts val="900"/>
              <a:buFont typeface="Calibri"/>
              <a:buNone/>
            </a:pPr>
            <a:r>
              <a:rPr b="0" i="0" lang="en-US" sz="900" u="none" cap="none" strike="noStrike">
                <a:solidFill>
                  <a:srgbClr val="666666"/>
                </a:solidFill>
                <a:latin typeface="Calibri"/>
                <a:ea typeface="Calibri"/>
                <a:cs typeface="Calibri"/>
                <a:sym typeface="Calibri"/>
              </a:rPr>
              <a:t>Natural Sciences · Methods  ·  Natural Sciences · Scope</a:t>
            </a:r>
            <a:endParaRPr b="0" i="0" sz="900" u="none" cap="none" strike="noStrike">
              <a:solidFill>
                <a:schemeClr val="dk1"/>
              </a:solidFill>
              <a:latin typeface="Calibri"/>
              <a:ea typeface="Calibri"/>
              <a:cs typeface="Calibri"/>
              <a:sym typeface="Calibri"/>
            </a:endParaRPr>
          </a:p>
        </p:txBody>
      </p:sp>
      <p:sp>
        <p:nvSpPr>
          <p:cNvPr id="813" name="Google Shape;813;p33"/>
          <p:cNvSpPr/>
          <p:nvPr/>
        </p:nvSpPr>
        <p:spPr>
          <a:xfrm>
            <a:off x="3154680" y="4114800"/>
            <a:ext cx="8412480" cy="1572768"/>
          </a:xfrm>
          <a:prstGeom prst="rect">
            <a:avLst/>
          </a:prstGeom>
          <a:solidFill>
            <a:srgbClr val="F4F2E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4" name="Google Shape;814;p33"/>
          <p:cNvSpPr/>
          <p:nvPr/>
        </p:nvSpPr>
        <p:spPr>
          <a:xfrm>
            <a:off x="3401568" y="4224528"/>
            <a:ext cx="7955280" cy="914400"/>
          </a:xfrm>
          <a:prstGeom prst="rect">
            <a:avLst/>
          </a:prstGeom>
          <a:noFill/>
          <a:ln>
            <a:noFill/>
          </a:ln>
        </p:spPr>
        <p:txBody>
          <a:bodyPr anchorCtr="0" anchor="t" bIns="0" lIns="0" spcFirstLastPara="1" rIns="0" wrap="square" tIns="0">
            <a:noAutofit/>
          </a:bodyPr>
          <a:lstStyle/>
          <a:p>
            <a:pPr indent="0" lvl="0" marL="0" marR="0" rtl="0" algn="l">
              <a:lnSpc>
                <a:spcPct val="135714"/>
              </a:lnSpc>
              <a:spcBef>
                <a:spcPts val="0"/>
              </a:spcBef>
              <a:spcAft>
                <a:spcPts val="0"/>
              </a:spcAft>
              <a:buClr>
                <a:srgbClr val="1A1A1A"/>
              </a:buClr>
              <a:buSzPts val="1400"/>
              <a:buFont typeface="Cambria"/>
              <a:buNone/>
            </a:pPr>
            <a:r>
              <a:rPr b="0" i="1" lang="en-US" sz="1400" u="none" cap="none" strike="noStrike">
                <a:solidFill>
                  <a:srgbClr val="1A1A1A"/>
                </a:solidFill>
                <a:latin typeface="Cambria"/>
                <a:ea typeface="Cambria"/>
                <a:cs typeface="Cambria"/>
                <a:sym typeface="Cambria"/>
              </a:rPr>
              <a:t>“Every genuine test of a theory is an attempt to falsify it, or to refute it.”</a:t>
            </a:r>
            <a:endParaRPr b="0" i="0" sz="1400" u="none" cap="none" strike="noStrike">
              <a:solidFill>
                <a:schemeClr val="dk1"/>
              </a:solidFill>
              <a:latin typeface="Calibri"/>
              <a:ea typeface="Calibri"/>
              <a:cs typeface="Calibri"/>
              <a:sym typeface="Calibri"/>
            </a:endParaRPr>
          </a:p>
        </p:txBody>
      </p:sp>
      <p:sp>
        <p:nvSpPr>
          <p:cNvPr id="815" name="Google Shape;815;p33"/>
          <p:cNvSpPr/>
          <p:nvPr/>
        </p:nvSpPr>
        <p:spPr>
          <a:xfrm>
            <a:off x="3401568" y="5285232"/>
            <a:ext cx="795528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6666"/>
              </a:buClr>
              <a:buSzPts val="900"/>
              <a:buFont typeface="Calibri"/>
              <a:buNone/>
            </a:pPr>
            <a:r>
              <a:rPr b="0" i="0" lang="en-US" sz="900" u="none" cap="none" strike="noStrike">
                <a:solidFill>
                  <a:srgbClr val="666666"/>
                </a:solidFill>
                <a:latin typeface="Calibri"/>
                <a:ea typeface="Calibri"/>
                <a:cs typeface="Calibri"/>
                <a:sym typeface="Calibri"/>
              </a:rPr>
              <a:t>Conjectures and Refutations, 1963</a:t>
            </a:r>
            <a:endParaRPr b="0" i="0" sz="900" u="none" cap="none" strike="noStrike">
              <a:solidFill>
                <a:schemeClr val="dk1"/>
              </a:solidFill>
              <a:latin typeface="Calibri"/>
              <a:ea typeface="Calibri"/>
              <a:cs typeface="Calibri"/>
              <a:sym typeface="Calibri"/>
            </a:endParaRPr>
          </a:p>
        </p:txBody>
      </p:sp>
      <p:sp>
        <p:nvSpPr>
          <p:cNvPr id="816" name="Google Shape;816;p33"/>
          <p:cNvSpPr/>
          <p:nvPr/>
        </p:nvSpPr>
        <p:spPr>
          <a:xfrm>
            <a:off x="10607040" y="6144768"/>
            <a:ext cx="1005840" cy="274320"/>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666666"/>
              </a:buClr>
              <a:buSzPts val="900"/>
              <a:buFont typeface="Calibri"/>
              <a:buNone/>
            </a:pPr>
            <a:r>
              <a:rPr b="0" i="0" lang="en-US" sz="900" u="none" cap="none" strike="noStrike">
                <a:solidFill>
                  <a:srgbClr val="666666"/>
                </a:solidFill>
                <a:latin typeface="Calibri"/>
                <a:ea typeface="Calibri"/>
                <a:cs typeface="Calibri"/>
                <a:sym typeface="Calibri"/>
              </a:rPr>
              <a:t>28 of 42</a:t>
            </a:r>
            <a:endParaRPr b="0" i="0" sz="900" u="none" cap="none" strike="noStrike">
              <a:solidFill>
                <a:schemeClr val="dk1"/>
              </a:solidFill>
              <a:latin typeface="Calibri"/>
              <a:ea typeface="Calibri"/>
              <a:cs typeface="Calibri"/>
              <a:sym typeface="Calibri"/>
            </a:endParaRPr>
          </a:p>
        </p:txBody>
      </p:sp>
      <p:sp>
        <p:nvSpPr>
          <p:cNvPr id="817" name="Google Shape;817;p33"/>
          <p:cNvSpPr/>
          <p:nvPr/>
        </p:nvSpPr>
        <p:spPr>
          <a:xfrm>
            <a:off x="457200" y="6144768"/>
            <a:ext cx="365760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6666"/>
              </a:buClr>
              <a:buSzPts val="900"/>
              <a:buFont typeface="Calibri"/>
              <a:buNone/>
            </a:pPr>
            <a:r>
              <a:rPr b="0" i="0" lang="en-US" sz="900" u="none" cap="none" strike="noStrike">
                <a:solidFill>
                  <a:srgbClr val="666666"/>
                </a:solidFill>
                <a:latin typeface="Calibri"/>
                <a:ea typeface="Calibri"/>
                <a:cs typeface="Calibri"/>
                <a:sym typeface="Calibri"/>
              </a:rPr>
              <a:t>Pillars of Western Thought</a:t>
            </a:r>
            <a:endParaRPr b="0" i="0" sz="900" u="none" cap="none" strike="noStrike">
              <a:solidFill>
                <a:schemeClr val="dk1"/>
              </a:solidFill>
              <a:latin typeface="Calibri"/>
              <a:ea typeface="Calibri"/>
              <a:cs typeface="Calibri"/>
              <a:sym typeface="Calibri"/>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822" name="Shape 822"/>
        <p:cNvGrpSpPr/>
        <p:nvPr/>
      </p:nvGrpSpPr>
      <p:grpSpPr>
        <a:xfrm>
          <a:off x="0" y="0"/>
          <a:ext cx="0" cy="0"/>
          <a:chOff x="0" y="0"/>
          <a:chExt cx="0" cy="0"/>
        </a:xfrm>
      </p:grpSpPr>
      <p:sp>
        <p:nvSpPr>
          <p:cNvPr id="823" name="Google Shape;823;p34"/>
          <p:cNvSpPr/>
          <p:nvPr/>
        </p:nvSpPr>
        <p:spPr>
          <a:xfrm>
            <a:off x="685800" y="868680"/>
            <a:ext cx="1554480" cy="1554480"/>
          </a:xfrm>
          <a:prstGeom prst="ellipse">
            <a:avLst/>
          </a:prstGeom>
          <a:solidFill>
            <a:srgbClr val="44546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4" name="Google Shape;824;p34"/>
          <p:cNvSpPr/>
          <p:nvPr/>
        </p:nvSpPr>
        <p:spPr>
          <a:xfrm>
            <a:off x="685800" y="868680"/>
            <a:ext cx="1554480" cy="155448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6000"/>
              <a:buFont typeface="Cambria"/>
              <a:buNone/>
            </a:pPr>
            <a:r>
              <a:rPr b="1" i="0" lang="en-US" sz="6000" u="none" cap="none" strike="noStrike">
                <a:solidFill>
                  <a:srgbClr val="FFFFFF"/>
                </a:solidFill>
                <a:latin typeface="Cambria"/>
                <a:ea typeface="Cambria"/>
                <a:cs typeface="Cambria"/>
                <a:sym typeface="Cambria"/>
              </a:rPr>
              <a:t>T</a:t>
            </a:r>
            <a:endParaRPr b="0" i="0" sz="6000" u="none" cap="none" strike="noStrike">
              <a:solidFill>
                <a:schemeClr val="dk1"/>
              </a:solidFill>
              <a:latin typeface="Calibri"/>
              <a:ea typeface="Calibri"/>
              <a:cs typeface="Calibri"/>
              <a:sym typeface="Calibri"/>
            </a:endParaRPr>
          </a:p>
        </p:txBody>
      </p:sp>
      <p:sp>
        <p:nvSpPr>
          <p:cNvPr id="825" name="Google Shape;825;p34"/>
          <p:cNvSpPr/>
          <p:nvPr/>
        </p:nvSpPr>
        <p:spPr>
          <a:xfrm>
            <a:off x="457200" y="2542032"/>
            <a:ext cx="2011680" cy="4572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44546E"/>
              </a:buClr>
              <a:buSzPts val="950"/>
              <a:buFont typeface="Calibri"/>
              <a:buNone/>
            </a:pPr>
            <a:r>
              <a:rPr b="1" i="0" lang="en-US" sz="950" u="none" cap="none" strike="noStrike">
                <a:solidFill>
                  <a:srgbClr val="44546E"/>
                </a:solidFill>
                <a:latin typeface="Calibri"/>
                <a:ea typeface="Calibri"/>
                <a:cs typeface="Calibri"/>
                <a:sym typeface="Calibri"/>
              </a:rPr>
              <a:t>20TH CENTURY</a:t>
            </a:r>
            <a:endParaRPr b="0" i="0" sz="950" u="none" cap="none" strike="noStrike">
              <a:solidFill>
                <a:schemeClr val="dk1"/>
              </a:solidFill>
              <a:latin typeface="Calibri"/>
              <a:ea typeface="Calibri"/>
              <a:cs typeface="Calibri"/>
              <a:sym typeface="Calibri"/>
            </a:endParaRPr>
          </a:p>
        </p:txBody>
      </p:sp>
      <p:sp>
        <p:nvSpPr>
          <p:cNvPr id="826" name="Google Shape;826;p34"/>
          <p:cNvSpPr/>
          <p:nvPr/>
        </p:nvSpPr>
        <p:spPr>
          <a:xfrm>
            <a:off x="457200" y="2907792"/>
            <a:ext cx="2011680" cy="27432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666666"/>
              </a:buClr>
              <a:buSzPts val="1100"/>
              <a:buFont typeface="Calibri"/>
              <a:buNone/>
            </a:pPr>
            <a:r>
              <a:rPr b="0" i="0" lang="en-US" sz="1100" u="none" cap="none" strike="noStrike">
                <a:solidFill>
                  <a:srgbClr val="666666"/>
                </a:solidFill>
                <a:latin typeface="Calibri"/>
                <a:ea typeface="Calibri"/>
                <a:cs typeface="Calibri"/>
                <a:sym typeface="Calibri"/>
              </a:rPr>
              <a:t>1912 – 1954</a:t>
            </a:r>
            <a:endParaRPr b="0" i="0" sz="1100" u="none" cap="none" strike="noStrike">
              <a:solidFill>
                <a:schemeClr val="dk1"/>
              </a:solidFill>
              <a:latin typeface="Calibri"/>
              <a:ea typeface="Calibri"/>
              <a:cs typeface="Calibri"/>
              <a:sym typeface="Calibri"/>
            </a:endParaRPr>
          </a:p>
        </p:txBody>
      </p:sp>
      <p:sp>
        <p:nvSpPr>
          <p:cNvPr id="827" name="Google Shape;827;p34"/>
          <p:cNvSpPr/>
          <p:nvPr/>
        </p:nvSpPr>
        <p:spPr>
          <a:xfrm>
            <a:off x="457200" y="3794760"/>
            <a:ext cx="2011680" cy="256032"/>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666666"/>
              </a:buClr>
              <a:buSzPts val="850"/>
              <a:buFont typeface="Calibri"/>
              <a:buNone/>
            </a:pPr>
            <a:r>
              <a:rPr b="1" i="0" lang="en-US" sz="850" u="none" cap="none" strike="noStrike">
                <a:solidFill>
                  <a:srgbClr val="666666"/>
                </a:solidFill>
                <a:latin typeface="Calibri"/>
                <a:ea typeface="Calibri"/>
                <a:cs typeface="Calibri"/>
                <a:sym typeface="Calibri"/>
              </a:rPr>
              <a:t>YOU’D ARGUE WITH</a:t>
            </a:r>
            <a:endParaRPr b="0" i="0" sz="850" u="none" cap="none" strike="noStrike">
              <a:solidFill>
                <a:schemeClr val="dk1"/>
              </a:solidFill>
              <a:latin typeface="Calibri"/>
              <a:ea typeface="Calibri"/>
              <a:cs typeface="Calibri"/>
              <a:sym typeface="Calibri"/>
            </a:endParaRPr>
          </a:p>
        </p:txBody>
      </p:sp>
      <p:sp>
        <p:nvSpPr>
          <p:cNvPr id="828" name="Google Shape;828;p34"/>
          <p:cNvSpPr/>
          <p:nvPr/>
        </p:nvSpPr>
        <p:spPr>
          <a:xfrm>
            <a:off x="457200" y="4069080"/>
            <a:ext cx="2011680" cy="1463040"/>
          </a:xfrm>
          <a:prstGeom prst="rect">
            <a:avLst/>
          </a:prstGeom>
          <a:noFill/>
          <a:ln>
            <a:noFill/>
          </a:ln>
        </p:spPr>
        <p:txBody>
          <a:bodyPr anchorCtr="0" anchor="ctr" bIns="0" lIns="0" spcFirstLastPara="1" rIns="0" wrap="square" tIns="0">
            <a:noAutofit/>
          </a:bodyPr>
          <a:lstStyle/>
          <a:p>
            <a:pPr indent="0" lvl="0" marL="0" marR="0" rtl="0" algn="ctr">
              <a:lnSpc>
                <a:spcPct val="142857"/>
              </a:lnSpc>
              <a:spcBef>
                <a:spcPts val="0"/>
              </a:spcBef>
              <a:spcAft>
                <a:spcPts val="0"/>
              </a:spcAft>
              <a:buClr>
                <a:srgbClr val="1A1A1A"/>
              </a:buClr>
              <a:buSzPts val="1050"/>
              <a:buFont typeface="Calibri"/>
              <a:buNone/>
            </a:pPr>
            <a:r>
              <a:rPr b="0" i="0" lang="en-US" sz="1050" u="none" cap="none" strike="noStrike">
                <a:solidFill>
                  <a:srgbClr val="1A1A1A"/>
                </a:solidFill>
                <a:latin typeface="Calibri"/>
                <a:ea typeface="Calibri"/>
                <a:cs typeface="Calibri"/>
                <a:sym typeface="Calibri"/>
              </a:rPr>
              <a:t>René Descartes</a:t>
            </a:r>
            <a:endParaRPr b="0" i="0" sz="1050" u="none" cap="none" strike="noStrike">
              <a:solidFill>
                <a:schemeClr val="dk1"/>
              </a:solidFill>
              <a:latin typeface="Calibri"/>
              <a:ea typeface="Calibri"/>
              <a:cs typeface="Calibri"/>
              <a:sym typeface="Calibri"/>
            </a:endParaRPr>
          </a:p>
          <a:p>
            <a:pPr indent="0" lvl="0" marL="0" marR="0" rtl="0" algn="ctr">
              <a:lnSpc>
                <a:spcPct val="142857"/>
              </a:lnSpc>
              <a:spcBef>
                <a:spcPts val="0"/>
              </a:spcBef>
              <a:spcAft>
                <a:spcPts val="0"/>
              </a:spcAft>
              <a:buClr>
                <a:srgbClr val="1A1A1A"/>
              </a:buClr>
              <a:buSzPts val="1050"/>
              <a:buFont typeface="Calibri"/>
              <a:buNone/>
            </a:pPr>
            <a:r>
              <a:rPr b="0" i="0" lang="en-US" sz="1050" u="none" cap="none" strike="noStrike">
                <a:solidFill>
                  <a:srgbClr val="1A1A1A"/>
                </a:solidFill>
                <a:latin typeface="Calibri"/>
                <a:ea typeface="Calibri"/>
                <a:cs typeface="Calibri"/>
                <a:sym typeface="Calibri"/>
              </a:rPr>
              <a:t>Bertrand Russell</a:t>
            </a:r>
            <a:endParaRPr b="0" i="0" sz="1050" u="none" cap="none" strike="noStrike">
              <a:solidFill>
                <a:schemeClr val="dk1"/>
              </a:solidFill>
              <a:latin typeface="Calibri"/>
              <a:ea typeface="Calibri"/>
              <a:cs typeface="Calibri"/>
              <a:sym typeface="Calibri"/>
            </a:endParaRPr>
          </a:p>
          <a:p>
            <a:pPr indent="0" lvl="0" marL="0" marR="0" rtl="0" algn="ctr">
              <a:lnSpc>
                <a:spcPct val="142857"/>
              </a:lnSpc>
              <a:spcBef>
                <a:spcPts val="0"/>
              </a:spcBef>
              <a:spcAft>
                <a:spcPts val="0"/>
              </a:spcAft>
              <a:buClr>
                <a:srgbClr val="1A1A1A"/>
              </a:buClr>
              <a:buSzPts val="1050"/>
              <a:buFont typeface="Calibri"/>
              <a:buNone/>
            </a:pPr>
            <a:r>
              <a:rPr b="0" i="0" lang="en-US" sz="1050" u="none" cap="none" strike="noStrike">
                <a:solidFill>
                  <a:srgbClr val="1A1A1A"/>
                </a:solidFill>
                <a:latin typeface="Calibri"/>
                <a:ea typeface="Calibri"/>
                <a:cs typeface="Calibri"/>
                <a:sym typeface="Calibri"/>
              </a:rPr>
              <a:t>Christof Koch</a:t>
            </a:r>
            <a:endParaRPr b="0" i="0" sz="1050" u="none" cap="none" strike="noStrike">
              <a:solidFill>
                <a:schemeClr val="dk1"/>
              </a:solidFill>
              <a:latin typeface="Calibri"/>
              <a:ea typeface="Calibri"/>
              <a:cs typeface="Calibri"/>
              <a:sym typeface="Calibri"/>
            </a:endParaRPr>
          </a:p>
        </p:txBody>
      </p:sp>
      <p:cxnSp>
        <p:nvCxnSpPr>
          <p:cNvPr id="829" name="Google Shape;829;p34"/>
          <p:cNvCxnSpPr/>
          <p:nvPr/>
        </p:nvCxnSpPr>
        <p:spPr>
          <a:xfrm>
            <a:off x="2788920" y="868680"/>
            <a:ext cx="0" cy="5120640"/>
          </a:xfrm>
          <a:prstGeom prst="straightConnector1">
            <a:avLst/>
          </a:prstGeom>
          <a:noFill/>
          <a:ln cap="flat" cmpd="sng" w="9525">
            <a:solidFill>
              <a:srgbClr val="D8D4CE"/>
            </a:solidFill>
            <a:prstDash val="solid"/>
            <a:round/>
            <a:headEnd len="sm" w="sm" type="none"/>
            <a:tailEnd len="sm" w="sm" type="none"/>
          </a:ln>
        </p:spPr>
      </p:cxnSp>
      <p:sp>
        <p:nvSpPr>
          <p:cNvPr id="830" name="Google Shape;830;p34"/>
          <p:cNvSpPr/>
          <p:nvPr/>
        </p:nvSpPr>
        <p:spPr>
          <a:xfrm>
            <a:off x="3154680" y="713232"/>
            <a:ext cx="8412480" cy="65836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A1A1A"/>
              </a:buClr>
              <a:buSzPts val="3800"/>
              <a:buFont typeface="Cambria"/>
              <a:buNone/>
            </a:pPr>
            <a:r>
              <a:rPr b="1" i="0" lang="en-US" sz="3800" u="none" cap="none" strike="noStrike">
                <a:solidFill>
                  <a:srgbClr val="1A1A1A"/>
                </a:solidFill>
                <a:latin typeface="Cambria"/>
                <a:ea typeface="Cambria"/>
                <a:cs typeface="Cambria"/>
                <a:sym typeface="Cambria"/>
              </a:rPr>
              <a:t>Alan Turing</a:t>
            </a:r>
            <a:endParaRPr b="0" i="0" sz="3800" u="none" cap="none" strike="noStrike">
              <a:solidFill>
                <a:schemeClr val="dk1"/>
              </a:solidFill>
              <a:latin typeface="Calibri"/>
              <a:ea typeface="Calibri"/>
              <a:cs typeface="Calibri"/>
              <a:sym typeface="Calibri"/>
            </a:endParaRPr>
          </a:p>
        </p:txBody>
      </p:sp>
      <p:sp>
        <p:nvSpPr>
          <p:cNvPr id="831" name="Google Shape;831;p34"/>
          <p:cNvSpPr/>
          <p:nvPr/>
        </p:nvSpPr>
        <p:spPr>
          <a:xfrm>
            <a:off x="3154680" y="1389888"/>
            <a:ext cx="8412480" cy="3657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6666"/>
              </a:buClr>
              <a:buSzPts val="1700"/>
              <a:buFont typeface="Cambria"/>
              <a:buNone/>
            </a:pPr>
            <a:r>
              <a:rPr b="0" i="1" lang="en-US" sz="1700" u="none" cap="none" strike="noStrike">
                <a:solidFill>
                  <a:srgbClr val="666666"/>
                </a:solidFill>
                <a:latin typeface="Cambria"/>
                <a:ea typeface="Cambria"/>
                <a:cs typeface="Cambria"/>
                <a:sym typeface="Cambria"/>
              </a:rPr>
              <a:t>The mind of the machine</a:t>
            </a:r>
            <a:endParaRPr b="0" i="0" sz="1700" u="none" cap="none" strike="noStrike">
              <a:solidFill>
                <a:schemeClr val="dk1"/>
              </a:solidFill>
              <a:latin typeface="Calibri"/>
              <a:ea typeface="Calibri"/>
              <a:cs typeface="Calibri"/>
              <a:sym typeface="Calibri"/>
            </a:endParaRPr>
          </a:p>
        </p:txBody>
      </p:sp>
      <p:sp>
        <p:nvSpPr>
          <p:cNvPr id="832" name="Google Shape;832;p34"/>
          <p:cNvSpPr/>
          <p:nvPr/>
        </p:nvSpPr>
        <p:spPr>
          <a:xfrm>
            <a:off x="3154680" y="1965960"/>
            <a:ext cx="4114800" cy="2560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6666"/>
              </a:buClr>
              <a:buSzPts val="900"/>
              <a:buFont typeface="Calibri"/>
              <a:buNone/>
            </a:pPr>
            <a:r>
              <a:rPr b="1" i="0" lang="en-US" sz="900" u="none" cap="none" strike="noStrike">
                <a:solidFill>
                  <a:srgbClr val="666666"/>
                </a:solidFill>
                <a:latin typeface="Calibri"/>
                <a:ea typeface="Calibri"/>
                <a:cs typeface="Calibri"/>
                <a:sym typeface="Calibri"/>
              </a:rPr>
              <a:t>WHAT YOU’D MASTER</a:t>
            </a:r>
            <a:endParaRPr b="0" i="0" sz="900" u="none" cap="none" strike="noStrike">
              <a:solidFill>
                <a:schemeClr val="dk1"/>
              </a:solidFill>
              <a:latin typeface="Calibri"/>
              <a:ea typeface="Calibri"/>
              <a:cs typeface="Calibri"/>
              <a:sym typeface="Calibri"/>
            </a:endParaRPr>
          </a:p>
        </p:txBody>
      </p:sp>
      <p:sp>
        <p:nvSpPr>
          <p:cNvPr id="833" name="Google Shape;833;p34"/>
          <p:cNvSpPr/>
          <p:nvPr/>
        </p:nvSpPr>
        <p:spPr>
          <a:xfrm>
            <a:off x="3154680" y="2240280"/>
            <a:ext cx="4114800" cy="1691640"/>
          </a:xfrm>
          <a:prstGeom prst="rect">
            <a:avLst/>
          </a:prstGeom>
          <a:noFill/>
          <a:ln>
            <a:noFill/>
          </a:ln>
        </p:spPr>
        <p:txBody>
          <a:bodyPr anchorCtr="0" anchor="ctr" bIns="0" lIns="0" spcFirstLastPara="1" rIns="0" wrap="square" tIns="0">
            <a:noAutofit/>
          </a:bodyPr>
          <a:lstStyle/>
          <a:p>
            <a:pPr indent="-342900" lvl="0" marL="342900" marR="0" rtl="0" algn="l">
              <a:spcBef>
                <a:spcPts val="0"/>
              </a:spcBef>
              <a:spcAft>
                <a:spcPts val="0"/>
              </a:spcAft>
              <a:buClr>
                <a:srgbClr val="1A1A1A"/>
              </a:buClr>
              <a:buSzPts val="1300"/>
              <a:buFont typeface="Calibri"/>
              <a:buChar char="•"/>
            </a:pPr>
            <a:r>
              <a:rPr b="0" i="0" lang="en-US" sz="1300" u="none" cap="none" strike="noStrike">
                <a:solidFill>
                  <a:srgbClr val="1A1A1A"/>
                </a:solidFill>
                <a:latin typeface="Calibri"/>
                <a:ea typeface="Calibri"/>
                <a:cs typeface="Calibri"/>
                <a:sym typeface="Calibri"/>
              </a:rPr>
              <a:t>The universal machine</a:t>
            </a:r>
            <a:endParaRPr b="0" i="0" sz="1300" u="none" cap="none" strike="noStrike">
              <a:solidFill>
                <a:schemeClr val="dk1"/>
              </a:solidFill>
              <a:latin typeface="Calibri"/>
              <a:ea typeface="Calibri"/>
              <a:cs typeface="Calibri"/>
              <a:sym typeface="Calibri"/>
            </a:endParaRPr>
          </a:p>
          <a:p>
            <a:pPr indent="-342900" lvl="0" marL="342900" marR="0" rtl="0" algn="l">
              <a:spcBef>
                <a:spcPts val="700"/>
              </a:spcBef>
              <a:spcAft>
                <a:spcPts val="0"/>
              </a:spcAft>
              <a:buClr>
                <a:srgbClr val="1A1A1A"/>
              </a:buClr>
              <a:buSzPts val="1300"/>
              <a:buFont typeface="Calibri"/>
              <a:buChar char="•"/>
            </a:pPr>
            <a:r>
              <a:rPr b="0" i="0" lang="en-US" sz="1300" u="none" cap="none" strike="noStrike">
                <a:solidFill>
                  <a:srgbClr val="1A1A1A"/>
                </a:solidFill>
                <a:latin typeface="Calibri"/>
                <a:ea typeface="Calibri"/>
                <a:cs typeface="Calibri"/>
                <a:sym typeface="Calibri"/>
              </a:rPr>
              <a:t>The imitation game</a:t>
            </a:r>
            <a:endParaRPr b="0" i="0" sz="1300" u="none" cap="none" strike="noStrike">
              <a:solidFill>
                <a:schemeClr val="dk1"/>
              </a:solidFill>
              <a:latin typeface="Calibri"/>
              <a:ea typeface="Calibri"/>
              <a:cs typeface="Calibri"/>
              <a:sym typeface="Calibri"/>
            </a:endParaRPr>
          </a:p>
          <a:p>
            <a:pPr indent="-342900" lvl="0" marL="342900" marR="0" rtl="0" algn="l">
              <a:spcBef>
                <a:spcPts val="700"/>
              </a:spcBef>
              <a:spcAft>
                <a:spcPts val="0"/>
              </a:spcAft>
              <a:buClr>
                <a:srgbClr val="1A1A1A"/>
              </a:buClr>
              <a:buSzPts val="1300"/>
              <a:buFont typeface="Calibri"/>
              <a:buChar char="•"/>
            </a:pPr>
            <a:r>
              <a:rPr b="0" i="0" lang="en-US" sz="1300" u="none" cap="none" strike="noStrike">
                <a:solidFill>
                  <a:srgbClr val="1A1A1A"/>
                </a:solidFill>
                <a:latin typeface="Calibri"/>
                <a:ea typeface="Calibri"/>
                <a:cs typeface="Calibri"/>
                <a:sym typeface="Calibri"/>
              </a:rPr>
              <a:t>The limits of computation</a:t>
            </a:r>
            <a:endParaRPr b="0" i="0" sz="1300" u="none" cap="none" strike="noStrike">
              <a:solidFill>
                <a:schemeClr val="dk1"/>
              </a:solidFill>
              <a:latin typeface="Calibri"/>
              <a:ea typeface="Calibri"/>
              <a:cs typeface="Calibri"/>
              <a:sym typeface="Calibri"/>
            </a:endParaRPr>
          </a:p>
        </p:txBody>
      </p:sp>
      <p:sp>
        <p:nvSpPr>
          <p:cNvPr id="834" name="Google Shape;834;p34"/>
          <p:cNvSpPr/>
          <p:nvPr/>
        </p:nvSpPr>
        <p:spPr>
          <a:xfrm>
            <a:off x="7589520" y="1965960"/>
            <a:ext cx="3977640" cy="2560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6666"/>
              </a:buClr>
              <a:buSzPts val="900"/>
              <a:buFont typeface="Calibri"/>
              <a:buNone/>
            </a:pPr>
            <a:r>
              <a:rPr b="1" i="0" lang="en-US" sz="900" u="none" cap="none" strike="noStrike">
                <a:solidFill>
                  <a:srgbClr val="666666"/>
                </a:solidFill>
                <a:latin typeface="Calibri"/>
                <a:ea typeface="Calibri"/>
                <a:cs typeface="Calibri"/>
                <a:sym typeface="Calibri"/>
              </a:rPr>
              <a:t>THE QUESTION YOU’D WRESTLE WITH</a:t>
            </a:r>
            <a:endParaRPr b="0" i="0" sz="900" u="none" cap="none" strike="noStrike">
              <a:solidFill>
                <a:schemeClr val="dk1"/>
              </a:solidFill>
              <a:latin typeface="Calibri"/>
              <a:ea typeface="Calibri"/>
              <a:cs typeface="Calibri"/>
              <a:sym typeface="Calibri"/>
            </a:endParaRPr>
          </a:p>
        </p:txBody>
      </p:sp>
      <p:sp>
        <p:nvSpPr>
          <p:cNvPr id="835" name="Google Shape;835;p34"/>
          <p:cNvSpPr/>
          <p:nvPr/>
        </p:nvSpPr>
        <p:spPr>
          <a:xfrm>
            <a:off x="7589520" y="2240280"/>
            <a:ext cx="3977640" cy="914400"/>
          </a:xfrm>
          <a:prstGeom prst="rect">
            <a:avLst/>
          </a:prstGeom>
          <a:noFill/>
          <a:ln>
            <a:noFill/>
          </a:ln>
        </p:spPr>
        <p:txBody>
          <a:bodyPr anchorCtr="0" anchor="ctr" bIns="0" lIns="0" spcFirstLastPara="1" rIns="0" wrap="square" tIns="0">
            <a:noAutofit/>
          </a:bodyPr>
          <a:lstStyle/>
          <a:p>
            <a:pPr indent="0" lvl="0" marL="0" marR="0" rtl="0" algn="l">
              <a:lnSpc>
                <a:spcPct val="131034"/>
              </a:lnSpc>
              <a:spcBef>
                <a:spcPts val="0"/>
              </a:spcBef>
              <a:spcAft>
                <a:spcPts val="0"/>
              </a:spcAft>
              <a:buClr>
                <a:srgbClr val="44546E"/>
              </a:buClr>
              <a:buSzPts val="1450"/>
              <a:buFont typeface="Cambria"/>
              <a:buNone/>
            </a:pPr>
            <a:r>
              <a:rPr b="1" i="0" lang="en-US" sz="1450" u="none" cap="none" strike="noStrike">
                <a:solidFill>
                  <a:srgbClr val="44546E"/>
                </a:solidFill>
                <a:latin typeface="Cambria"/>
                <a:ea typeface="Cambria"/>
                <a:cs typeface="Cambria"/>
                <a:sym typeface="Cambria"/>
              </a:rPr>
              <a:t>In what sense, if any, can a machine be said to know something?</a:t>
            </a:r>
            <a:endParaRPr b="0" i="0" sz="1450" u="none" cap="none" strike="noStrike">
              <a:solidFill>
                <a:schemeClr val="dk1"/>
              </a:solidFill>
              <a:latin typeface="Calibri"/>
              <a:ea typeface="Calibri"/>
              <a:cs typeface="Calibri"/>
              <a:sym typeface="Calibri"/>
            </a:endParaRPr>
          </a:p>
        </p:txBody>
      </p:sp>
      <p:sp>
        <p:nvSpPr>
          <p:cNvPr id="836" name="Google Shape;836;p34"/>
          <p:cNvSpPr/>
          <p:nvPr/>
        </p:nvSpPr>
        <p:spPr>
          <a:xfrm>
            <a:off x="7589520" y="3291840"/>
            <a:ext cx="397764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6666"/>
              </a:buClr>
              <a:buSzPts val="900"/>
              <a:buFont typeface="Calibri"/>
              <a:buNone/>
            </a:pPr>
            <a:r>
              <a:rPr b="0" i="0" lang="en-US" sz="900" u="none" cap="none" strike="noStrike">
                <a:solidFill>
                  <a:srgbClr val="666666"/>
                </a:solidFill>
                <a:latin typeface="Calibri"/>
                <a:ea typeface="Calibri"/>
                <a:cs typeface="Calibri"/>
                <a:sym typeface="Calibri"/>
              </a:rPr>
              <a:t>Technology · Scope  ·  Technology · Methods</a:t>
            </a:r>
            <a:endParaRPr b="0" i="0" sz="900" u="none" cap="none" strike="noStrike">
              <a:solidFill>
                <a:schemeClr val="dk1"/>
              </a:solidFill>
              <a:latin typeface="Calibri"/>
              <a:ea typeface="Calibri"/>
              <a:cs typeface="Calibri"/>
              <a:sym typeface="Calibri"/>
            </a:endParaRPr>
          </a:p>
        </p:txBody>
      </p:sp>
      <p:sp>
        <p:nvSpPr>
          <p:cNvPr id="837" name="Google Shape;837;p34"/>
          <p:cNvSpPr/>
          <p:nvPr/>
        </p:nvSpPr>
        <p:spPr>
          <a:xfrm>
            <a:off x="3154680" y="4114800"/>
            <a:ext cx="8412480" cy="1572768"/>
          </a:xfrm>
          <a:prstGeom prst="rect">
            <a:avLst/>
          </a:prstGeom>
          <a:solidFill>
            <a:srgbClr val="F4F2E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8" name="Google Shape;838;p34"/>
          <p:cNvSpPr/>
          <p:nvPr/>
        </p:nvSpPr>
        <p:spPr>
          <a:xfrm>
            <a:off x="3401568" y="4224528"/>
            <a:ext cx="7955280" cy="914400"/>
          </a:xfrm>
          <a:prstGeom prst="rect">
            <a:avLst/>
          </a:prstGeom>
          <a:noFill/>
          <a:ln>
            <a:noFill/>
          </a:ln>
        </p:spPr>
        <p:txBody>
          <a:bodyPr anchorCtr="0" anchor="t" bIns="0" lIns="0" spcFirstLastPara="1" rIns="0" wrap="square" tIns="0">
            <a:noAutofit/>
          </a:bodyPr>
          <a:lstStyle/>
          <a:p>
            <a:pPr indent="0" lvl="0" marL="0" marR="0" rtl="0" algn="l">
              <a:lnSpc>
                <a:spcPct val="135714"/>
              </a:lnSpc>
              <a:spcBef>
                <a:spcPts val="0"/>
              </a:spcBef>
              <a:spcAft>
                <a:spcPts val="0"/>
              </a:spcAft>
              <a:buClr>
                <a:srgbClr val="1A1A1A"/>
              </a:buClr>
              <a:buSzPts val="1400"/>
              <a:buFont typeface="Cambria"/>
              <a:buNone/>
            </a:pPr>
            <a:r>
              <a:rPr b="0" i="1" lang="en-US" sz="1400" u="none" cap="none" strike="noStrike">
                <a:solidFill>
                  <a:srgbClr val="1A1A1A"/>
                </a:solidFill>
                <a:latin typeface="Cambria"/>
                <a:ea typeface="Cambria"/>
                <a:cs typeface="Cambria"/>
                <a:sym typeface="Cambria"/>
              </a:rPr>
              <a:t>“I propose to consider the question, 'Can machines think?'”</a:t>
            </a:r>
            <a:endParaRPr b="0" i="0" sz="1400" u="none" cap="none" strike="noStrike">
              <a:solidFill>
                <a:schemeClr val="dk1"/>
              </a:solidFill>
              <a:latin typeface="Calibri"/>
              <a:ea typeface="Calibri"/>
              <a:cs typeface="Calibri"/>
              <a:sym typeface="Calibri"/>
            </a:endParaRPr>
          </a:p>
        </p:txBody>
      </p:sp>
      <p:sp>
        <p:nvSpPr>
          <p:cNvPr id="839" name="Google Shape;839;p34"/>
          <p:cNvSpPr/>
          <p:nvPr/>
        </p:nvSpPr>
        <p:spPr>
          <a:xfrm>
            <a:off x="3401568" y="5285232"/>
            <a:ext cx="795528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6666"/>
              </a:buClr>
              <a:buSzPts val="900"/>
              <a:buFont typeface="Calibri"/>
              <a:buNone/>
            </a:pPr>
            <a:r>
              <a:rPr b="0" i="0" lang="en-US" sz="900" u="none" cap="none" strike="noStrike">
                <a:solidFill>
                  <a:srgbClr val="666666"/>
                </a:solidFill>
                <a:latin typeface="Calibri"/>
                <a:ea typeface="Calibri"/>
                <a:cs typeface="Calibri"/>
                <a:sym typeface="Calibri"/>
              </a:rPr>
              <a:t>Computing Machinery and Intelligence, 1950</a:t>
            </a:r>
            <a:endParaRPr b="0" i="0" sz="900" u="none" cap="none" strike="noStrike">
              <a:solidFill>
                <a:schemeClr val="dk1"/>
              </a:solidFill>
              <a:latin typeface="Calibri"/>
              <a:ea typeface="Calibri"/>
              <a:cs typeface="Calibri"/>
              <a:sym typeface="Calibri"/>
            </a:endParaRPr>
          </a:p>
        </p:txBody>
      </p:sp>
      <p:sp>
        <p:nvSpPr>
          <p:cNvPr id="840" name="Google Shape;840;p34"/>
          <p:cNvSpPr/>
          <p:nvPr/>
        </p:nvSpPr>
        <p:spPr>
          <a:xfrm>
            <a:off x="10607040" y="6144768"/>
            <a:ext cx="1005840" cy="274320"/>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666666"/>
              </a:buClr>
              <a:buSzPts val="900"/>
              <a:buFont typeface="Calibri"/>
              <a:buNone/>
            </a:pPr>
            <a:r>
              <a:rPr b="0" i="0" lang="en-US" sz="900" u="none" cap="none" strike="noStrike">
                <a:solidFill>
                  <a:srgbClr val="666666"/>
                </a:solidFill>
                <a:latin typeface="Calibri"/>
                <a:ea typeface="Calibri"/>
                <a:cs typeface="Calibri"/>
                <a:sym typeface="Calibri"/>
              </a:rPr>
              <a:t>29 of 42</a:t>
            </a:r>
            <a:endParaRPr b="0" i="0" sz="900" u="none" cap="none" strike="noStrike">
              <a:solidFill>
                <a:schemeClr val="dk1"/>
              </a:solidFill>
              <a:latin typeface="Calibri"/>
              <a:ea typeface="Calibri"/>
              <a:cs typeface="Calibri"/>
              <a:sym typeface="Calibri"/>
            </a:endParaRPr>
          </a:p>
        </p:txBody>
      </p:sp>
      <p:sp>
        <p:nvSpPr>
          <p:cNvPr id="841" name="Google Shape;841;p34"/>
          <p:cNvSpPr/>
          <p:nvPr/>
        </p:nvSpPr>
        <p:spPr>
          <a:xfrm>
            <a:off x="457200" y="6144768"/>
            <a:ext cx="365760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6666"/>
              </a:buClr>
              <a:buSzPts val="900"/>
              <a:buFont typeface="Calibri"/>
              <a:buNone/>
            </a:pPr>
            <a:r>
              <a:rPr b="0" i="0" lang="en-US" sz="900" u="none" cap="none" strike="noStrike">
                <a:solidFill>
                  <a:srgbClr val="666666"/>
                </a:solidFill>
                <a:latin typeface="Calibri"/>
                <a:ea typeface="Calibri"/>
                <a:cs typeface="Calibri"/>
                <a:sym typeface="Calibri"/>
              </a:rPr>
              <a:t>Pillars of Western Thought</a:t>
            </a:r>
            <a:endParaRPr b="0" i="0" sz="900" u="none" cap="none" strike="noStrike">
              <a:solidFill>
                <a:schemeClr val="dk1"/>
              </a:solidFill>
              <a:latin typeface="Calibri"/>
              <a:ea typeface="Calibri"/>
              <a:cs typeface="Calibri"/>
              <a:sym typeface="Calibri"/>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846" name="Shape 846"/>
        <p:cNvGrpSpPr/>
        <p:nvPr/>
      </p:nvGrpSpPr>
      <p:grpSpPr>
        <a:xfrm>
          <a:off x="0" y="0"/>
          <a:ext cx="0" cy="0"/>
          <a:chOff x="0" y="0"/>
          <a:chExt cx="0" cy="0"/>
        </a:xfrm>
      </p:grpSpPr>
      <p:sp>
        <p:nvSpPr>
          <p:cNvPr id="847" name="Google Shape;847;p35"/>
          <p:cNvSpPr/>
          <p:nvPr/>
        </p:nvSpPr>
        <p:spPr>
          <a:xfrm>
            <a:off x="685800" y="868680"/>
            <a:ext cx="1554480" cy="1554480"/>
          </a:xfrm>
          <a:prstGeom prst="ellipse">
            <a:avLst/>
          </a:prstGeom>
          <a:solidFill>
            <a:srgbClr val="9C3D6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8" name="Google Shape;848;p35"/>
          <p:cNvSpPr/>
          <p:nvPr/>
        </p:nvSpPr>
        <p:spPr>
          <a:xfrm>
            <a:off x="685800" y="868680"/>
            <a:ext cx="1554480" cy="155448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6000"/>
              <a:buFont typeface="Cambria"/>
              <a:buNone/>
            </a:pPr>
            <a:r>
              <a:rPr b="1" i="0" lang="en-US" sz="6000" u="none" cap="none" strike="noStrike">
                <a:solidFill>
                  <a:srgbClr val="FFFFFF"/>
                </a:solidFill>
                <a:latin typeface="Cambria"/>
                <a:ea typeface="Cambria"/>
                <a:cs typeface="Cambria"/>
                <a:sym typeface="Cambria"/>
              </a:rPr>
              <a:t>D</a:t>
            </a:r>
            <a:endParaRPr b="0" i="0" sz="6000" u="none" cap="none" strike="noStrike">
              <a:solidFill>
                <a:schemeClr val="dk1"/>
              </a:solidFill>
              <a:latin typeface="Calibri"/>
              <a:ea typeface="Calibri"/>
              <a:cs typeface="Calibri"/>
              <a:sym typeface="Calibri"/>
            </a:endParaRPr>
          </a:p>
        </p:txBody>
      </p:sp>
      <p:sp>
        <p:nvSpPr>
          <p:cNvPr id="849" name="Google Shape;849;p35"/>
          <p:cNvSpPr/>
          <p:nvPr/>
        </p:nvSpPr>
        <p:spPr>
          <a:xfrm>
            <a:off x="457200" y="2542032"/>
            <a:ext cx="2011680" cy="4572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9C3D6E"/>
              </a:buClr>
              <a:buSzPts val="950"/>
              <a:buFont typeface="Calibri"/>
              <a:buNone/>
            </a:pPr>
            <a:r>
              <a:rPr b="1" i="0" lang="en-US" sz="950" u="none" cap="none" strike="noStrike">
                <a:solidFill>
                  <a:srgbClr val="9C3D6E"/>
                </a:solidFill>
                <a:latin typeface="Calibri"/>
                <a:ea typeface="Calibri"/>
                <a:cs typeface="Calibri"/>
                <a:sym typeface="Calibri"/>
              </a:rPr>
              <a:t>CONTEMPORARY</a:t>
            </a:r>
            <a:endParaRPr b="0" i="0" sz="950" u="none" cap="none" strike="noStrike">
              <a:solidFill>
                <a:schemeClr val="dk1"/>
              </a:solidFill>
              <a:latin typeface="Calibri"/>
              <a:ea typeface="Calibri"/>
              <a:cs typeface="Calibri"/>
              <a:sym typeface="Calibri"/>
            </a:endParaRPr>
          </a:p>
        </p:txBody>
      </p:sp>
      <p:sp>
        <p:nvSpPr>
          <p:cNvPr id="850" name="Google Shape;850;p35"/>
          <p:cNvSpPr/>
          <p:nvPr/>
        </p:nvSpPr>
        <p:spPr>
          <a:xfrm>
            <a:off x="457200" y="2907792"/>
            <a:ext cx="2011680" cy="27432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666666"/>
              </a:buClr>
              <a:buSzPts val="1100"/>
              <a:buFont typeface="Calibri"/>
              <a:buNone/>
            </a:pPr>
            <a:r>
              <a:rPr b="0" i="0" lang="en-US" sz="1100" u="none" cap="none" strike="noStrike">
                <a:solidFill>
                  <a:srgbClr val="666666"/>
                </a:solidFill>
                <a:latin typeface="Calibri"/>
                <a:ea typeface="Calibri"/>
                <a:cs typeface="Calibri"/>
                <a:sym typeface="Calibri"/>
              </a:rPr>
              <a:t>b. 1944</a:t>
            </a:r>
            <a:endParaRPr b="0" i="0" sz="1100" u="none" cap="none" strike="noStrike">
              <a:solidFill>
                <a:schemeClr val="dk1"/>
              </a:solidFill>
              <a:latin typeface="Calibri"/>
              <a:ea typeface="Calibri"/>
              <a:cs typeface="Calibri"/>
              <a:sym typeface="Calibri"/>
            </a:endParaRPr>
          </a:p>
        </p:txBody>
      </p:sp>
      <p:sp>
        <p:nvSpPr>
          <p:cNvPr id="851" name="Google Shape;851;p35"/>
          <p:cNvSpPr/>
          <p:nvPr/>
        </p:nvSpPr>
        <p:spPr>
          <a:xfrm>
            <a:off x="457200" y="3794760"/>
            <a:ext cx="2011680" cy="256032"/>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666666"/>
              </a:buClr>
              <a:buSzPts val="850"/>
              <a:buFont typeface="Calibri"/>
              <a:buNone/>
            </a:pPr>
            <a:r>
              <a:rPr b="1" i="0" lang="en-US" sz="850" u="none" cap="none" strike="noStrike">
                <a:solidFill>
                  <a:srgbClr val="666666"/>
                </a:solidFill>
                <a:latin typeface="Calibri"/>
                <a:ea typeface="Calibri"/>
                <a:cs typeface="Calibri"/>
                <a:sym typeface="Calibri"/>
              </a:rPr>
              <a:t>YOU’D ARGUE WITH</a:t>
            </a:r>
            <a:endParaRPr b="0" i="0" sz="850" u="none" cap="none" strike="noStrike">
              <a:solidFill>
                <a:schemeClr val="dk1"/>
              </a:solidFill>
              <a:latin typeface="Calibri"/>
              <a:ea typeface="Calibri"/>
              <a:cs typeface="Calibri"/>
              <a:sym typeface="Calibri"/>
            </a:endParaRPr>
          </a:p>
        </p:txBody>
      </p:sp>
      <p:sp>
        <p:nvSpPr>
          <p:cNvPr id="852" name="Google Shape;852;p35"/>
          <p:cNvSpPr/>
          <p:nvPr/>
        </p:nvSpPr>
        <p:spPr>
          <a:xfrm>
            <a:off x="457200" y="4069080"/>
            <a:ext cx="2011680" cy="1463040"/>
          </a:xfrm>
          <a:prstGeom prst="rect">
            <a:avLst/>
          </a:prstGeom>
          <a:noFill/>
          <a:ln>
            <a:noFill/>
          </a:ln>
        </p:spPr>
        <p:txBody>
          <a:bodyPr anchorCtr="0" anchor="ctr" bIns="0" lIns="0" spcFirstLastPara="1" rIns="0" wrap="square" tIns="0">
            <a:noAutofit/>
          </a:bodyPr>
          <a:lstStyle/>
          <a:p>
            <a:pPr indent="0" lvl="0" marL="0" marR="0" rtl="0" algn="ctr">
              <a:lnSpc>
                <a:spcPct val="142857"/>
              </a:lnSpc>
              <a:spcBef>
                <a:spcPts val="0"/>
              </a:spcBef>
              <a:spcAft>
                <a:spcPts val="0"/>
              </a:spcAft>
              <a:buClr>
                <a:srgbClr val="1A1A1A"/>
              </a:buClr>
              <a:buSzPts val="1050"/>
              <a:buFont typeface="Calibri"/>
              <a:buNone/>
            </a:pPr>
            <a:r>
              <a:rPr b="0" i="0" lang="en-US" sz="1050" u="none" cap="none" strike="noStrike">
                <a:solidFill>
                  <a:srgbClr val="1A1A1A"/>
                </a:solidFill>
                <a:latin typeface="Calibri"/>
                <a:ea typeface="Calibri"/>
                <a:cs typeface="Calibri"/>
                <a:sym typeface="Calibri"/>
              </a:rPr>
              <a:t>René Descartes</a:t>
            </a:r>
            <a:endParaRPr b="0" i="0" sz="1050" u="none" cap="none" strike="noStrike">
              <a:solidFill>
                <a:schemeClr val="dk1"/>
              </a:solidFill>
              <a:latin typeface="Calibri"/>
              <a:ea typeface="Calibri"/>
              <a:cs typeface="Calibri"/>
              <a:sym typeface="Calibri"/>
            </a:endParaRPr>
          </a:p>
          <a:p>
            <a:pPr indent="0" lvl="0" marL="0" marR="0" rtl="0" algn="ctr">
              <a:lnSpc>
                <a:spcPct val="142857"/>
              </a:lnSpc>
              <a:spcBef>
                <a:spcPts val="0"/>
              </a:spcBef>
              <a:spcAft>
                <a:spcPts val="0"/>
              </a:spcAft>
              <a:buClr>
                <a:srgbClr val="1A1A1A"/>
              </a:buClr>
              <a:buSzPts val="1050"/>
              <a:buFont typeface="Calibri"/>
              <a:buNone/>
            </a:pPr>
            <a:r>
              <a:rPr b="0" i="0" lang="en-US" sz="1050" u="none" cap="none" strike="noStrike">
                <a:solidFill>
                  <a:srgbClr val="1A1A1A"/>
                </a:solidFill>
                <a:latin typeface="Calibri"/>
                <a:ea typeface="Calibri"/>
                <a:cs typeface="Calibri"/>
                <a:sym typeface="Calibri"/>
              </a:rPr>
              <a:t>The Buddha</a:t>
            </a:r>
            <a:endParaRPr b="0" i="0" sz="1050" u="none" cap="none" strike="noStrike">
              <a:solidFill>
                <a:schemeClr val="dk1"/>
              </a:solidFill>
              <a:latin typeface="Calibri"/>
              <a:ea typeface="Calibri"/>
              <a:cs typeface="Calibri"/>
              <a:sym typeface="Calibri"/>
            </a:endParaRPr>
          </a:p>
          <a:p>
            <a:pPr indent="0" lvl="0" marL="0" marR="0" rtl="0" algn="ctr">
              <a:lnSpc>
                <a:spcPct val="142857"/>
              </a:lnSpc>
              <a:spcBef>
                <a:spcPts val="0"/>
              </a:spcBef>
              <a:spcAft>
                <a:spcPts val="0"/>
              </a:spcAft>
              <a:buClr>
                <a:srgbClr val="1A1A1A"/>
              </a:buClr>
              <a:buSzPts val="1050"/>
              <a:buFont typeface="Calibri"/>
              <a:buNone/>
            </a:pPr>
            <a:r>
              <a:rPr b="0" i="0" lang="en-US" sz="1050" u="none" cap="none" strike="noStrike">
                <a:solidFill>
                  <a:srgbClr val="1A1A1A"/>
                </a:solidFill>
                <a:latin typeface="Calibri"/>
                <a:ea typeface="Calibri"/>
                <a:cs typeface="Calibri"/>
                <a:sym typeface="Calibri"/>
              </a:rPr>
              <a:t>Christof Koch</a:t>
            </a:r>
            <a:endParaRPr b="0" i="0" sz="1050" u="none" cap="none" strike="noStrike">
              <a:solidFill>
                <a:schemeClr val="dk1"/>
              </a:solidFill>
              <a:latin typeface="Calibri"/>
              <a:ea typeface="Calibri"/>
              <a:cs typeface="Calibri"/>
              <a:sym typeface="Calibri"/>
            </a:endParaRPr>
          </a:p>
        </p:txBody>
      </p:sp>
      <p:cxnSp>
        <p:nvCxnSpPr>
          <p:cNvPr id="853" name="Google Shape;853;p35"/>
          <p:cNvCxnSpPr/>
          <p:nvPr/>
        </p:nvCxnSpPr>
        <p:spPr>
          <a:xfrm>
            <a:off x="2788920" y="868680"/>
            <a:ext cx="0" cy="5120640"/>
          </a:xfrm>
          <a:prstGeom prst="straightConnector1">
            <a:avLst/>
          </a:prstGeom>
          <a:noFill/>
          <a:ln cap="flat" cmpd="sng" w="9525">
            <a:solidFill>
              <a:srgbClr val="D8D4CE"/>
            </a:solidFill>
            <a:prstDash val="solid"/>
            <a:round/>
            <a:headEnd len="sm" w="sm" type="none"/>
            <a:tailEnd len="sm" w="sm" type="none"/>
          </a:ln>
        </p:spPr>
      </p:cxnSp>
      <p:sp>
        <p:nvSpPr>
          <p:cNvPr id="854" name="Google Shape;854;p35"/>
          <p:cNvSpPr/>
          <p:nvPr/>
        </p:nvSpPr>
        <p:spPr>
          <a:xfrm>
            <a:off x="3154680" y="713232"/>
            <a:ext cx="8412480" cy="65836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A1A1A"/>
              </a:buClr>
              <a:buSzPts val="3800"/>
              <a:buFont typeface="Cambria"/>
              <a:buNone/>
            </a:pPr>
            <a:r>
              <a:rPr b="1" i="0" lang="en-US" sz="3800" u="none" cap="none" strike="noStrike">
                <a:solidFill>
                  <a:srgbClr val="1A1A1A"/>
                </a:solidFill>
                <a:latin typeface="Cambria"/>
                <a:ea typeface="Cambria"/>
                <a:cs typeface="Cambria"/>
                <a:sym typeface="Cambria"/>
              </a:rPr>
              <a:t>António Damásio</a:t>
            </a:r>
            <a:endParaRPr b="0" i="0" sz="3800" u="none" cap="none" strike="noStrike">
              <a:solidFill>
                <a:schemeClr val="dk1"/>
              </a:solidFill>
              <a:latin typeface="Calibri"/>
              <a:ea typeface="Calibri"/>
              <a:cs typeface="Calibri"/>
              <a:sym typeface="Calibri"/>
            </a:endParaRPr>
          </a:p>
        </p:txBody>
      </p:sp>
      <p:sp>
        <p:nvSpPr>
          <p:cNvPr id="855" name="Google Shape;855;p35"/>
          <p:cNvSpPr/>
          <p:nvPr/>
        </p:nvSpPr>
        <p:spPr>
          <a:xfrm>
            <a:off x="3154680" y="1389888"/>
            <a:ext cx="8412480" cy="3657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6666"/>
              </a:buClr>
              <a:buSzPts val="1700"/>
              <a:buFont typeface="Cambria"/>
              <a:buNone/>
            </a:pPr>
            <a:r>
              <a:rPr b="0" i="1" lang="en-US" sz="1700" u="none" cap="none" strike="noStrike">
                <a:solidFill>
                  <a:srgbClr val="666666"/>
                </a:solidFill>
                <a:latin typeface="Cambria"/>
                <a:ea typeface="Cambria"/>
                <a:cs typeface="Cambria"/>
                <a:sym typeface="Cambria"/>
              </a:rPr>
              <a:t>The neuroscientist of feeling</a:t>
            </a:r>
            <a:endParaRPr b="0" i="0" sz="1700" u="none" cap="none" strike="noStrike">
              <a:solidFill>
                <a:schemeClr val="dk1"/>
              </a:solidFill>
              <a:latin typeface="Calibri"/>
              <a:ea typeface="Calibri"/>
              <a:cs typeface="Calibri"/>
              <a:sym typeface="Calibri"/>
            </a:endParaRPr>
          </a:p>
        </p:txBody>
      </p:sp>
      <p:sp>
        <p:nvSpPr>
          <p:cNvPr id="856" name="Google Shape;856;p35"/>
          <p:cNvSpPr/>
          <p:nvPr/>
        </p:nvSpPr>
        <p:spPr>
          <a:xfrm>
            <a:off x="3154680" y="1965960"/>
            <a:ext cx="4114800" cy="2560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6666"/>
              </a:buClr>
              <a:buSzPts val="900"/>
              <a:buFont typeface="Calibri"/>
              <a:buNone/>
            </a:pPr>
            <a:r>
              <a:rPr b="1" i="0" lang="en-US" sz="900" u="none" cap="none" strike="noStrike">
                <a:solidFill>
                  <a:srgbClr val="666666"/>
                </a:solidFill>
                <a:latin typeface="Calibri"/>
                <a:ea typeface="Calibri"/>
                <a:cs typeface="Calibri"/>
                <a:sym typeface="Calibri"/>
              </a:rPr>
              <a:t>WHAT YOU’D MASTER</a:t>
            </a:r>
            <a:endParaRPr b="0" i="0" sz="900" u="none" cap="none" strike="noStrike">
              <a:solidFill>
                <a:schemeClr val="dk1"/>
              </a:solidFill>
              <a:latin typeface="Calibri"/>
              <a:ea typeface="Calibri"/>
              <a:cs typeface="Calibri"/>
              <a:sym typeface="Calibri"/>
            </a:endParaRPr>
          </a:p>
        </p:txBody>
      </p:sp>
      <p:sp>
        <p:nvSpPr>
          <p:cNvPr id="857" name="Google Shape;857;p35"/>
          <p:cNvSpPr/>
          <p:nvPr/>
        </p:nvSpPr>
        <p:spPr>
          <a:xfrm>
            <a:off x="3154680" y="2240280"/>
            <a:ext cx="4114800" cy="1691640"/>
          </a:xfrm>
          <a:prstGeom prst="rect">
            <a:avLst/>
          </a:prstGeom>
          <a:noFill/>
          <a:ln>
            <a:noFill/>
          </a:ln>
        </p:spPr>
        <p:txBody>
          <a:bodyPr anchorCtr="0" anchor="ctr" bIns="0" lIns="0" spcFirstLastPara="1" rIns="0" wrap="square" tIns="0">
            <a:noAutofit/>
          </a:bodyPr>
          <a:lstStyle/>
          <a:p>
            <a:pPr indent="-342900" lvl="0" marL="342900" marR="0" rtl="0" algn="l">
              <a:spcBef>
                <a:spcPts val="0"/>
              </a:spcBef>
              <a:spcAft>
                <a:spcPts val="0"/>
              </a:spcAft>
              <a:buClr>
                <a:srgbClr val="1A1A1A"/>
              </a:buClr>
              <a:buSzPts val="1300"/>
              <a:buFont typeface="Calibri"/>
              <a:buChar char="•"/>
            </a:pPr>
            <a:r>
              <a:rPr b="0" i="0" lang="en-US" sz="1300" u="none" cap="none" strike="noStrike">
                <a:solidFill>
                  <a:srgbClr val="1A1A1A"/>
                </a:solidFill>
                <a:latin typeface="Calibri"/>
                <a:ea typeface="Calibri"/>
                <a:cs typeface="Calibri"/>
                <a:sym typeface="Calibri"/>
              </a:rPr>
              <a:t>Descartes’ error</a:t>
            </a:r>
            <a:endParaRPr b="0" i="0" sz="1300" u="none" cap="none" strike="noStrike">
              <a:solidFill>
                <a:schemeClr val="dk1"/>
              </a:solidFill>
              <a:latin typeface="Calibri"/>
              <a:ea typeface="Calibri"/>
              <a:cs typeface="Calibri"/>
              <a:sym typeface="Calibri"/>
            </a:endParaRPr>
          </a:p>
          <a:p>
            <a:pPr indent="-342900" lvl="0" marL="342900" marR="0" rtl="0" algn="l">
              <a:spcBef>
                <a:spcPts val="700"/>
              </a:spcBef>
              <a:spcAft>
                <a:spcPts val="0"/>
              </a:spcAft>
              <a:buClr>
                <a:srgbClr val="1A1A1A"/>
              </a:buClr>
              <a:buSzPts val="1300"/>
              <a:buFont typeface="Calibri"/>
              <a:buChar char="•"/>
            </a:pPr>
            <a:r>
              <a:rPr b="0" i="0" lang="en-US" sz="1300" u="none" cap="none" strike="noStrike">
                <a:solidFill>
                  <a:srgbClr val="1A1A1A"/>
                </a:solidFill>
                <a:latin typeface="Calibri"/>
                <a:ea typeface="Calibri"/>
                <a:cs typeface="Calibri"/>
                <a:sym typeface="Calibri"/>
              </a:rPr>
              <a:t>The somatic marker hypothesis</a:t>
            </a:r>
            <a:endParaRPr b="0" i="0" sz="1300" u="none" cap="none" strike="noStrike">
              <a:solidFill>
                <a:schemeClr val="dk1"/>
              </a:solidFill>
              <a:latin typeface="Calibri"/>
              <a:ea typeface="Calibri"/>
              <a:cs typeface="Calibri"/>
              <a:sym typeface="Calibri"/>
            </a:endParaRPr>
          </a:p>
          <a:p>
            <a:pPr indent="-342900" lvl="0" marL="342900" marR="0" rtl="0" algn="l">
              <a:spcBef>
                <a:spcPts val="700"/>
              </a:spcBef>
              <a:spcAft>
                <a:spcPts val="0"/>
              </a:spcAft>
              <a:buClr>
                <a:srgbClr val="1A1A1A"/>
              </a:buClr>
              <a:buSzPts val="1300"/>
              <a:buFont typeface="Calibri"/>
              <a:buChar char="•"/>
            </a:pPr>
            <a:r>
              <a:rPr b="0" i="0" lang="en-US" sz="1300" u="none" cap="none" strike="noStrike">
                <a:solidFill>
                  <a:srgbClr val="1A1A1A"/>
                </a:solidFill>
                <a:latin typeface="Calibri"/>
                <a:ea typeface="Calibri"/>
                <a:cs typeface="Calibri"/>
                <a:sym typeface="Calibri"/>
              </a:rPr>
              <a:t>Feeling as the ground of self</a:t>
            </a:r>
            <a:endParaRPr b="0" i="0" sz="1300" u="none" cap="none" strike="noStrike">
              <a:solidFill>
                <a:schemeClr val="dk1"/>
              </a:solidFill>
              <a:latin typeface="Calibri"/>
              <a:ea typeface="Calibri"/>
              <a:cs typeface="Calibri"/>
              <a:sym typeface="Calibri"/>
            </a:endParaRPr>
          </a:p>
        </p:txBody>
      </p:sp>
      <p:sp>
        <p:nvSpPr>
          <p:cNvPr id="858" name="Google Shape;858;p35"/>
          <p:cNvSpPr/>
          <p:nvPr/>
        </p:nvSpPr>
        <p:spPr>
          <a:xfrm>
            <a:off x="7589520" y="1965960"/>
            <a:ext cx="3977640" cy="2560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6666"/>
              </a:buClr>
              <a:buSzPts val="900"/>
              <a:buFont typeface="Calibri"/>
              <a:buNone/>
            </a:pPr>
            <a:r>
              <a:rPr b="1" i="0" lang="en-US" sz="900" u="none" cap="none" strike="noStrike">
                <a:solidFill>
                  <a:srgbClr val="666666"/>
                </a:solidFill>
                <a:latin typeface="Calibri"/>
                <a:ea typeface="Calibri"/>
                <a:cs typeface="Calibri"/>
                <a:sym typeface="Calibri"/>
              </a:rPr>
              <a:t>THE QUESTION YOU’D WRESTLE WITH</a:t>
            </a:r>
            <a:endParaRPr b="0" i="0" sz="900" u="none" cap="none" strike="noStrike">
              <a:solidFill>
                <a:schemeClr val="dk1"/>
              </a:solidFill>
              <a:latin typeface="Calibri"/>
              <a:ea typeface="Calibri"/>
              <a:cs typeface="Calibri"/>
              <a:sym typeface="Calibri"/>
            </a:endParaRPr>
          </a:p>
        </p:txBody>
      </p:sp>
      <p:sp>
        <p:nvSpPr>
          <p:cNvPr id="859" name="Google Shape;859;p35"/>
          <p:cNvSpPr/>
          <p:nvPr/>
        </p:nvSpPr>
        <p:spPr>
          <a:xfrm>
            <a:off x="7589520" y="2240280"/>
            <a:ext cx="3977640" cy="914400"/>
          </a:xfrm>
          <a:prstGeom prst="rect">
            <a:avLst/>
          </a:prstGeom>
          <a:noFill/>
          <a:ln>
            <a:noFill/>
          </a:ln>
        </p:spPr>
        <p:txBody>
          <a:bodyPr anchorCtr="0" anchor="ctr" bIns="0" lIns="0" spcFirstLastPara="1" rIns="0" wrap="square" tIns="0">
            <a:noAutofit/>
          </a:bodyPr>
          <a:lstStyle/>
          <a:p>
            <a:pPr indent="0" lvl="0" marL="0" marR="0" rtl="0" algn="l">
              <a:lnSpc>
                <a:spcPct val="131034"/>
              </a:lnSpc>
              <a:spcBef>
                <a:spcPts val="0"/>
              </a:spcBef>
              <a:spcAft>
                <a:spcPts val="0"/>
              </a:spcAft>
              <a:buClr>
                <a:srgbClr val="9C3D6E"/>
              </a:buClr>
              <a:buSzPts val="1450"/>
              <a:buFont typeface="Cambria"/>
              <a:buNone/>
            </a:pPr>
            <a:r>
              <a:rPr b="1" i="0" lang="en-US" sz="1450" u="none" cap="none" strike="noStrike">
                <a:solidFill>
                  <a:srgbClr val="9C3D6E"/>
                </a:solidFill>
                <a:latin typeface="Cambria"/>
                <a:ea typeface="Cambria"/>
                <a:cs typeface="Cambria"/>
                <a:sym typeface="Cambria"/>
              </a:rPr>
              <a:t>Are intuition, evidence, reasoning, consensus and authority all equally convincing methods of justification?</a:t>
            </a:r>
            <a:endParaRPr b="0" i="0" sz="1450" u="none" cap="none" strike="noStrike">
              <a:solidFill>
                <a:schemeClr val="dk1"/>
              </a:solidFill>
              <a:latin typeface="Calibri"/>
              <a:ea typeface="Calibri"/>
              <a:cs typeface="Calibri"/>
              <a:sym typeface="Calibri"/>
            </a:endParaRPr>
          </a:p>
        </p:txBody>
      </p:sp>
      <p:sp>
        <p:nvSpPr>
          <p:cNvPr id="860" name="Google Shape;860;p35"/>
          <p:cNvSpPr/>
          <p:nvPr/>
        </p:nvSpPr>
        <p:spPr>
          <a:xfrm>
            <a:off x="7589520" y="3291840"/>
            <a:ext cx="397764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6666"/>
              </a:buClr>
              <a:buSzPts val="900"/>
              <a:buFont typeface="Calibri"/>
              <a:buNone/>
            </a:pPr>
            <a:r>
              <a:rPr b="0" i="0" lang="en-US" sz="900" u="none" cap="none" strike="noStrike">
                <a:solidFill>
                  <a:srgbClr val="666666"/>
                </a:solidFill>
                <a:latin typeface="Calibri"/>
                <a:ea typeface="Calibri"/>
                <a:cs typeface="Calibri"/>
                <a:sym typeface="Calibri"/>
              </a:rPr>
              <a:t>The Knower · Methods  ·  Human Sciences · Methods</a:t>
            </a:r>
            <a:endParaRPr b="0" i="0" sz="900" u="none" cap="none" strike="noStrike">
              <a:solidFill>
                <a:schemeClr val="dk1"/>
              </a:solidFill>
              <a:latin typeface="Calibri"/>
              <a:ea typeface="Calibri"/>
              <a:cs typeface="Calibri"/>
              <a:sym typeface="Calibri"/>
            </a:endParaRPr>
          </a:p>
        </p:txBody>
      </p:sp>
      <p:sp>
        <p:nvSpPr>
          <p:cNvPr id="861" name="Google Shape;861;p35"/>
          <p:cNvSpPr/>
          <p:nvPr/>
        </p:nvSpPr>
        <p:spPr>
          <a:xfrm>
            <a:off x="3154680" y="4114800"/>
            <a:ext cx="8412480" cy="1572768"/>
          </a:xfrm>
          <a:prstGeom prst="rect">
            <a:avLst/>
          </a:prstGeom>
          <a:solidFill>
            <a:srgbClr val="F4F2E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2" name="Google Shape;862;p35"/>
          <p:cNvSpPr/>
          <p:nvPr/>
        </p:nvSpPr>
        <p:spPr>
          <a:xfrm>
            <a:off x="3401568" y="4224528"/>
            <a:ext cx="7955280" cy="914400"/>
          </a:xfrm>
          <a:prstGeom prst="rect">
            <a:avLst/>
          </a:prstGeom>
          <a:noFill/>
          <a:ln>
            <a:noFill/>
          </a:ln>
        </p:spPr>
        <p:txBody>
          <a:bodyPr anchorCtr="0" anchor="t" bIns="0" lIns="0" spcFirstLastPara="1" rIns="0" wrap="square" tIns="0">
            <a:noAutofit/>
          </a:bodyPr>
          <a:lstStyle/>
          <a:p>
            <a:pPr indent="0" lvl="0" marL="0" marR="0" rtl="0" algn="l">
              <a:lnSpc>
                <a:spcPct val="135714"/>
              </a:lnSpc>
              <a:spcBef>
                <a:spcPts val="0"/>
              </a:spcBef>
              <a:spcAft>
                <a:spcPts val="0"/>
              </a:spcAft>
              <a:buClr>
                <a:srgbClr val="1A1A1A"/>
              </a:buClr>
              <a:buSzPts val="1400"/>
              <a:buFont typeface="Cambria"/>
              <a:buNone/>
            </a:pPr>
            <a:r>
              <a:rPr b="0" i="1" lang="en-US" sz="1400" u="none" cap="none" strike="noStrike">
                <a:solidFill>
                  <a:srgbClr val="1A1A1A"/>
                </a:solidFill>
                <a:latin typeface="Cambria"/>
                <a:ea typeface="Cambria"/>
                <a:cs typeface="Cambria"/>
                <a:sym typeface="Cambria"/>
              </a:rPr>
              <a:t>“This is Descartes' error: the abyssal separation between body and mind.”</a:t>
            </a:r>
            <a:endParaRPr b="0" i="0" sz="1400" u="none" cap="none" strike="noStrike">
              <a:solidFill>
                <a:schemeClr val="dk1"/>
              </a:solidFill>
              <a:latin typeface="Calibri"/>
              <a:ea typeface="Calibri"/>
              <a:cs typeface="Calibri"/>
              <a:sym typeface="Calibri"/>
            </a:endParaRPr>
          </a:p>
        </p:txBody>
      </p:sp>
      <p:sp>
        <p:nvSpPr>
          <p:cNvPr id="863" name="Google Shape;863;p35"/>
          <p:cNvSpPr/>
          <p:nvPr/>
        </p:nvSpPr>
        <p:spPr>
          <a:xfrm>
            <a:off x="3401568" y="5285232"/>
            <a:ext cx="795528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6666"/>
              </a:buClr>
              <a:buSzPts val="900"/>
              <a:buFont typeface="Calibri"/>
              <a:buNone/>
            </a:pPr>
            <a:r>
              <a:rPr b="0" i="0" lang="en-US" sz="900" u="none" cap="none" strike="noStrike">
                <a:solidFill>
                  <a:srgbClr val="666666"/>
                </a:solidFill>
                <a:latin typeface="Calibri"/>
                <a:ea typeface="Calibri"/>
                <a:cs typeface="Calibri"/>
                <a:sym typeface="Calibri"/>
              </a:rPr>
              <a:t>Descartes' Error, 1994</a:t>
            </a:r>
            <a:endParaRPr b="0" i="0" sz="900" u="none" cap="none" strike="noStrike">
              <a:solidFill>
                <a:schemeClr val="dk1"/>
              </a:solidFill>
              <a:latin typeface="Calibri"/>
              <a:ea typeface="Calibri"/>
              <a:cs typeface="Calibri"/>
              <a:sym typeface="Calibri"/>
            </a:endParaRPr>
          </a:p>
        </p:txBody>
      </p:sp>
      <p:sp>
        <p:nvSpPr>
          <p:cNvPr id="864" name="Google Shape;864;p35"/>
          <p:cNvSpPr/>
          <p:nvPr/>
        </p:nvSpPr>
        <p:spPr>
          <a:xfrm>
            <a:off x="10607040" y="6144768"/>
            <a:ext cx="1005840" cy="274320"/>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666666"/>
              </a:buClr>
              <a:buSzPts val="900"/>
              <a:buFont typeface="Calibri"/>
              <a:buNone/>
            </a:pPr>
            <a:r>
              <a:rPr b="0" i="0" lang="en-US" sz="900" u="none" cap="none" strike="noStrike">
                <a:solidFill>
                  <a:srgbClr val="666666"/>
                </a:solidFill>
                <a:latin typeface="Calibri"/>
                <a:ea typeface="Calibri"/>
                <a:cs typeface="Calibri"/>
                <a:sym typeface="Calibri"/>
              </a:rPr>
              <a:t>30 of 42</a:t>
            </a:r>
            <a:endParaRPr b="0" i="0" sz="900" u="none" cap="none" strike="noStrike">
              <a:solidFill>
                <a:schemeClr val="dk1"/>
              </a:solidFill>
              <a:latin typeface="Calibri"/>
              <a:ea typeface="Calibri"/>
              <a:cs typeface="Calibri"/>
              <a:sym typeface="Calibri"/>
            </a:endParaRPr>
          </a:p>
        </p:txBody>
      </p:sp>
      <p:sp>
        <p:nvSpPr>
          <p:cNvPr id="865" name="Google Shape;865;p35"/>
          <p:cNvSpPr/>
          <p:nvPr/>
        </p:nvSpPr>
        <p:spPr>
          <a:xfrm>
            <a:off x="457200" y="6144768"/>
            <a:ext cx="365760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6666"/>
              </a:buClr>
              <a:buSzPts val="900"/>
              <a:buFont typeface="Calibri"/>
              <a:buNone/>
            </a:pPr>
            <a:r>
              <a:rPr b="0" i="0" lang="en-US" sz="900" u="none" cap="none" strike="noStrike">
                <a:solidFill>
                  <a:srgbClr val="666666"/>
                </a:solidFill>
                <a:latin typeface="Calibri"/>
                <a:ea typeface="Calibri"/>
                <a:cs typeface="Calibri"/>
                <a:sym typeface="Calibri"/>
              </a:rPr>
              <a:t>Pillars of Western Thought</a:t>
            </a:r>
            <a:endParaRPr b="0" i="0" sz="900" u="none" cap="none" strike="noStrike">
              <a:solidFill>
                <a:schemeClr val="dk1"/>
              </a:solidFill>
              <a:latin typeface="Calibri"/>
              <a:ea typeface="Calibri"/>
              <a:cs typeface="Calibri"/>
              <a:sym typeface="Calibri"/>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870" name="Shape 870"/>
        <p:cNvGrpSpPr/>
        <p:nvPr/>
      </p:nvGrpSpPr>
      <p:grpSpPr>
        <a:xfrm>
          <a:off x="0" y="0"/>
          <a:ext cx="0" cy="0"/>
          <a:chOff x="0" y="0"/>
          <a:chExt cx="0" cy="0"/>
        </a:xfrm>
      </p:grpSpPr>
      <p:sp>
        <p:nvSpPr>
          <p:cNvPr id="871" name="Google Shape;871;p36"/>
          <p:cNvSpPr/>
          <p:nvPr/>
        </p:nvSpPr>
        <p:spPr>
          <a:xfrm>
            <a:off x="685800" y="868680"/>
            <a:ext cx="1554480" cy="1554480"/>
          </a:xfrm>
          <a:prstGeom prst="ellipse">
            <a:avLst/>
          </a:prstGeom>
          <a:solidFill>
            <a:srgbClr val="9C3D6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2" name="Google Shape;872;p36"/>
          <p:cNvSpPr/>
          <p:nvPr/>
        </p:nvSpPr>
        <p:spPr>
          <a:xfrm>
            <a:off x="685800" y="868680"/>
            <a:ext cx="1554480" cy="155448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6000"/>
              <a:buFont typeface="Cambria"/>
              <a:buNone/>
            </a:pPr>
            <a:r>
              <a:rPr b="1" i="0" lang="en-US" sz="6000" u="none" cap="none" strike="noStrike">
                <a:solidFill>
                  <a:srgbClr val="FFFFFF"/>
                </a:solidFill>
                <a:latin typeface="Cambria"/>
                <a:ea typeface="Cambria"/>
                <a:cs typeface="Cambria"/>
                <a:sym typeface="Cambria"/>
              </a:rPr>
              <a:t>K</a:t>
            </a:r>
            <a:endParaRPr b="0" i="0" sz="6000" u="none" cap="none" strike="noStrike">
              <a:solidFill>
                <a:schemeClr val="dk1"/>
              </a:solidFill>
              <a:latin typeface="Calibri"/>
              <a:ea typeface="Calibri"/>
              <a:cs typeface="Calibri"/>
              <a:sym typeface="Calibri"/>
            </a:endParaRPr>
          </a:p>
        </p:txBody>
      </p:sp>
      <p:sp>
        <p:nvSpPr>
          <p:cNvPr id="873" name="Google Shape;873;p36"/>
          <p:cNvSpPr/>
          <p:nvPr/>
        </p:nvSpPr>
        <p:spPr>
          <a:xfrm>
            <a:off x="457200" y="2542032"/>
            <a:ext cx="2011680" cy="4572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9C3D6E"/>
              </a:buClr>
              <a:buSzPts val="950"/>
              <a:buFont typeface="Calibri"/>
              <a:buNone/>
            </a:pPr>
            <a:r>
              <a:rPr b="1" i="0" lang="en-US" sz="950" u="none" cap="none" strike="noStrike">
                <a:solidFill>
                  <a:srgbClr val="9C3D6E"/>
                </a:solidFill>
                <a:latin typeface="Calibri"/>
                <a:ea typeface="Calibri"/>
                <a:cs typeface="Calibri"/>
                <a:sym typeface="Calibri"/>
              </a:rPr>
              <a:t>CONTEMPORARY</a:t>
            </a:r>
            <a:endParaRPr b="0" i="0" sz="950" u="none" cap="none" strike="noStrike">
              <a:solidFill>
                <a:schemeClr val="dk1"/>
              </a:solidFill>
              <a:latin typeface="Calibri"/>
              <a:ea typeface="Calibri"/>
              <a:cs typeface="Calibri"/>
              <a:sym typeface="Calibri"/>
            </a:endParaRPr>
          </a:p>
        </p:txBody>
      </p:sp>
      <p:sp>
        <p:nvSpPr>
          <p:cNvPr id="874" name="Google Shape;874;p36"/>
          <p:cNvSpPr/>
          <p:nvPr/>
        </p:nvSpPr>
        <p:spPr>
          <a:xfrm>
            <a:off x="457200" y="2907792"/>
            <a:ext cx="2011680" cy="27432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666666"/>
              </a:buClr>
              <a:buSzPts val="1100"/>
              <a:buFont typeface="Calibri"/>
              <a:buNone/>
            </a:pPr>
            <a:r>
              <a:rPr b="0" i="0" lang="en-US" sz="1100" u="none" cap="none" strike="noStrike">
                <a:solidFill>
                  <a:srgbClr val="666666"/>
                </a:solidFill>
                <a:latin typeface="Calibri"/>
                <a:ea typeface="Calibri"/>
                <a:cs typeface="Calibri"/>
                <a:sym typeface="Calibri"/>
              </a:rPr>
              <a:t>b. 1956</a:t>
            </a:r>
            <a:endParaRPr b="0" i="0" sz="1100" u="none" cap="none" strike="noStrike">
              <a:solidFill>
                <a:schemeClr val="dk1"/>
              </a:solidFill>
              <a:latin typeface="Calibri"/>
              <a:ea typeface="Calibri"/>
              <a:cs typeface="Calibri"/>
              <a:sym typeface="Calibri"/>
            </a:endParaRPr>
          </a:p>
        </p:txBody>
      </p:sp>
      <p:sp>
        <p:nvSpPr>
          <p:cNvPr id="875" name="Google Shape;875;p36"/>
          <p:cNvSpPr/>
          <p:nvPr/>
        </p:nvSpPr>
        <p:spPr>
          <a:xfrm>
            <a:off x="457200" y="3794760"/>
            <a:ext cx="2011680" cy="256032"/>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666666"/>
              </a:buClr>
              <a:buSzPts val="850"/>
              <a:buFont typeface="Calibri"/>
              <a:buNone/>
            </a:pPr>
            <a:r>
              <a:rPr b="1" i="0" lang="en-US" sz="850" u="none" cap="none" strike="noStrike">
                <a:solidFill>
                  <a:srgbClr val="666666"/>
                </a:solidFill>
                <a:latin typeface="Calibri"/>
                <a:ea typeface="Calibri"/>
                <a:cs typeface="Calibri"/>
                <a:sym typeface="Calibri"/>
              </a:rPr>
              <a:t>YOU’D ARGUE WITH</a:t>
            </a:r>
            <a:endParaRPr b="0" i="0" sz="850" u="none" cap="none" strike="noStrike">
              <a:solidFill>
                <a:schemeClr val="dk1"/>
              </a:solidFill>
              <a:latin typeface="Calibri"/>
              <a:ea typeface="Calibri"/>
              <a:cs typeface="Calibri"/>
              <a:sym typeface="Calibri"/>
            </a:endParaRPr>
          </a:p>
        </p:txBody>
      </p:sp>
      <p:sp>
        <p:nvSpPr>
          <p:cNvPr id="876" name="Google Shape;876;p36"/>
          <p:cNvSpPr/>
          <p:nvPr/>
        </p:nvSpPr>
        <p:spPr>
          <a:xfrm>
            <a:off x="457200" y="4069080"/>
            <a:ext cx="2011680" cy="1463040"/>
          </a:xfrm>
          <a:prstGeom prst="rect">
            <a:avLst/>
          </a:prstGeom>
          <a:noFill/>
          <a:ln>
            <a:noFill/>
          </a:ln>
        </p:spPr>
        <p:txBody>
          <a:bodyPr anchorCtr="0" anchor="ctr" bIns="0" lIns="0" spcFirstLastPara="1" rIns="0" wrap="square" tIns="0">
            <a:noAutofit/>
          </a:bodyPr>
          <a:lstStyle/>
          <a:p>
            <a:pPr indent="0" lvl="0" marL="0" marR="0" rtl="0" algn="ctr">
              <a:lnSpc>
                <a:spcPct val="142857"/>
              </a:lnSpc>
              <a:spcBef>
                <a:spcPts val="0"/>
              </a:spcBef>
              <a:spcAft>
                <a:spcPts val="0"/>
              </a:spcAft>
              <a:buClr>
                <a:srgbClr val="1A1A1A"/>
              </a:buClr>
              <a:buSzPts val="1050"/>
              <a:buFont typeface="Calibri"/>
              <a:buNone/>
            </a:pPr>
            <a:r>
              <a:rPr b="0" i="0" lang="en-US" sz="1050" u="none" cap="none" strike="noStrike">
                <a:solidFill>
                  <a:srgbClr val="1A1A1A"/>
                </a:solidFill>
                <a:latin typeface="Calibri"/>
                <a:ea typeface="Calibri"/>
                <a:cs typeface="Calibri"/>
                <a:sym typeface="Calibri"/>
              </a:rPr>
              <a:t>Alan Turing</a:t>
            </a:r>
            <a:endParaRPr b="0" i="0" sz="1050" u="none" cap="none" strike="noStrike">
              <a:solidFill>
                <a:schemeClr val="dk1"/>
              </a:solidFill>
              <a:latin typeface="Calibri"/>
              <a:ea typeface="Calibri"/>
              <a:cs typeface="Calibri"/>
              <a:sym typeface="Calibri"/>
            </a:endParaRPr>
          </a:p>
          <a:p>
            <a:pPr indent="0" lvl="0" marL="0" marR="0" rtl="0" algn="ctr">
              <a:lnSpc>
                <a:spcPct val="142857"/>
              </a:lnSpc>
              <a:spcBef>
                <a:spcPts val="0"/>
              </a:spcBef>
              <a:spcAft>
                <a:spcPts val="0"/>
              </a:spcAft>
              <a:buClr>
                <a:srgbClr val="1A1A1A"/>
              </a:buClr>
              <a:buSzPts val="1050"/>
              <a:buFont typeface="Calibri"/>
              <a:buNone/>
            </a:pPr>
            <a:r>
              <a:rPr b="0" i="0" lang="en-US" sz="1050" u="none" cap="none" strike="noStrike">
                <a:solidFill>
                  <a:srgbClr val="1A1A1A"/>
                </a:solidFill>
                <a:latin typeface="Calibri"/>
                <a:ea typeface="Calibri"/>
                <a:cs typeface="Calibri"/>
                <a:sym typeface="Calibri"/>
              </a:rPr>
              <a:t>René Descartes</a:t>
            </a:r>
            <a:endParaRPr b="0" i="0" sz="1050" u="none" cap="none" strike="noStrike">
              <a:solidFill>
                <a:schemeClr val="dk1"/>
              </a:solidFill>
              <a:latin typeface="Calibri"/>
              <a:ea typeface="Calibri"/>
              <a:cs typeface="Calibri"/>
              <a:sym typeface="Calibri"/>
            </a:endParaRPr>
          </a:p>
          <a:p>
            <a:pPr indent="0" lvl="0" marL="0" marR="0" rtl="0" algn="ctr">
              <a:lnSpc>
                <a:spcPct val="142857"/>
              </a:lnSpc>
              <a:spcBef>
                <a:spcPts val="0"/>
              </a:spcBef>
              <a:spcAft>
                <a:spcPts val="0"/>
              </a:spcAft>
              <a:buClr>
                <a:srgbClr val="1A1A1A"/>
              </a:buClr>
              <a:buSzPts val="1050"/>
              <a:buFont typeface="Calibri"/>
              <a:buNone/>
            </a:pPr>
            <a:r>
              <a:rPr b="0" i="0" lang="en-US" sz="1050" u="none" cap="none" strike="noStrike">
                <a:solidFill>
                  <a:srgbClr val="1A1A1A"/>
                </a:solidFill>
                <a:latin typeface="Calibri"/>
                <a:ea typeface="Calibri"/>
                <a:cs typeface="Calibri"/>
                <a:sym typeface="Calibri"/>
              </a:rPr>
              <a:t>António Damásio</a:t>
            </a:r>
            <a:endParaRPr b="0" i="0" sz="1050" u="none" cap="none" strike="noStrike">
              <a:solidFill>
                <a:schemeClr val="dk1"/>
              </a:solidFill>
              <a:latin typeface="Calibri"/>
              <a:ea typeface="Calibri"/>
              <a:cs typeface="Calibri"/>
              <a:sym typeface="Calibri"/>
            </a:endParaRPr>
          </a:p>
        </p:txBody>
      </p:sp>
      <p:cxnSp>
        <p:nvCxnSpPr>
          <p:cNvPr id="877" name="Google Shape;877;p36"/>
          <p:cNvCxnSpPr/>
          <p:nvPr/>
        </p:nvCxnSpPr>
        <p:spPr>
          <a:xfrm>
            <a:off x="2788920" y="868680"/>
            <a:ext cx="0" cy="5120640"/>
          </a:xfrm>
          <a:prstGeom prst="straightConnector1">
            <a:avLst/>
          </a:prstGeom>
          <a:noFill/>
          <a:ln cap="flat" cmpd="sng" w="9525">
            <a:solidFill>
              <a:srgbClr val="D8D4CE"/>
            </a:solidFill>
            <a:prstDash val="solid"/>
            <a:round/>
            <a:headEnd len="sm" w="sm" type="none"/>
            <a:tailEnd len="sm" w="sm" type="none"/>
          </a:ln>
        </p:spPr>
      </p:cxnSp>
      <p:sp>
        <p:nvSpPr>
          <p:cNvPr id="878" name="Google Shape;878;p36"/>
          <p:cNvSpPr/>
          <p:nvPr/>
        </p:nvSpPr>
        <p:spPr>
          <a:xfrm>
            <a:off x="3154680" y="713232"/>
            <a:ext cx="8412480" cy="65836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A1A1A"/>
              </a:buClr>
              <a:buSzPts val="3800"/>
              <a:buFont typeface="Cambria"/>
              <a:buNone/>
            </a:pPr>
            <a:r>
              <a:rPr b="1" i="0" lang="en-US" sz="3800" u="none" cap="none" strike="noStrike">
                <a:solidFill>
                  <a:srgbClr val="1A1A1A"/>
                </a:solidFill>
                <a:latin typeface="Cambria"/>
                <a:ea typeface="Cambria"/>
                <a:cs typeface="Cambria"/>
                <a:sym typeface="Cambria"/>
              </a:rPr>
              <a:t>Christof Koch</a:t>
            </a:r>
            <a:endParaRPr b="0" i="0" sz="3800" u="none" cap="none" strike="noStrike">
              <a:solidFill>
                <a:schemeClr val="dk1"/>
              </a:solidFill>
              <a:latin typeface="Calibri"/>
              <a:ea typeface="Calibri"/>
              <a:cs typeface="Calibri"/>
              <a:sym typeface="Calibri"/>
            </a:endParaRPr>
          </a:p>
        </p:txBody>
      </p:sp>
      <p:sp>
        <p:nvSpPr>
          <p:cNvPr id="879" name="Google Shape;879;p36"/>
          <p:cNvSpPr/>
          <p:nvPr/>
        </p:nvSpPr>
        <p:spPr>
          <a:xfrm>
            <a:off x="3154680" y="1389888"/>
            <a:ext cx="8412480" cy="3657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6666"/>
              </a:buClr>
              <a:buSzPts val="1700"/>
              <a:buFont typeface="Cambria"/>
              <a:buNone/>
            </a:pPr>
            <a:r>
              <a:rPr b="0" i="1" lang="en-US" sz="1700" u="none" cap="none" strike="noStrike">
                <a:solidFill>
                  <a:srgbClr val="666666"/>
                </a:solidFill>
                <a:latin typeface="Cambria"/>
                <a:ea typeface="Cambria"/>
                <a:cs typeface="Cambria"/>
                <a:sym typeface="Cambria"/>
              </a:rPr>
              <a:t>The hunter of consciousness</a:t>
            </a:r>
            <a:endParaRPr b="0" i="0" sz="1700" u="none" cap="none" strike="noStrike">
              <a:solidFill>
                <a:schemeClr val="dk1"/>
              </a:solidFill>
              <a:latin typeface="Calibri"/>
              <a:ea typeface="Calibri"/>
              <a:cs typeface="Calibri"/>
              <a:sym typeface="Calibri"/>
            </a:endParaRPr>
          </a:p>
        </p:txBody>
      </p:sp>
      <p:sp>
        <p:nvSpPr>
          <p:cNvPr id="880" name="Google Shape;880;p36"/>
          <p:cNvSpPr/>
          <p:nvPr/>
        </p:nvSpPr>
        <p:spPr>
          <a:xfrm>
            <a:off x="3154680" y="1965960"/>
            <a:ext cx="4114800" cy="2560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6666"/>
              </a:buClr>
              <a:buSzPts val="900"/>
              <a:buFont typeface="Calibri"/>
              <a:buNone/>
            </a:pPr>
            <a:r>
              <a:rPr b="1" i="0" lang="en-US" sz="900" u="none" cap="none" strike="noStrike">
                <a:solidFill>
                  <a:srgbClr val="666666"/>
                </a:solidFill>
                <a:latin typeface="Calibri"/>
                <a:ea typeface="Calibri"/>
                <a:cs typeface="Calibri"/>
                <a:sym typeface="Calibri"/>
              </a:rPr>
              <a:t>WHAT YOU’D MASTER</a:t>
            </a:r>
            <a:endParaRPr b="0" i="0" sz="900" u="none" cap="none" strike="noStrike">
              <a:solidFill>
                <a:schemeClr val="dk1"/>
              </a:solidFill>
              <a:latin typeface="Calibri"/>
              <a:ea typeface="Calibri"/>
              <a:cs typeface="Calibri"/>
              <a:sym typeface="Calibri"/>
            </a:endParaRPr>
          </a:p>
        </p:txBody>
      </p:sp>
      <p:sp>
        <p:nvSpPr>
          <p:cNvPr id="881" name="Google Shape;881;p36"/>
          <p:cNvSpPr/>
          <p:nvPr/>
        </p:nvSpPr>
        <p:spPr>
          <a:xfrm>
            <a:off x="3154680" y="2240280"/>
            <a:ext cx="4114800" cy="1691640"/>
          </a:xfrm>
          <a:prstGeom prst="rect">
            <a:avLst/>
          </a:prstGeom>
          <a:noFill/>
          <a:ln>
            <a:noFill/>
          </a:ln>
        </p:spPr>
        <p:txBody>
          <a:bodyPr anchorCtr="0" anchor="ctr" bIns="0" lIns="0" spcFirstLastPara="1" rIns="0" wrap="square" tIns="0">
            <a:noAutofit/>
          </a:bodyPr>
          <a:lstStyle/>
          <a:p>
            <a:pPr indent="-342900" lvl="0" marL="342900" marR="0" rtl="0" algn="l">
              <a:spcBef>
                <a:spcPts val="0"/>
              </a:spcBef>
              <a:spcAft>
                <a:spcPts val="0"/>
              </a:spcAft>
              <a:buClr>
                <a:srgbClr val="1A1A1A"/>
              </a:buClr>
              <a:buSzPts val="1300"/>
              <a:buFont typeface="Calibri"/>
              <a:buChar char="•"/>
            </a:pPr>
            <a:r>
              <a:rPr b="0" i="0" lang="en-US" sz="1300" u="none" cap="none" strike="noStrike">
                <a:solidFill>
                  <a:srgbClr val="1A1A1A"/>
                </a:solidFill>
                <a:latin typeface="Calibri"/>
                <a:ea typeface="Calibri"/>
                <a:cs typeface="Calibri"/>
                <a:sym typeface="Calibri"/>
              </a:rPr>
              <a:t>The hard problem</a:t>
            </a:r>
            <a:endParaRPr b="0" i="0" sz="1300" u="none" cap="none" strike="noStrike">
              <a:solidFill>
                <a:schemeClr val="dk1"/>
              </a:solidFill>
              <a:latin typeface="Calibri"/>
              <a:ea typeface="Calibri"/>
              <a:cs typeface="Calibri"/>
              <a:sym typeface="Calibri"/>
            </a:endParaRPr>
          </a:p>
          <a:p>
            <a:pPr indent="-342900" lvl="0" marL="342900" marR="0" rtl="0" algn="l">
              <a:spcBef>
                <a:spcPts val="700"/>
              </a:spcBef>
              <a:spcAft>
                <a:spcPts val="0"/>
              </a:spcAft>
              <a:buClr>
                <a:srgbClr val="1A1A1A"/>
              </a:buClr>
              <a:buSzPts val="1300"/>
              <a:buFont typeface="Calibri"/>
              <a:buChar char="•"/>
            </a:pPr>
            <a:r>
              <a:rPr b="0" i="0" lang="en-US" sz="1300" u="none" cap="none" strike="noStrike">
                <a:solidFill>
                  <a:srgbClr val="1A1A1A"/>
                </a:solidFill>
                <a:latin typeface="Calibri"/>
                <a:ea typeface="Calibri"/>
                <a:cs typeface="Calibri"/>
                <a:sym typeface="Calibri"/>
              </a:rPr>
              <a:t>Neural correlates of consciousness</a:t>
            </a:r>
            <a:endParaRPr b="0" i="0" sz="1300" u="none" cap="none" strike="noStrike">
              <a:solidFill>
                <a:schemeClr val="dk1"/>
              </a:solidFill>
              <a:latin typeface="Calibri"/>
              <a:ea typeface="Calibri"/>
              <a:cs typeface="Calibri"/>
              <a:sym typeface="Calibri"/>
            </a:endParaRPr>
          </a:p>
          <a:p>
            <a:pPr indent="-342900" lvl="0" marL="342900" marR="0" rtl="0" algn="l">
              <a:spcBef>
                <a:spcPts val="700"/>
              </a:spcBef>
              <a:spcAft>
                <a:spcPts val="0"/>
              </a:spcAft>
              <a:buClr>
                <a:srgbClr val="1A1A1A"/>
              </a:buClr>
              <a:buSzPts val="1300"/>
              <a:buFont typeface="Calibri"/>
              <a:buChar char="•"/>
            </a:pPr>
            <a:r>
              <a:rPr b="0" i="0" lang="en-US" sz="1300" u="none" cap="none" strike="noStrike">
                <a:solidFill>
                  <a:srgbClr val="1A1A1A"/>
                </a:solidFill>
                <a:latin typeface="Calibri"/>
                <a:ea typeface="Calibri"/>
                <a:cs typeface="Calibri"/>
                <a:sym typeface="Calibri"/>
              </a:rPr>
              <a:t>Integrated information theory (IIT)</a:t>
            </a:r>
            <a:endParaRPr b="0" i="0" sz="1300" u="none" cap="none" strike="noStrike">
              <a:solidFill>
                <a:schemeClr val="dk1"/>
              </a:solidFill>
              <a:latin typeface="Calibri"/>
              <a:ea typeface="Calibri"/>
              <a:cs typeface="Calibri"/>
              <a:sym typeface="Calibri"/>
            </a:endParaRPr>
          </a:p>
        </p:txBody>
      </p:sp>
      <p:sp>
        <p:nvSpPr>
          <p:cNvPr id="882" name="Google Shape;882;p36"/>
          <p:cNvSpPr/>
          <p:nvPr/>
        </p:nvSpPr>
        <p:spPr>
          <a:xfrm>
            <a:off x="7589520" y="1965960"/>
            <a:ext cx="3977640" cy="2560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6666"/>
              </a:buClr>
              <a:buSzPts val="900"/>
              <a:buFont typeface="Calibri"/>
              <a:buNone/>
            </a:pPr>
            <a:r>
              <a:rPr b="1" i="0" lang="en-US" sz="900" u="none" cap="none" strike="noStrike">
                <a:solidFill>
                  <a:srgbClr val="666666"/>
                </a:solidFill>
                <a:latin typeface="Calibri"/>
                <a:ea typeface="Calibri"/>
                <a:cs typeface="Calibri"/>
                <a:sym typeface="Calibri"/>
              </a:rPr>
              <a:t>THE QUESTION YOU’D WRESTLE WITH</a:t>
            </a:r>
            <a:endParaRPr b="0" i="0" sz="900" u="none" cap="none" strike="noStrike">
              <a:solidFill>
                <a:schemeClr val="dk1"/>
              </a:solidFill>
              <a:latin typeface="Calibri"/>
              <a:ea typeface="Calibri"/>
              <a:cs typeface="Calibri"/>
              <a:sym typeface="Calibri"/>
            </a:endParaRPr>
          </a:p>
        </p:txBody>
      </p:sp>
      <p:sp>
        <p:nvSpPr>
          <p:cNvPr id="883" name="Google Shape;883;p36"/>
          <p:cNvSpPr/>
          <p:nvPr/>
        </p:nvSpPr>
        <p:spPr>
          <a:xfrm>
            <a:off x="7589520" y="2240280"/>
            <a:ext cx="3977640" cy="914400"/>
          </a:xfrm>
          <a:prstGeom prst="rect">
            <a:avLst/>
          </a:prstGeom>
          <a:noFill/>
          <a:ln>
            <a:noFill/>
          </a:ln>
        </p:spPr>
        <p:txBody>
          <a:bodyPr anchorCtr="0" anchor="ctr" bIns="0" lIns="0" spcFirstLastPara="1" rIns="0" wrap="square" tIns="0">
            <a:noAutofit/>
          </a:bodyPr>
          <a:lstStyle/>
          <a:p>
            <a:pPr indent="0" lvl="0" marL="0" marR="0" rtl="0" algn="l">
              <a:lnSpc>
                <a:spcPct val="131034"/>
              </a:lnSpc>
              <a:spcBef>
                <a:spcPts val="0"/>
              </a:spcBef>
              <a:spcAft>
                <a:spcPts val="0"/>
              </a:spcAft>
              <a:buClr>
                <a:srgbClr val="9C3D6E"/>
              </a:buClr>
              <a:buSzPts val="1450"/>
              <a:buFont typeface="Cambria"/>
              <a:buNone/>
            </a:pPr>
            <a:r>
              <a:rPr b="1" i="0" lang="en-US" sz="1450" u="none" cap="none" strike="noStrike">
                <a:solidFill>
                  <a:srgbClr val="9C3D6E"/>
                </a:solidFill>
                <a:latin typeface="Cambria"/>
                <a:ea typeface="Cambria"/>
                <a:cs typeface="Cambria"/>
                <a:sym typeface="Cambria"/>
              </a:rPr>
              <a:t>In what sense, if any, can a machine be said to know something?</a:t>
            </a:r>
            <a:endParaRPr b="0" i="0" sz="1450" u="none" cap="none" strike="noStrike">
              <a:solidFill>
                <a:schemeClr val="dk1"/>
              </a:solidFill>
              <a:latin typeface="Calibri"/>
              <a:ea typeface="Calibri"/>
              <a:cs typeface="Calibri"/>
              <a:sym typeface="Calibri"/>
            </a:endParaRPr>
          </a:p>
        </p:txBody>
      </p:sp>
      <p:sp>
        <p:nvSpPr>
          <p:cNvPr id="884" name="Google Shape;884;p36"/>
          <p:cNvSpPr/>
          <p:nvPr/>
        </p:nvSpPr>
        <p:spPr>
          <a:xfrm>
            <a:off x="7589520" y="3291840"/>
            <a:ext cx="397764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6666"/>
              </a:buClr>
              <a:buSzPts val="900"/>
              <a:buFont typeface="Calibri"/>
              <a:buNone/>
            </a:pPr>
            <a:r>
              <a:rPr b="0" i="0" lang="en-US" sz="900" u="none" cap="none" strike="noStrike">
                <a:solidFill>
                  <a:srgbClr val="666666"/>
                </a:solidFill>
                <a:latin typeface="Calibri"/>
                <a:ea typeface="Calibri"/>
                <a:cs typeface="Calibri"/>
                <a:sym typeface="Calibri"/>
              </a:rPr>
              <a:t>Technology · Scope  ·  Natural Sciences · Scope</a:t>
            </a:r>
            <a:endParaRPr b="0" i="0" sz="900" u="none" cap="none" strike="noStrike">
              <a:solidFill>
                <a:schemeClr val="dk1"/>
              </a:solidFill>
              <a:latin typeface="Calibri"/>
              <a:ea typeface="Calibri"/>
              <a:cs typeface="Calibri"/>
              <a:sym typeface="Calibri"/>
            </a:endParaRPr>
          </a:p>
        </p:txBody>
      </p:sp>
      <p:sp>
        <p:nvSpPr>
          <p:cNvPr id="885" name="Google Shape;885;p36"/>
          <p:cNvSpPr/>
          <p:nvPr/>
        </p:nvSpPr>
        <p:spPr>
          <a:xfrm>
            <a:off x="3154680" y="4114800"/>
            <a:ext cx="8412480" cy="1572768"/>
          </a:xfrm>
          <a:prstGeom prst="rect">
            <a:avLst/>
          </a:prstGeom>
          <a:solidFill>
            <a:srgbClr val="F4F2E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6" name="Google Shape;886;p36"/>
          <p:cNvSpPr/>
          <p:nvPr/>
        </p:nvSpPr>
        <p:spPr>
          <a:xfrm>
            <a:off x="3401568" y="4224528"/>
            <a:ext cx="7955280" cy="914400"/>
          </a:xfrm>
          <a:prstGeom prst="rect">
            <a:avLst/>
          </a:prstGeom>
          <a:noFill/>
          <a:ln>
            <a:noFill/>
          </a:ln>
        </p:spPr>
        <p:txBody>
          <a:bodyPr anchorCtr="0" anchor="t" bIns="0" lIns="0" spcFirstLastPara="1" rIns="0" wrap="square" tIns="0">
            <a:noAutofit/>
          </a:bodyPr>
          <a:lstStyle/>
          <a:p>
            <a:pPr indent="0" lvl="0" marL="0" marR="0" rtl="0" algn="l">
              <a:lnSpc>
                <a:spcPct val="135714"/>
              </a:lnSpc>
              <a:spcBef>
                <a:spcPts val="0"/>
              </a:spcBef>
              <a:spcAft>
                <a:spcPts val="0"/>
              </a:spcAft>
              <a:buClr>
                <a:srgbClr val="1A1A1A"/>
              </a:buClr>
              <a:buSzPts val="1400"/>
              <a:buFont typeface="Cambria"/>
              <a:buNone/>
            </a:pPr>
            <a:r>
              <a:rPr b="0" i="1" lang="en-US" sz="1400" u="none" cap="none" strike="noStrike">
                <a:solidFill>
                  <a:srgbClr val="1A1A1A"/>
                </a:solidFill>
                <a:latin typeface="Cambria"/>
                <a:ea typeface="Cambria"/>
                <a:cs typeface="Cambria"/>
                <a:sym typeface="Cambria"/>
              </a:rPr>
              <a:t>“Integrated Information Theory is a deep theory in the sense that it explains many facts, predicts new phenomena, and can be extrapolated in surprising ways.”</a:t>
            </a:r>
            <a:endParaRPr b="0" i="0" sz="1400" u="none" cap="none" strike="noStrike">
              <a:solidFill>
                <a:schemeClr val="dk1"/>
              </a:solidFill>
              <a:latin typeface="Calibri"/>
              <a:ea typeface="Calibri"/>
              <a:cs typeface="Calibri"/>
              <a:sym typeface="Calibri"/>
            </a:endParaRPr>
          </a:p>
        </p:txBody>
      </p:sp>
      <p:sp>
        <p:nvSpPr>
          <p:cNvPr id="887" name="Google Shape;887;p36"/>
          <p:cNvSpPr/>
          <p:nvPr/>
        </p:nvSpPr>
        <p:spPr>
          <a:xfrm>
            <a:off x="3401568" y="5285232"/>
            <a:ext cx="795528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6666"/>
              </a:buClr>
              <a:buSzPts val="900"/>
              <a:buFont typeface="Calibri"/>
              <a:buNone/>
            </a:pPr>
            <a:r>
              <a:rPr b="0" i="0" lang="en-US" sz="900" u="none" cap="none" strike="noStrike">
                <a:solidFill>
                  <a:srgbClr val="666666"/>
                </a:solidFill>
                <a:latin typeface="Calibri"/>
                <a:ea typeface="Calibri"/>
                <a:cs typeface="Calibri"/>
                <a:sym typeface="Calibri"/>
              </a:rPr>
              <a:t>The Feeling of Life Itself, 2019</a:t>
            </a:r>
            <a:endParaRPr b="0" i="0" sz="900" u="none" cap="none" strike="noStrike">
              <a:solidFill>
                <a:schemeClr val="dk1"/>
              </a:solidFill>
              <a:latin typeface="Calibri"/>
              <a:ea typeface="Calibri"/>
              <a:cs typeface="Calibri"/>
              <a:sym typeface="Calibri"/>
            </a:endParaRPr>
          </a:p>
        </p:txBody>
      </p:sp>
      <p:sp>
        <p:nvSpPr>
          <p:cNvPr id="888" name="Google Shape;888;p36"/>
          <p:cNvSpPr/>
          <p:nvPr/>
        </p:nvSpPr>
        <p:spPr>
          <a:xfrm>
            <a:off x="10607040" y="6144768"/>
            <a:ext cx="1005840" cy="274320"/>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666666"/>
              </a:buClr>
              <a:buSzPts val="900"/>
              <a:buFont typeface="Calibri"/>
              <a:buNone/>
            </a:pPr>
            <a:r>
              <a:rPr b="0" i="0" lang="en-US" sz="900" u="none" cap="none" strike="noStrike">
                <a:solidFill>
                  <a:srgbClr val="666666"/>
                </a:solidFill>
                <a:latin typeface="Calibri"/>
                <a:ea typeface="Calibri"/>
                <a:cs typeface="Calibri"/>
                <a:sym typeface="Calibri"/>
              </a:rPr>
              <a:t>31 of 42</a:t>
            </a:r>
            <a:endParaRPr b="0" i="0" sz="900" u="none" cap="none" strike="noStrike">
              <a:solidFill>
                <a:schemeClr val="dk1"/>
              </a:solidFill>
              <a:latin typeface="Calibri"/>
              <a:ea typeface="Calibri"/>
              <a:cs typeface="Calibri"/>
              <a:sym typeface="Calibri"/>
            </a:endParaRPr>
          </a:p>
        </p:txBody>
      </p:sp>
      <p:sp>
        <p:nvSpPr>
          <p:cNvPr id="889" name="Google Shape;889;p36"/>
          <p:cNvSpPr/>
          <p:nvPr/>
        </p:nvSpPr>
        <p:spPr>
          <a:xfrm>
            <a:off x="457200" y="6144768"/>
            <a:ext cx="365760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6666"/>
              </a:buClr>
              <a:buSzPts val="900"/>
              <a:buFont typeface="Calibri"/>
              <a:buNone/>
            </a:pPr>
            <a:r>
              <a:rPr b="0" i="0" lang="en-US" sz="900" u="none" cap="none" strike="noStrike">
                <a:solidFill>
                  <a:srgbClr val="666666"/>
                </a:solidFill>
                <a:latin typeface="Calibri"/>
                <a:ea typeface="Calibri"/>
                <a:cs typeface="Calibri"/>
                <a:sym typeface="Calibri"/>
              </a:rPr>
              <a:t>Pillars of Western Thought</a:t>
            </a:r>
            <a:endParaRPr b="0" i="0" sz="900" u="none" cap="none" strike="noStrike">
              <a:solidFill>
                <a:schemeClr val="dk1"/>
              </a:solidFill>
              <a:latin typeface="Calibri"/>
              <a:ea typeface="Calibri"/>
              <a:cs typeface="Calibri"/>
              <a:sym typeface="Calibri"/>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894" name="Shape 894"/>
        <p:cNvGrpSpPr/>
        <p:nvPr/>
      </p:nvGrpSpPr>
      <p:grpSpPr>
        <a:xfrm>
          <a:off x="0" y="0"/>
          <a:ext cx="0" cy="0"/>
          <a:chOff x="0" y="0"/>
          <a:chExt cx="0" cy="0"/>
        </a:xfrm>
      </p:grpSpPr>
      <p:sp>
        <p:nvSpPr>
          <p:cNvPr id="895" name="Google Shape;895;p37"/>
          <p:cNvSpPr/>
          <p:nvPr/>
        </p:nvSpPr>
        <p:spPr>
          <a:xfrm>
            <a:off x="685800" y="868680"/>
            <a:ext cx="1554480" cy="1554480"/>
          </a:xfrm>
          <a:prstGeom prst="ellipse">
            <a:avLst/>
          </a:prstGeom>
          <a:solidFill>
            <a:srgbClr val="44546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6" name="Google Shape;896;p37"/>
          <p:cNvSpPr/>
          <p:nvPr/>
        </p:nvSpPr>
        <p:spPr>
          <a:xfrm>
            <a:off x="685800" y="868680"/>
            <a:ext cx="1554480" cy="155448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6000"/>
              <a:buFont typeface="Cambria"/>
              <a:buNone/>
            </a:pPr>
            <a:r>
              <a:rPr b="1" i="0" lang="en-US" sz="6000" u="none" cap="none" strike="noStrike">
                <a:solidFill>
                  <a:srgbClr val="FFFFFF"/>
                </a:solidFill>
                <a:latin typeface="Cambria"/>
                <a:ea typeface="Cambria"/>
                <a:cs typeface="Cambria"/>
                <a:sym typeface="Cambria"/>
              </a:rPr>
              <a:t>K</a:t>
            </a:r>
            <a:endParaRPr b="0" i="0" sz="6000" u="none" cap="none" strike="noStrike">
              <a:solidFill>
                <a:schemeClr val="dk1"/>
              </a:solidFill>
              <a:latin typeface="Calibri"/>
              <a:ea typeface="Calibri"/>
              <a:cs typeface="Calibri"/>
              <a:sym typeface="Calibri"/>
            </a:endParaRPr>
          </a:p>
        </p:txBody>
      </p:sp>
      <p:sp>
        <p:nvSpPr>
          <p:cNvPr id="897" name="Google Shape;897;p37"/>
          <p:cNvSpPr/>
          <p:nvPr/>
        </p:nvSpPr>
        <p:spPr>
          <a:xfrm>
            <a:off x="457200" y="2542032"/>
            <a:ext cx="2011680" cy="4572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44546E"/>
              </a:buClr>
              <a:buSzPts val="950"/>
              <a:buFont typeface="Calibri"/>
              <a:buNone/>
            </a:pPr>
            <a:r>
              <a:rPr b="1" i="0" lang="en-US" sz="950" u="none" cap="none" strike="noStrike">
                <a:solidFill>
                  <a:srgbClr val="44546E"/>
                </a:solidFill>
                <a:latin typeface="Calibri"/>
                <a:ea typeface="Calibri"/>
                <a:cs typeface="Calibri"/>
                <a:sym typeface="Calibri"/>
              </a:rPr>
              <a:t>20TH CENTURY</a:t>
            </a:r>
            <a:endParaRPr b="0" i="0" sz="950" u="none" cap="none" strike="noStrike">
              <a:solidFill>
                <a:schemeClr val="dk1"/>
              </a:solidFill>
              <a:latin typeface="Calibri"/>
              <a:ea typeface="Calibri"/>
              <a:cs typeface="Calibri"/>
              <a:sym typeface="Calibri"/>
            </a:endParaRPr>
          </a:p>
        </p:txBody>
      </p:sp>
      <p:sp>
        <p:nvSpPr>
          <p:cNvPr id="898" name="Google Shape;898;p37"/>
          <p:cNvSpPr/>
          <p:nvPr/>
        </p:nvSpPr>
        <p:spPr>
          <a:xfrm>
            <a:off x="457200" y="2907792"/>
            <a:ext cx="2011680" cy="27432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666666"/>
              </a:buClr>
              <a:buSzPts val="1100"/>
              <a:buFont typeface="Calibri"/>
              <a:buNone/>
            </a:pPr>
            <a:r>
              <a:rPr b="0" i="0" lang="en-US" sz="1100" u="none" cap="none" strike="noStrike">
                <a:solidFill>
                  <a:srgbClr val="666666"/>
                </a:solidFill>
                <a:latin typeface="Calibri"/>
                <a:ea typeface="Calibri"/>
                <a:cs typeface="Calibri"/>
                <a:sym typeface="Calibri"/>
              </a:rPr>
              <a:t>1922 – 1996</a:t>
            </a:r>
            <a:endParaRPr b="0" i="0" sz="1100" u="none" cap="none" strike="noStrike">
              <a:solidFill>
                <a:schemeClr val="dk1"/>
              </a:solidFill>
              <a:latin typeface="Calibri"/>
              <a:ea typeface="Calibri"/>
              <a:cs typeface="Calibri"/>
              <a:sym typeface="Calibri"/>
            </a:endParaRPr>
          </a:p>
        </p:txBody>
      </p:sp>
      <p:sp>
        <p:nvSpPr>
          <p:cNvPr id="899" name="Google Shape;899;p37"/>
          <p:cNvSpPr/>
          <p:nvPr/>
        </p:nvSpPr>
        <p:spPr>
          <a:xfrm>
            <a:off x="457200" y="3794760"/>
            <a:ext cx="2011680" cy="256032"/>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666666"/>
              </a:buClr>
              <a:buSzPts val="850"/>
              <a:buFont typeface="Calibri"/>
              <a:buNone/>
            </a:pPr>
            <a:r>
              <a:rPr b="1" i="0" lang="en-US" sz="850" u="none" cap="none" strike="noStrike">
                <a:solidFill>
                  <a:srgbClr val="666666"/>
                </a:solidFill>
                <a:latin typeface="Calibri"/>
                <a:ea typeface="Calibri"/>
                <a:cs typeface="Calibri"/>
                <a:sym typeface="Calibri"/>
              </a:rPr>
              <a:t>YOU’D ARGUE WITH</a:t>
            </a:r>
            <a:endParaRPr b="0" i="0" sz="850" u="none" cap="none" strike="noStrike">
              <a:solidFill>
                <a:schemeClr val="dk1"/>
              </a:solidFill>
              <a:latin typeface="Calibri"/>
              <a:ea typeface="Calibri"/>
              <a:cs typeface="Calibri"/>
              <a:sym typeface="Calibri"/>
            </a:endParaRPr>
          </a:p>
        </p:txBody>
      </p:sp>
      <p:sp>
        <p:nvSpPr>
          <p:cNvPr id="900" name="Google Shape;900;p37"/>
          <p:cNvSpPr/>
          <p:nvPr/>
        </p:nvSpPr>
        <p:spPr>
          <a:xfrm>
            <a:off x="457200" y="4069080"/>
            <a:ext cx="2011680" cy="1463040"/>
          </a:xfrm>
          <a:prstGeom prst="rect">
            <a:avLst/>
          </a:prstGeom>
          <a:noFill/>
          <a:ln>
            <a:noFill/>
          </a:ln>
        </p:spPr>
        <p:txBody>
          <a:bodyPr anchorCtr="0" anchor="ctr" bIns="0" lIns="0" spcFirstLastPara="1" rIns="0" wrap="square" tIns="0">
            <a:noAutofit/>
          </a:bodyPr>
          <a:lstStyle/>
          <a:p>
            <a:pPr indent="0" lvl="0" marL="0" marR="0" rtl="0" algn="ctr">
              <a:lnSpc>
                <a:spcPct val="142857"/>
              </a:lnSpc>
              <a:spcBef>
                <a:spcPts val="0"/>
              </a:spcBef>
              <a:spcAft>
                <a:spcPts val="0"/>
              </a:spcAft>
              <a:buClr>
                <a:srgbClr val="1A1A1A"/>
              </a:buClr>
              <a:buSzPts val="1050"/>
              <a:buFont typeface="Calibri"/>
              <a:buNone/>
            </a:pPr>
            <a:r>
              <a:rPr b="0" i="0" lang="en-US" sz="1050" u="none" cap="none" strike="noStrike">
                <a:solidFill>
                  <a:srgbClr val="1A1A1A"/>
                </a:solidFill>
                <a:latin typeface="Calibri"/>
                <a:ea typeface="Calibri"/>
                <a:cs typeface="Calibri"/>
                <a:sym typeface="Calibri"/>
              </a:rPr>
              <a:t>Karl Popper</a:t>
            </a:r>
            <a:endParaRPr b="0" i="0" sz="1050" u="none" cap="none" strike="noStrike">
              <a:solidFill>
                <a:schemeClr val="dk1"/>
              </a:solidFill>
              <a:latin typeface="Calibri"/>
              <a:ea typeface="Calibri"/>
              <a:cs typeface="Calibri"/>
              <a:sym typeface="Calibri"/>
            </a:endParaRPr>
          </a:p>
          <a:p>
            <a:pPr indent="0" lvl="0" marL="0" marR="0" rtl="0" algn="ctr">
              <a:lnSpc>
                <a:spcPct val="142857"/>
              </a:lnSpc>
              <a:spcBef>
                <a:spcPts val="0"/>
              </a:spcBef>
              <a:spcAft>
                <a:spcPts val="0"/>
              </a:spcAft>
              <a:buClr>
                <a:srgbClr val="1A1A1A"/>
              </a:buClr>
              <a:buSzPts val="1050"/>
              <a:buFont typeface="Calibri"/>
              <a:buNone/>
            </a:pPr>
            <a:r>
              <a:rPr b="0" i="0" lang="en-US" sz="1050" u="none" cap="none" strike="noStrike">
                <a:solidFill>
                  <a:srgbClr val="1A1A1A"/>
                </a:solidFill>
                <a:latin typeface="Calibri"/>
                <a:ea typeface="Calibri"/>
                <a:cs typeface="Calibri"/>
                <a:sym typeface="Calibri"/>
              </a:rPr>
              <a:t>G.W.F. Hegel</a:t>
            </a:r>
            <a:endParaRPr b="0" i="0" sz="1050" u="none" cap="none" strike="noStrike">
              <a:solidFill>
                <a:schemeClr val="dk1"/>
              </a:solidFill>
              <a:latin typeface="Calibri"/>
              <a:ea typeface="Calibri"/>
              <a:cs typeface="Calibri"/>
              <a:sym typeface="Calibri"/>
            </a:endParaRPr>
          </a:p>
          <a:p>
            <a:pPr indent="0" lvl="0" marL="0" marR="0" rtl="0" algn="ctr">
              <a:lnSpc>
                <a:spcPct val="142857"/>
              </a:lnSpc>
              <a:spcBef>
                <a:spcPts val="0"/>
              </a:spcBef>
              <a:spcAft>
                <a:spcPts val="0"/>
              </a:spcAft>
              <a:buClr>
                <a:srgbClr val="1A1A1A"/>
              </a:buClr>
              <a:buSzPts val="1050"/>
              <a:buFont typeface="Calibri"/>
              <a:buNone/>
            </a:pPr>
            <a:r>
              <a:rPr b="0" i="0" lang="en-US" sz="1050" u="none" cap="none" strike="noStrike">
                <a:solidFill>
                  <a:srgbClr val="1A1A1A"/>
                </a:solidFill>
                <a:latin typeface="Calibri"/>
                <a:ea typeface="Calibri"/>
                <a:cs typeface="Calibri"/>
                <a:sym typeface="Calibri"/>
              </a:rPr>
              <a:t>Michel Foucault</a:t>
            </a:r>
            <a:endParaRPr b="0" i="0" sz="1050" u="none" cap="none" strike="noStrike">
              <a:solidFill>
                <a:schemeClr val="dk1"/>
              </a:solidFill>
              <a:latin typeface="Calibri"/>
              <a:ea typeface="Calibri"/>
              <a:cs typeface="Calibri"/>
              <a:sym typeface="Calibri"/>
            </a:endParaRPr>
          </a:p>
        </p:txBody>
      </p:sp>
      <p:cxnSp>
        <p:nvCxnSpPr>
          <p:cNvPr id="901" name="Google Shape;901;p37"/>
          <p:cNvCxnSpPr/>
          <p:nvPr/>
        </p:nvCxnSpPr>
        <p:spPr>
          <a:xfrm>
            <a:off x="2788920" y="868680"/>
            <a:ext cx="0" cy="5120640"/>
          </a:xfrm>
          <a:prstGeom prst="straightConnector1">
            <a:avLst/>
          </a:prstGeom>
          <a:noFill/>
          <a:ln cap="flat" cmpd="sng" w="9525">
            <a:solidFill>
              <a:srgbClr val="D8D4CE"/>
            </a:solidFill>
            <a:prstDash val="solid"/>
            <a:round/>
            <a:headEnd len="sm" w="sm" type="none"/>
            <a:tailEnd len="sm" w="sm" type="none"/>
          </a:ln>
        </p:spPr>
      </p:cxnSp>
      <p:sp>
        <p:nvSpPr>
          <p:cNvPr id="902" name="Google Shape;902;p37"/>
          <p:cNvSpPr/>
          <p:nvPr/>
        </p:nvSpPr>
        <p:spPr>
          <a:xfrm>
            <a:off x="3154680" y="713232"/>
            <a:ext cx="8412480" cy="65836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A1A1A"/>
              </a:buClr>
              <a:buSzPts val="3800"/>
              <a:buFont typeface="Cambria"/>
              <a:buNone/>
            </a:pPr>
            <a:r>
              <a:rPr b="1" i="0" lang="en-US" sz="3800" u="none" cap="none" strike="noStrike">
                <a:solidFill>
                  <a:srgbClr val="1A1A1A"/>
                </a:solidFill>
                <a:latin typeface="Cambria"/>
                <a:ea typeface="Cambria"/>
                <a:cs typeface="Cambria"/>
                <a:sym typeface="Cambria"/>
              </a:rPr>
              <a:t>Thomas Kuhn</a:t>
            </a:r>
            <a:endParaRPr b="0" i="0" sz="3800" u="none" cap="none" strike="noStrike">
              <a:solidFill>
                <a:schemeClr val="dk1"/>
              </a:solidFill>
              <a:latin typeface="Calibri"/>
              <a:ea typeface="Calibri"/>
              <a:cs typeface="Calibri"/>
              <a:sym typeface="Calibri"/>
            </a:endParaRPr>
          </a:p>
        </p:txBody>
      </p:sp>
      <p:sp>
        <p:nvSpPr>
          <p:cNvPr id="903" name="Google Shape;903;p37"/>
          <p:cNvSpPr/>
          <p:nvPr/>
        </p:nvSpPr>
        <p:spPr>
          <a:xfrm>
            <a:off x="3154680" y="1389888"/>
            <a:ext cx="8412480" cy="3657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6666"/>
              </a:buClr>
              <a:buSzPts val="1700"/>
              <a:buFont typeface="Cambria"/>
              <a:buNone/>
            </a:pPr>
            <a:r>
              <a:rPr b="0" i="1" lang="en-US" sz="1700" u="none" cap="none" strike="noStrike">
                <a:solidFill>
                  <a:srgbClr val="666666"/>
                </a:solidFill>
                <a:latin typeface="Cambria"/>
                <a:ea typeface="Cambria"/>
                <a:cs typeface="Cambria"/>
                <a:sym typeface="Cambria"/>
              </a:rPr>
              <a:t>The paradigm shifter</a:t>
            </a:r>
            <a:endParaRPr b="0" i="0" sz="1700" u="none" cap="none" strike="noStrike">
              <a:solidFill>
                <a:schemeClr val="dk1"/>
              </a:solidFill>
              <a:latin typeface="Calibri"/>
              <a:ea typeface="Calibri"/>
              <a:cs typeface="Calibri"/>
              <a:sym typeface="Calibri"/>
            </a:endParaRPr>
          </a:p>
        </p:txBody>
      </p:sp>
      <p:sp>
        <p:nvSpPr>
          <p:cNvPr id="904" name="Google Shape;904;p37"/>
          <p:cNvSpPr/>
          <p:nvPr/>
        </p:nvSpPr>
        <p:spPr>
          <a:xfrm>
            <a:off x="3154680" y="1965960"/>
            <a:ext cx="4114800" cy="2560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6666"/>
              </a:buClr>
              <a:buSzPts val="900"/>
              <a:buFont typeface="Calibri"/>
              <a:buNone/>
            </a:pPr>
            <a:r>
              <a:rPr b="1" i="0" lang="en-US" sz="900" u="none" cap="none" strike="noStrike">
                <a:solidFill>
                  <a:srgbClr val="666666"/>
                </a:solidFill>
                <a:latin typeface="Calibri"/>
                <a:ea typeface="Calibri"/>
                <a:cs typeface="Calibri"/>
                <a:sym typeface="Calibri"/>
              </a:rPr>
              <a:t>WHAT YOU’D MASTER</a:t>
            </a:r>
            <a:endParaRPr b="0" i="0" sz="900" u="none" cap="none" strike="noStrike">
              <a:solidFill>
                <a:schemeClr val="dk1"/>
              </a:solidFill>
              <a:latin typeface="Calibri"/>
              <a:ea typeface="Calibri"/>
              <a:cs typeface="Calibri"/>
              <a:sym typeface="Calibri"/>
            </a:endParaRPr>
          </a:p>
        </p:txBody>
      </p:sp>
      <p:sp>
        <p:nvSpPr>
          <p:cNvPr id="905" name="Google Shape;905;p37"/>
          <p:cNvSpPr/>
          <p:nvPr/>
        </p:nvSpPr>
        <p:spPr>
          <a:xfrm>
            <a:off x="3154680" y="2240280"/>
            <a:ext cx="4114800" cy="1691640"/>
          </a:xfrm>
          <a:prstGeom prst="rect">
            <a:avLst/>
          </a:prstGeom>
          <a:noFill/>
          <a:ln>
            <a:noFill/>
          </a:ln>
        </p:spPr>
        <p:txBody>
          <a:bodyPr anchorCtr="0" anchor="ctr" bIns="0" lIns="0" spcFirstLastPara="1" rIns="0" wrap="square" tIns="0">
            <a:noAutofit/>
          </a:bodyPr>
          <a:lstStyle/>
          <a:p>
            <a:pPr indent="-342900" lvl="0" marL="342900" marR="0" rtl="0" algn="l">
              <a:spcBef>
                <a:spcPts val="0"/>
              </a:spcBef>
              <a:spcAft>
                <a:spcPts val="0"/>
              </a:spcAft>
              <a:buClr>
                <a:srgbClr val="1A1A1A"/>
              </a:buClr>
              <a:buSzPts val="1300"/>
              <a:buFont typeface="Calibri"/>
              <a:buChar char="•"/>
            </a:pPr>
            <a:r>
              <a:rPr b="0" i="0" lang="en-US" sz="1300" u="none" cap="none" strike="noStrike">
                <a:solidFill>
                  <a:srgbClr val="1A1A1A"/>
                </a:solidFill>
                <a:latin typeface="Calibri"/>
                <a:ea typeface="Calibri"/>
                <a:cs typeface="Calibri"/>
                <a:sym typeface="Calibri"/>
              </a:rPr>
              <a:t>Normal science and paradigms</a:t>
            </a:r>
            <a:endParaRPr b="0" i="0" sz="1300" u="none" cap="none" strike="noStrike">
              <a:solidFill>
                <a:schemeClr val="dk1"/>
              </a:solidFill>
              <a:latin typeface="Calibri"/>
              <a:ea typeface="Calibri"/>
              <a:cs typeface="Calibri"/>
              <a:sym typeface="Calibri"/>
            </a:endParaRPr>
          </a:p>
          <a:p>
            <a:pPr indent="-342900" lvl="0" marL="342900" marR="0" rtl="0" algn="l">
              <a:spcBef>
                <a:spcPts val="700"/>
              </a:spcBef>
              <a:spcAft>
                <a:spcPts val="0"/>
              </a:spcAft>
              <a:buClr>
                <a:srgbClr val="1A1A1A"/>
              </a:buClr>
              <a:buSzPts val="1300"/>
              <a:buFont typeface="Calibri"/>
              <a:buChar char="•"/>
            </a:pPr>
            <a:r>
              <a:rPr b="0" i="0" lang="en-US" sz="1300" u="none" cap="none" strike="noStrike">
                <a:solidFill>
                  <a:srgbClr val="1A1A1A"/>
                </a:solidFill>
                <a:latin typeface="Calibri"/>
                <a:ea typeface="Calibri"/>
                <a:cs typeface="Calibri"/>
                <a:sym typeface="Calibri"/>
              </a:rPr>
              <a:t>Scientific revolutions</a:t>
            </a:r>
            <a:endParaRPr b="0" i="0" sz="1300" u="none" cap="none" strike="noStrike">
              <a:solidFill>
                <a:schemeClr val="dk1"/>
              </a:solidFill>
              <a:latin typeface="Calibri"/>
              <a:ea typeface="Calibri"/>
              <a:cs typeface="Calibri"/>
              <a:sym typeface="Calibri"/>
            </a:endParaRPr>
          </a:p>
          <a:p>
            <a:pPr indent="-342900" lvl="0" marL="342900" marR="0" rtl="0" algn="l">
              <a:spcBef>
                <a:spcPts val="700"/>
              </a:spcBef>
              <a:spcAft>
                <a:spcPts val="0"/>
              </a:spcAft>
              <a:buClr>
                <a:srgbClr val="1A1A1A"/>
              </a:buClr>
              <a:buSzPts val="1300"/>
              <a:buFont typeface="Calibri"/>
              <a:buChar char="•"/>
            </a:pPr>
            <a:r>
              <a:rPr b="0" i="0" lang="en-US" sz="1300" u="none" cap="none" strike="noStrike">
                <a:solidFill>
                  <a:srgbClr val="1A1A1A"/>
                </a:solidFill>
                <a:latin typeface="Calibri"/>
                <a:ea typeface="Calibri"/>
                <a:cs typeface="Calibri"/>
                <a:sym typeface="Calibri"/>
              </a:rPr>
              <a:t>Theory-laden observation</a:t>
            </a:r>
            <a:endParaRPr b="0" i="0" sz="1300" u="none" cap="none" strike="noStrike">
              <a:solidFill>
                <a:schemeClr val="dk1"/>
              </a:solidFill>
              <a:latin typeface="Calibri"/>
              <a:ea typeface="Calibri"/>
              <a:cs typeface="Calibri"/>
              <a:sym typeface="Calibri"/>
            </a:endParaRPr>
          </a:p>
        </p:txBody>
      </p:sp>
      <p:sp>
        <p:nvSpPr>
          <p:cNvPr id="906" name="Google Shape;906;p37"/>
          <p:cNvSpPr/>
          <p:nvPr/>
        </p:nvSpPr>
        <p:spPr>
          <a:xfrm>
            <a:off x="7589520" y="1965960"/>
            <a:ext cx="3977640" cy="2560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6666"/>
              </a:buClr>
              <a:buSzPts val="900"/>
              <a:buFont typeface="Calibri"/>
              <a:buNone/>
            </a:pPr>
            <a:r>
              <a:rPr b="1" i="0" lang="en-US" sz="900" u="none" cap="none" strike="noStrike">
                <a:solidFill>
                  <a:srgbClr val="666666"/>
                </a:solidFill>
                <a:latin typeface="Calibri"/>
                <a:ea typeface="Calibri"/>
                <a:cs typeface="Calibri"/>
                <a:sym typeface="Calibri"/>
              </a:rPr>
              <a:t>THE QUESTION YOU’D WRESTLE WITH</a:t>
            </a:r>
            <a:endParaRPr b="0" i="0" sz="900" u="none" cap="none" strike="noStrike">
              <a:solidFill>
                <a:schemeClr val="dk1"/>
              </a:solidFill>
              <a:latin typeface="Calibri"/>
              <a:ea typeface="Calibri"/>
              <a:cs typeface="Calibri"/>
              <a:sym typeface="Calibri"/>
            </a:endParaRPr>
          </a:p>
        </p:txBody>
      </p:sp>
      <p:sp>
        <p:nvSpPr>
          <p:cNvPr id="907" name="Google Shape;907;p37"/>
          <p:cNvSpPr/>
          <p:nvPr/>
        </p:nvSpPr>
        <p:spPr>
          <a:xfrm>
            <a:off x="7589520" y="2240280"/>
            <a:ext cx="3977640" cy="914400"/>
          </a:xfrm>
          <a:prstGeom prst="rect">
            <a:avLst/>
          </a:prstGeom>
          <a:noFill/>
          <a:ln>
            <a:noFill/>
          </a:ln>
        </p:spPr>
        <p:txBody>
          <a:bodyPr anchorCtr="0" anchor="ctr" bIns="0" lIns="0" spcFirstLastPara="1" rIns="0" wrap="square" tIns="0">
            <a:noAutofit/>
          </a:bodyPr>
          <a:lstStyle/>
          <a:p>
            <a:pPr indent="0" lvl="0" marL="0" marR="0" rtl="0" algn="l">
              <a:lnSpc>
                <a:spcPct val="131034"/>
              </a:lnSpc>
              <a:spcBef>
                <a:spcPts val="0"/>
              </a:spcBef>
              <a:spcAft>
                <a:spcPts val="0"/>
              </a:spcAft>
              <a:buClr>
                <a:srgbClr val="44546E"/>
              </a:buClr>
              <a:buSzPts val="1450"/>
              <a:buFont typeface="Cambria"/>
              <a:buNone/>
            </a:pPr>
            <a:r>
              <a:rPr b="1" i="0" lang="en-US" sz="1450" u="none" cap="none" strike="noStrike">
                <a:solidFill>
                  <a:srgbClr val="44546E"/>
                </a:solidFill>
                <a:latin typeface="Cambria"/>
                <a:ea typeface="Cambria"/>
                <a:cs typeface="Cambria"/>
                <a:sym typeface="Cambria"/>
              </a:rPr>
              <a:t>What role do paradigm shifts play in the progression of scientific knowledge?</a:t>
            </a:r>
            <a:endParaRPr b="0" i="0" sz="1450" u="none" cap="none" strike="noStrike">
              <a:solidFill>
                <a:schemeClr val="dk1"/>
              </a:solidFill>
              <a:latin typeface="Calibri"/>
              <a:ea typeface="Calibri"/>
              <a:cs typeface="Calibri"/>
              <a:sym typeface="Calibri"/>
            </a:endParaRPr>
          </a:p>
        </p:txBody>
      </p:sp>
      <p:sp>
        <p:nvSpPr>
          <p:cNvPr id="908" name="Google Shape;908;p37"/>
          <p:cNvSpPr/>
          <p:nvPr/>
        </p:nvSpPr>
        <p:spPr>
          <a:xfrm>
            <a:off x="7589520" y="3291840"/>
            <a:ext cx="397764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6666"/>
              </a:buClr>
              <a:buSzPts val="900"/>
              <a:buFont typeface="Calibri"/>
              <a:buNone/>
            </a:pPr>
            <a:r>
              <a:rPr b="0" i="0" lang="en-US" sz="900" u="none" cap="none" strike="noStrike">
                <a:solidFill>
                  <a:srgbClr val="666666"/>
                </a:solidFill>
                <a:latin typeface="Calibri"/>
                <a:ea typeface="Calibri"/>
                <a:cs typeface="Calibri"/>
                <a:sym typeface="Calibri"/>
              </a:rPr>
              <a:t>Natural Sciences · Perspectives  ·  Natural Sciences · Perspectives</a:t>
            </a:r>
            <a:endParaRPr b="0" i="0" sz="900" u="none" cap="none" strike="noStrike">
              <a:solidFill>
                <a:schemeClr val="dk1"/>
              </a:solidFill>
              <a:latin typeface="Calibri"/>
              <a:ea typeface="Calibri"/>
              <a:cs typeface="Calibri"/>
              <a:sym typeface="Calibri"/>
            </a:endParaRPr>
          </a:p>
        </p:txBody>
      </p:sp>
      <p:sp>
        <p:nvSpPr>
          <p:cNvPr id="909" name="Google Shape;909;p37"/>
          <p:cNvSpPr/>
          <p:nvPr/>
        </p:nvSpPr>
        <p:spPr>
          <a:xfrm>
            <a:off x="3154680" y="4114800"/>
            <a:ext cx="8412480" cy="1572768"/>
          </a:xfrm>
          <a:prstGeom prst="rect">
            <a:avLst/>
          </a:prstGeom>
          <a:solidFill>
            <a:srgbClr val="F4F2E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0" name="Google Shape;910;p37"/>
          <p:cNvSpPr/>
          <p:nvPr/>
        </p:nvSpPr>
        <p:spPr>
          <a:xfrm>
            <a:off x="3401568" y="4224528"/>
            <a:ext cx="7955280" cy="914400"/>
          </a:xfrm>
          <a:prstGeom prst="rect">
            <a:avLst/>
          </a:prstGeom>
          <a:noFill/>
          <a:ln>
            <a:noFill/>
          </a:ln>
        </p:spPr>
        <p:txBody>
          <a:bodyPr anchorCtr="0" anchor="t" bIns="0" lIns="0" spcFirstLastPara="1" rIns="0" wrap="square" tIns="0">
            <a:noAutofit/>
          </a:bodyPr>
          <a:lstStyle/>
          <a:p>
            <a:pPr indent="0" lvl="0" marL="0" marR="0" rtl="0" algn="l">
              <a:lnSpc>
                <a:spcPct val="135714"/>
              </a:lnSpc>
              <a:spcBef>
                <a:spcPts val="0"/>
              </a:spcBef>
              <a:spcAft>
                <a:spcPts val="0"/>
              </a:spcAft>
              <a:buClr>
                <a:srgbClr val="1A1A1A"/>
              </a:buClr>
              <a:buSzPts val="1400"/>
              <a:buFont typeface="Cambria"/>
              <a:buNone/>
            </a:pPr>
            <a:r>
              <a:rPr b="0" i="1" lang="en-US" sz="1400" u="none" cap="none" strike="noStrike">
                <a:solidFill>
                  <a:srgbClr val="1A1A1A"/>
                </a:solidFill>
                <a:latin typeface="Cambria"/>
                <a:ea typeface="Cambria"/>
                <a:cs typeface="Cambria"/>
                <a:sym typeface="Cambria"/>
              </a:rPr>
              <a:t>“The historian of science may be tempted to exclaim that when paradigms change, the world itself changes with them.”</a:t>
            </a:r>
            <a:endParaRPr b="0" i="0" sz="1400" u="none" cap="none" strike="noStrike">
              <a:solidFill>
                <a:schemeClr val="dk1"/>
              </a:solidFill>
              <a:latin typeface="Calibri"/>
              <a:ea typeface="Calibri"/>
              <a:cs typeface="Calibri"/>
              <a:sym typeface="Calibri"/>
            </a:endParaRPr>
          </a:p>
        </p:txBody>
      </p:sp>
      <p:sp>
        <p:nvSpPr>
          <p:cNvPr id="911" name="Google Shape;911;p37"/>
          <p:cNvSpPr/>
          <p:nvPr/>
        </p:nvSpPr>
        <p:spPr>
          <a:xfrm>
            <a:off x="3401568" y="5285232"/>
            <a:ext cx="795528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6666"/>
              </a:buClr>
              <a:buSzPts val="900"/>
              <a:buFont typeface="Calibri"/>
              <a:buNone/>
            </a:pPr>
            <a:r>
              <a:rPr b="0" i="0" lang="en-US" sz="900" u="none" cap="none" strike="noStrike">
                <a:solidFill>
                  <a:srgbClr val="666666"/>
                </a:solidFill>
                <a:latin typeface="Calibri"/>
                <a:ea typeface="Calibri"/>
                <a:cs typeface="Calibri"/>
                <a:sym typeface="Calibri"/>
              </a:rPr>
              <a:t>The Structure of Scientific Revolutions, ch. X, 1962</a:t>
            </a:r>
            <a:endParaRPr b="0" i="0" sz="900" u="none" cap="none" strike="noStrike">
              <a:solidFill>
                <a:schemeClr val="dk1"/>
              </a:solidFill>
              <a:latin typeface="Calibri"/>
              <a:ea typeface="Calibri"/>
              <a:cs typeface="Calibri"/>
              <a:sym typeface="Calibri"/>
            </a:endParaRPr>
          </a:p>
        </p:txBody>
      </p:sp>
      <p:sp>
        <p:nvSpPr>
          <p:cNvPr id="912" name="Google Shape;912;p37"/>
          <p:cNvSpPr/>
          <p:nvPr/>
        </p:nvSpPr>
        <p:spPr>
          <a:xfrm>
            <a:off x="10607040" y="6144768"/>
            <a:ext cx="1005840" cy="274320"/>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666666"/>
              </a:buClr>
              <a:buSzPts val="900"/>
              <a:buFont typeface="Calibri"/>
              <a:buNone/>
            </a:pPr>
            <a:r>
              <a:rPr b="0" i="0" lang="en-US" sz="900" u="none" cap="none" strike="noStrike">
                <a:solidFill>
                  <a:srgbClr val="666666"/>
                </a:solidFill>
                <a:latin typeface="Calibri"/>
                <a:ea typeface="Calibri"/>
                <a:cs typeface="Calibri"/>
                <a:sym typeface="Calibri"/>
              </a:rPr>
              <a:t>32 of 42</a:t>
            </a:r>
            <a:endParaRPr b="0" i="0" sz="900" u="none" cap="none" strike="noStrike">
              <a:solidFill>
                <a:schemeClr val="dk1"/>
              </a:solidFill>
              <a:latin typeface="Calibri"/>
              <a:ea typeface="Calibri"/>
              <a:cs typeface="Calibri"/>
              <a:sym typeface="Calibri"/>
            </a:endParaRPr>
          </a:p>
        </p:txBody>
      </p:sp>
      <p:sp>
        <p:nvSpPr>
          <p:cNvPr id="913" name="Google Shape;913;p37"/>
          <p:cNvSpPr/>
          <p:nvPr/>
        </p:nvSpPr>
        <p:spPr>
          <a:xfrm>
            <a:off x="457200" y="6144768"/>
            <a:ext cx="365760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6666"/>
              </a:buClr>
              <a:buSzPts val="900"/>
              <a:buFont typeface="Calibri"/>
              <a:buNone/>
            </a:pPr>
            <a:r>
              <a:rPr b="0" i="0" lang="en-US" sz="900" u="none" cap="none" strike="noStrike">
                <a:solidFill>
                  <a:srgbClr val="666666"/>
                </a:solidFill>
                <a:latin typeface="Calibri"/>
                <a:ea typeface="Calibri"/>
                <a:cs typeface="Calibri"/>
                <a:sym typeface="Calibri"/>
              </a:rPr>
              <a:t>Pillars of Western Thought</a:t>
            </a:r>
            <a:endParaRPr b="0" i="0" sz="900" u="none" cap="none" strike="noStrike">
              <a:solidFill>
                <a:schemeClr val="dk1"/>
              </a:solidFill>
              <a:latin typeface="Calibri"/>
              <a:ea typeface="Calibri"/>
              <a:cs typeface="Calibri"/>
              <a:sym typeface="Calibri"/>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918" name="Shape 918"/>
        <p:cNvGrpSpPr/>
        <p:nvPr/>
      </p:nvGrpSpPr>
      <p:grpSpPr>
        <a:xfrm>
          <a:off x="0" y="0"/>
          <a:ext cx="0" cy="0"/>
          <a:chOff x="0" y="0"/>
          <a:chExt cx="0" cy="0"/>
        </a:xfrm>
      </p:grpSpPr>
      <p:sp>
        <p:nvSpPr>
          <p:cNvPr id="919" name="Google Shape;919;p38"/>
          <p:cNvSpPr/>
          <p:nvPr/>
        </p:nvSpPr>
        <p:spPr>
          <a:xfrm>
            <a:off x="685800" y="868680"/>
            <a:ext cx="1554480" cy="1554480"/>
          </a:xfrm>
          <a:prstGeom prst="ellipse">
            <a:avLst/>
          </a:prstGeom>
          <a:solidFill>
            <a:srgbClr val="44546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0" name="Google Shape;920;p38"/>
          <p:cNvSpPr/>
          <p:nvPr/>
        </p:nvSpPr>
        <p:spPr>
          <a:xfrm>
            <a:off x="685800" y="868680"/>
            <a:ext cx="1554480" cy="155448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6000"/>
              <a:buFont typeface="Cambria"/>
              <a:buNone/>
            </a:pPr>
            <a:r>
              <a:rPr b="1" i="0" lang="en-US" sz="6000" u="none" cap="none" strike="noStrike">
                <a:solidFill>
                  <a:srgbClr val="FFFFFF"/>
                </a:solidFill>
                <a:latin typeface="Cambria"/>
                <a:ea typeface="Cambria"/>
                <a:cs typeface="Cambria"/>
                <a:sym typeface="Cambria"/>
              </a:rPr>
              <a:t>C</a:t>
            </a:r>
            <a:endParaRPr b="0" i="0" sz="6000" u="none" cap="none" strike="noStrike">
              <a:solidFill>
                <a:schemeClr val="dk1"/>
              </a:solidFill>
              <a:latin typeface="Calibri"/>
              <a:ea typeface="Calibri"/>
              <a:cs typeface="Calibri"/>
              <a:sym typeface="Calibri"/>
            </a:endParaRPr>
          </a:p>
        </p:txBody>
      </p:sp>
      <p:sp>
        <p:nvSpPr>
          <p:cNvPr id="921" name="Google Shape;921;p38"/>
          <p:cNvSpPr/>
          <p:nvPr/>
        </p:nvSpPr>
        <p:spPr>
          <a:xfrm>
            <a:off x="457200" y="2542032"/>
            <a:ext cx="2011680" cy="4572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44546E"/>
              </a:buClr>
              <a:buSzPts val="950"/>
              <a:buFont typeface="Calibri"/>
              <a:buNone/>
            </a:pPr>
            <a:r>
              <a:rPr b="1" i="0" lang="en-US" sz="950" u="none" cap="none" strike="noStrike">
                <a:solidFill>
                  <a:srgbClr val="44546E"/>
                </a:solidFill>
                <a:latin typeface="Calibri"/>
                <a:ea typeface="Calibri"/>
                <a:cs typeface="Calibri"/>
                <a:sym typeface="Calibri"/>
              </a:rPr>
              <a:t>20TH CENTURY</a:t>
            </a:r>
            <a:endParaRPr b="0" i="0" sz="950" u="none" cap="none" strike="noStrike">
              <a:solidFill>
                <a:schemeClr val="dk1"/>
              </a:solidFill>
              <a:latin typeface="Calibri"/>
              <a:ea typeface="Calibri"/>
              <a:cs typeface="Calibri"/>
              <a:sym typeface="Calibri"/>
            </a:endParaRPr>
          </a:p>
        </p:txBody>
      </p:sp>
      <p:sp>
        <p:nvSpPr>
          <p:cNvPr id="922" name="Google Shape;922;p38"/>
          <p:cNvSpPr/>
          <p:nvPr/>
        </p:nvSpPr>
        <p:spPr>
          <a:xfrm>
            <a:off x="457200" y="2907792"/>
            <a:ext cx="2011680" cy="27432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666666"/>
              </a:buClr>
              <a:buSzPts val="1100"/>
              <a:buFont typeface="Calibri"/>
              <a:buNone/>
            </a:pPr>
            <a:r>
              <a:rPr b="0" i="0" lang="en-US" sz="1100" u="none" cap="none" strike="noStrike">
                <a:solidFill>
                  <a:srgbClr val="666666"/>
                </a:solidFill>
                <a:latin typeface="Calibri"/>
                <a:ea typeface="Calibri"/>
                <a:cs typeface="Calibri"/>
                <a:sym typeface="Calibri"/>
              </a:rPr>
              <a:t>1889 – 1943</a:t>
            </a:r>
            <a:endParaRPr b="0" i="0" sz="1100" u="none" cap="none" strike="noStrike">
              <a:solidFill>
                <a:schemeClr val="dk1"/>
              </a:solidFill>
              <a:latin typeface="Calibri"/>
              <a:ea typeface="Calibri"/>
              <a:cs typeface="Calibri"/>
              <a:sym typeface="Calibri"/>
            </a:endParaRPr>
          </a:p>
        </p:txBody>
      </p:sp>
      <p:sp>
        <p:nvSpPr>
          <p:cNvPr id="923" name="Google Shape;923;p38"/>
          <p:cNvSpPr/>
          <p:nvPr/>
        </p:nvSpPr>
        <p:spPr>
          <a:xfrm>
            <a:off x="457200" y="3794760"/>
            <a:ext cx="2011680" cy="256032"/>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666666"/>
              </a:buClr>
              <a:buSzPts val="850"/>
              <a:buFont typeface="Calibri"/>
              <a:buNone/>
            </a:pPr>
            <a:r>
              <a:rPr b="1" i="0" lang="en-US" sz="850" u="none" cap="none" strike="noStrike">
                <a:solidFill>
                  <a:srgbClr val="666666"/>
                </a:solidFill>
                <a:latin typeface="Calibri"/>
                <a:ea typeface="Calibri"/>
                <a:cs typeface="Calibri"/>
                <a:sym typeface="Calibri"/>
              </a:rPr>
              <a:t>YOU’D ARGUE WITH</a:t>
            </a:r>
            <a:endParaRPr b="0" i="0" sz="850" u="none" cap="none" strike="noStrike">
              <a:solidFill>
                <a:schemeClr val="dk1"/>
              </a:solidFill>
              <a:latin typeface="Calibri"/>
              <a:ea typeface="Calibri"/>
              <a:cs typeface="Calibri"/>
              <a:sym typeface="Calibri"/>
            </a:endParaRPr>
          </a:p>
        </p:txBody>
      </p:sp>
      <p:sp>
        <p:nvSpPr>
          <p:cNvPr id="924" name="Google Shape;924;p38"/>
          <p:cNvSpPr/>
          <p:nvPr/>
        </p:nvSpPr>
        <p:spPr>
          <a:xfrm>
            <a:off x="457200" y="4069080"/>
            <a:ext cx="2011680" cy="1463040"/>
          </a:xfrm>
          <a:prstGeom prst="rect">
            <a:avLst/>
          </a:prstGeom>
          <a:noFill/>
          <a:ln>
            <a:noFill/>
          </a:ln>
        </p:spPr>
        <p:txBody>
          <a:bodyPr anchorCtr="0" anchor="ctr" bIns="0" lIns="0" spcFirstLastPara="1" rIns="0" wrap="square" tIns="0">
            <a:noAutofit/>
          </a:bodyPr>
          <a:lstStyle/>
          <a:p>
            <a:pPr indent="0" lvl="0" marL="0" marR="0" rtl="0" algn="ctr">
              <a:lnSpc>
                <a:spcPct val="142857"/>
              </a:lnSpc>
              <a:spcBef>
                <a:spcPts val="0"/>
              </a:spcBef>
              <a:spcAft>
                <a:spcPts val="0"/>
              </a:spcAft>
              <a:buClr>
                <a:srgbClr val="1A1A1A"/>
              </a:buClr>
              <a:buSzPts val="1050"/>
              <a:buFont typeface="Calibri"/>
              <a:buNone/>
            </a:pPr>
            <a:r>
              <a:rPr b="0" i="0" lang="en-US" sz="1050" u="none" cap="none" strike="noStrike">
                <a:solidFill>
                  <a:srgbClr val="1A1A1A"/>
                </a:solidFill>
                <a:latin typeface="Calibri"/>
                <a:ea typeface="Calibri"/>
                <a:cs typeface="Calibri"/>
                <a:sym typeface="Calibri"/>
              </a:rPr>
              <a:t>G.W.F. Hegel</a:t>
            </a:r>
            <a:endParaRPr b="0" i="0" sz="1050" u="none" cap="none" strike="noStrike">
              <a:solidFill>
                <a:schemeClr val="dk1"/>
              </a:solidFill>
              <a:latin typeface="Calibri"/>
              <a:ea typeface="Calibri"/>
              <a:cs typeface="Calibri"/>
              <a:sym typeface="Calibri"/>
            </a:endParaRPr>
          </a:p>
          <a:p>
            <a:pPr indent="0" lvl="0" marL="0" marR="0" rtl="0" algn="ctr">
              <a:lnSpc>
                <a:spcPct val="142857"/>
              </a:lnSpc>
              <a:spcBef>
                <a:spcPts val="0"/>
              </a:spcBef>
              <a:spcAft>
                <a:spcPts val="0"/>
              </a:spcAft>
              <a:buClr>
                <a:srgbClr val="1A1A1A"/>
              </a:buClr>
              <a:buSzPts val="1050"/>
              <a:buFont typeface="Calibri"/>
              <a:buNone/>
            </a:pPr>
            <a:r>
              <a:rPr b="0" i="0" lang="en-US" sz="1050" u="none" cap="none" strike="noStrike">
                <a:solidFill>
                  <a:srgbClr val="1A1A1A"/>
                </a:solidFill>
                <a:latin typeface="Calibri"/>
                <a:ea typeface="Calibri"/>
                <a:cs typeface="Calibri"/>
                <a:sym typeface="Calibri"/>
              </a:rPr>
              <a:t>Thomas Kuhn</a:t>
            </a:r>
            <a:endParaRPr b="0" i="0" sz="1050" u="none" cap="none" strike="noStrike">
              <a:solidFill>
                <a:schemeClr val="dk1"/>
              </a:solidFill>
              <a:latin typeface="Calibri"/>
              <a:ea typeface="Calibri"/>
              <a:cs typeface="Calibri"/>
              <a:sym typeface="Calibri"/>
            </a:endParaRPr>
          </a:p>
          <a:p>
            <a:pPr indent="0" lvl="0" marL="0" marR="0" rtl="0" algn="ctr">
              <a:lnSpc>
                <a:spcPct val="142857"/>
              </a:lnSpc>
              <a:spcBef>
                <a:spcPts val="0"/>
              </a:spcBef>
              <a:spcAft>
                <a:spcPts val="0"/>
              </a:spcAft>
              <a:buClr>
                <a:srgbClr val="1A1A1A"/>
              </a:buClr>
              <a:buSzPts val="1050"/>
              <a:buFont typeface="Calibri"/>
              <a:buNone/>
            </a:pPr>
            <a:r>
              <a:rPr b="0" i="0" lang="en-US" sz="1050" u="none" cap="none" strike="noStrike">
                <a:solidFill>
                  <a:srgbClr val="1A1A1A"/>
                </a:solidFill>
                <a:latin typeface="Calibri"/>
                <a:ea typeface="Calibri"/>
                <a:cs typeface="Calibri"/>
                <a:sym typeface="Calibri"/>
              </a:rPr>
              <a:t>Michel Foucault</a:t>
            </a:r>
            <a:endParaRPr b="0" i="0" sz="1050" u="none" cap="none" strike="noStrike">
              <a:solidFill>
                <a:schemeClr val="dk1"/>
              </a:solidFill>
              <a:latin typeface="Calibri"/>
              <a:ea typeface="Calibri"/>
              <a:cs typeface="Calibri"/>
              <a:sym typeface="Calibri"/>
            </a:endParaRPr>
          </a:p>
        </p:txBody>
      </p:sp>
      <p:cxnSp>
        <p:nvCxnSpPr>
          <p:cNvPr id="925" name="Google Shape;925;p38"/>
          <p:cNvCxnSpPr/>
          <p:nvPr/>
        </p:nvCxnSpPr>
        <p:spPr>
          <a:xfrm>
            <a:off x="2788920" y="868680"/>
            <a:ext cx="0" cy="5120640"/>
          </a:xfrm>
          <a:prstGeom prst="straightConnector1">
            <a:avLst/>
          </a:prstGeom>
          <a:noFill/>
          <a:ln cap="flat" cmpd="sng" w="9525">
            <a:solidFill>
              <a:srgbClr val="D8D4CE"/>
            </a:solidFill>
            <a:prstDash val="solid"/>
            <a:round/>
            <a:headEnd len="sm" w="sm" type="none"/>
            <a:tailEnd len="sm" w="sm" type="none"/>
          </a:ln>
        </p:spPr>
      </p:cxnSp>
      <p:sp>
        <p:nvSpPr>
          <p:cNvPr id="926" name="Google Shape;926;p38"/>
          <p:cNvSpPr/>
          <p:nvPr/>
        </p:nvSpPr>
        <p:spPr>
          <a:xfrm>
            <a:off x="3154680" y="713232"/>
            <a:ext cx="8412480" cy="65836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A1A1A"/>
              </a:buClr>
              <a:buSzPts val="3800"/>
              <a:buFont typeface="Cambria"/>
              <a:buNone/>
            </a:pPr>
            <a:r>
              <a:rPr b="1" i="0" lang="en-US" sz="3800" u="none" cap="none" strike="noStrike">
                <a:solidFill>
                  <a:srgbClr val="1A1A1A"/>
                </a:solidFill>
                <a:latin typeface="Cambria"/>
                <a:ea typeface="Cambria"/>
                <a:cs typeface="Cambria"/>
                <a:sym typeface="Cambria"/>
              </a:rPr>
              <a:t>R.G. Collingwood</a:t>
            </a:r>
            <a:endParaRPr b="0" i="0" sz="3800" u="none" cap="none" strike="noStrike">
              <a:solidFill>
                <a:schemeClr val="dk1"/>
              </a:solidFill>
              <a:latin typeface="Calibri"/>
              <a:ea typeface="Calibri"/>
              <a:cs typeface="Calibri"/>
              <a:sym typeface="Calibri"/>
            </a:endParaRPr>
          </a:p>
        </p:txBody>
      </p:sp>
      <p:sp>
        <p:nvSpPr>
          <p:cNvPr id="927" name="Google Shape;927;p38"/>
          <p:cNvSpPr/>
          <p:nvPr/>
        </p:nvSpPr>
        <p:spPr>
          <a:xfrm>
            <a:off x="3154680" y="1389888"/>
            <a:ext cx="8412480" cy="3657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6666"/>
              </a:buClr>
              <a:buSzPts val="1700"/>
              <a:buFont typeface="Cambria"/>
              <a:buNone/>
            </a:pPr>
            <a:r>
              <a:rPr b="0" i="1" lang="en-US" sz="1700" u="none" cap="none" strike="noStrike">
                <a:solidFill>
                  <a:srgbClr val="666666"/>
                </a:solidFill>
                <a:latin typeface="Cambria"/>
                <a:ea typeface="Cambria"/>
                <a:cs typeface="Cambria"/>
                <a:sym typeface="Cambria"/>
              </a:rPr>
              <a:t>The re-enactor of the past</a:t>
            </a:r>
            <a:endParaRPr b="0" i="0" sz="1700" u="none" cap="none" strike="noStrike">
              <a:solidFill>
                <a:schemeClr val="dk1"/>
              </a:solidFill>
              <a:latin typeface="Calibri"/>
              <a:ea typeface="Calibri"/>
              <a:cs typeface="Calibri"/>
              <a:sym typeface="Calibri"/>
            </a:endParaRPr>
          </a:p>
        </p:txBody>
      </p:sp>
      <p:sp>
        <p:nvSpPr>
          <p:cNvPr id="928" name="Google Shape;928;p38"/>
          <p:cNvSpPr/>
          <p:nvPr/>
        </p:nvSpPr>
        <p:spPr>
          <a:xfrm>
            <a:off x="3154680" y="1965960"/>
            <a:ext cx="4114800" cy="2560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6666"/>
              </a:buClr>
              <a:buSzPts val="900"/>
              <a:buFont typeface="Calibri"/>
              <a:buNone/>
            </a:pPr>
            <a:r>
              <a:rPr b="1" i="0" lang="en-US" sz="900" u="none" cap="none" strike="noStrike">
                <a:solidFill>
                  <a:srgbClr val="666666"/>
                </a:solidFill>
                <a:latin typeface="Calibri"/>
                <a:ea typeface="Calibri"/>
                <a:cs typeface="Calibri"/>
                <a:sym typeface="Calibri"/>
              </a:rPr>
              <a:t>WHAT YOU’D MASTER</a:t>
            </a:r>
            <a:endParaRPr b="0" i="0" sz="900" u="none" cap="none" strike="noStrike">
              <a:solidFill>
                <a:schemeClr val="dk1"/>
              </a:solidFill>
              <a:latin typeface="Calibri"/>
              <a:ea typeface="Calibri"/>
              <a:cs typeface="Calibri"/>
              <a:sym typeface="Calibri"/>
            </a:endParaRPr>
          </a:p>
        </p:txBody>
      </p:sp>
      <p:sp>
        <p:nvSpPr>
          <p:cNvPr id="929" name="Google Shape;929;p38"/>
          <p:cNvSpPr/>
          <p:nvPr/>
        </p:nvSpPr>
        <p:spPr>
          <a:xfrm>
            <a:off x="3154680" y="2240280"/>
            <a:ext cx="4114800" cy="1691640"/>
          </a:xfrm>
          <a:prstGeom prst="rect">
            <a:avLst/>
          </a:prstGeom>
          <a:noFill/>
          <a:ln>
            <a:noFill/>
          </a:ln>
        </p:spPr>
        <p:txBody>
          <a:bodyPr anchorCtr="0" anchor="ctr" bIns="0" lIns="0" spcFirstLastPara="1" rIns="0" wrap="square" tIns="0">
            <a:noAutofit/>
          </a:bodyPr>
          <a:lstStyle/>
          <a:p>
            <a:pPr indent="-342900" lvl="0" marL="342900" marR="0" rtl="0" algn="l">
              <a:spcBef>
                <a:spcPts val="0"/>
              </a:spcBef>
              <a:spcAft>
                <a:spcPts val="0"/>
              </a:spcAft>
              <a:buClr>
                <a:srgbClr val="1A1A1A"/>
              </a:buClr>
              <a:buSzPts val="1300"/>
              <a:buFont typeface="Calibri"/>
              <a:buChar char="•"/>
            </a:pPr>
            <a:r>
              <a:rPr b="0" i="0" lang="en-US" sz="1300" u="none" cap="none" strike="noStrike">
                <a:solidFill>
                  <a:srgbClr val="1A1A1A"/>
                </a:solidFill>
                <a:latin typeface="Calibri"/>
                <a:ea typeface="Calibri"/>
                <a:cs typeface="Calibri"/>
                <a:sym typeface="Calibri"/>
              </a:rPr>
              <a:t>The inside and outside of an event</a:t>
            </a:r>
            <a:endParaRPr b="0" i="0" sz="1300" u="none" cap="none" strike="noStrike">
              <a:solidFill>
                <a:schemeClr val="dk1"/>
              </a:solidFill>
              <a:latin typeface="Calibri"/>
              <a:ea typeface="Calibri"/>
              <a:cs typeface="Calibri"/>
              <a:sym typeface="Calibri"/>
            </a:endParaRPr>
          </a:p>
          <a:p>
            <a:pPr indent="-342900" lvl="0" marL="342900" marR="0" rtl="0" algn="l">
              <a:spcBef>
                <a:spcPts val="700"/>
              </a:spcBef>
              <a:spcAft>
                <a:spcPts val="0"/>
              </a:spcAft>
              <a:buClr>
                <a:srgbClr val="1A1A1A"/>
              </a:buClr>
              <a:buSzPts val="1300"/>
              <a:buFont typeface="Calibri"/>
              <a:buChar char="•"/>
            </a:pPr>
            <a:r>
              <a:rPr b="0" i="0" lang="en-US" sz="1300" u="none" cap="none" strike="noStrike">
                <a:solidFill>
                  <a:srgbClr val="1A1A1A"/>
                </a:solidFill>
                <a:latin typeface="Calibri"/>
                <a:ea typeface="Calibri"/>
                <a:cs typeface="Calibri"/>
                <a:sym typeface="Calibri"/>
              </a:rPr>
              <a:t>History as re-enactment</a:t>
            </a:r>
            <a:endParaRPr b="0" i="0" sz="1300" u="none" cap="none" strike="noStrike">
              <a:solidFill>
                <a:schemeClr val="dk1"/>
              </a:solidFill>
              <a:latin typeface="Calibri"/>
              <a:ea typeface="Calibri"/>
              <a:cs typeface="Calibri"/>
              <a:sym typeface="Calibri"/>
            </a:endParaRPr>
          </a:p>
          <a:p>
            <a:pPr indent="-342900" lvl="0" marL="342900" marR="0" rtl="0" algn="l">
              <a:spcBef>
                <a:spcPts val="700"/>
              </a:spcBef>
              <a:spcAft>
                <a:spcPts val="0"/>
              </a:spcAft>
              <a:buClr>
                <a:srgbClr val="1A1A1A"/>
              </a:buClr>
              <a:buSzPts val="1300"/>
              <a:buFont typeface="Calibri"/>
              <a:buChar char="•"/>
            </a:pPr>
            <a:r>
              <a:rPr b="0" i="0" lang="en-US" sz="1300" u="none" cap="none" strike="noStrike">
                <a:solidFill>
                  <a:srgbClr val="1A1A1A"/>
                </a:solidFill>
                <a:latin typeface="Calibri"/>
                <a:ea typeface="Calibri"/>
                <a:cs typeface="Calibri"/>
                <a:sym typeface="Calibri"/>
              </a:rPr>
              <a:t>All history is the history of thought</a:t>
            </a:r>
            <a:endParaRPr b="0" i="0" sz="1300" u="none" cap="none" strike="noStrike">
              <a:solidFill>
                <a:schemeClr val="dk1"/>
              </a:solidFill>
              <a:latin typeface="Calibri"/>
              <a:ea typeface="Calibri"/>
              <a:cs typeface="Calibri"/>
              <a:sym typeface="Calibri"/>
            </a:endParaRPr>
          </a:p>
        </p:txBody>
      </p:sp>
      <p:sp>
        <p:nvSpPr>
          <p:cNvPr id="930" name="Google Shape;930;p38"/>
          <p:cNvSpPr/>
          <p:nvPr/>
        </p:nvSpPr>
        <p:spPr>
          <a:xfrm>
            <a:off x="7589520" y="1965960"/>
            <a:ext cx="3977640" cy="2560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6666"/>
              </a:buClr>
              <a:buSzPts val="900"/>
              <a:buFont typeface="Calibri"/>
              <a:buNone/>
            </a:pPr>
            <a:r>
              <a:rPr b="1" i="0" lang="en-US" sz="900" u="none" cap="none" strike="noStrike">
                <a:solidFill>
                  <a:srgbClr val="666666"/>
                </a:solidFill>
                <a:latin typeface="Calibri"/>
                <a:ea typeface="Calibri"/>
                <a:cs typeface="Calibri"/>
                <a:sym typeface="Calibri"/>
              </a:rPr>
              <a:t>THE QUESTION YOU’D WRESTLE WITH</a:t>
            </a:r>
            <a:endParaRPr b="0" i="0" sz="900" u="none" cap="none" strike="noStrike">
              <a:solidFill>
                <a:schemeClr val="dk1"/>
              </a:solidFill>
              <a:latin typeface="Calibri"/>
              <a:ea typeface="Calibri"/>
              <a:cs typeface="Calibri"/>
              <a:sym typeface="Calibri"/>
            </a:endParaRPr>
          </a:p>
        </p:txBody>
      </p:sp>
      <p:sp>
        <p:nvSpPr>
          <p:cNvPr id="931" name="Google Shape;931;p38"/>
          <p:cNvSpPr/>
          <p:nvPr/>
        </p:nvSpPr>
        <p:spPr>
          <a:xfrm>
            <a:off x="7589520" y="2240280"/>
            <a:ext cx="3977640" cy="914400"/>
          </a:xfrm>
          <a:prstGeom prst="rect">
            <a:avLst/>
          </a:prstGeom>
          <a:noFill/>
          <a:ln>
            <a:noFill/>
          </a:ln>
        </p:spPr>
        <p:txBody>
          <a:bodyPr anchorCtr="0" anchor="ctr" bIns="0" lIns="0" spcFirstLastPara="1" rIns="0" wrap="square" tIns="0">
            <a:noAutofit/>
          </a:bodyPr>
          <a:lstStyle/>
          <a:p>
            <a:pPr indent="0" lvl="0" marL="0" marR="0" rtl="0" algn="l">
              <a:lnSpc>
                <a:spcPct val="131034"/>
              </a:lnSpc>
              <a:spcBef>
                <a:spcPts val="0"/>
              </a:spcBef>
              <a:spcAft>
                <a:spcPts val="0"/>
              </a:spcAft>
              <a:buClr>
                <a:srgbClr val="44546E"/>
              </a:buClr>
              <a:buSzPts val="1450"/>
              <a:buFont typeface="Cambria"/>
              <a:buNone/>
            </a:pPr>
            <a:r>
              <a:rPr b="1" i="0" lang="en-US" sz="1450" u="none" cap="none" strike="noStrike">
                <a:solidFill>
                  <a:srgbClr val="44546E"/>
                </a:solidFill>
                <a:latin typeface="Cambria"/>
                <a:ea typeface="Cambria"/>
                <a:cs typeface="Cambria"/>
                <a:sym typeface="Cambria"/>
              </a:rPr>
              <a:t>What is unique about the methodology of history compared to other areas of knowledge?</a:t>
            </a:r>
            <a:endParaRPr b="0" i="0" sz="1450" u="none" cap="none" strike="noStrike">
              <a:solidFill>
                <a:schemeClr val="dk1"/>
              </a:solidFill>
              <a:latin typeface="Calibri"/>
              <a:ea typeface="Calibri"/>
              <a:cs typeface="Calibri"/>
              <a:sym typeface="Calibri"/>
            </a:endParaRPr>
          </a:p>
        </p:txBody>
      </p:sp>
      <p:sp>
        <p:nvSpPr>
          <p:cNvPr id="932" name="Google Shape;932;p38"/>
          <p:cNvSpPr/>
          <p:nvPr/>
        </p:nvSpPr>
        <p:spPr>
          <a:xfrm>
            <a:off x="7589520" y="3291840"/>
            <a:ext cx="397764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6666"/>
              </a:buClr>
              <a:buSzPts val="900"/>
              <a:buFont typeface="Calibri"/>
              <a:buNone/>
            </a:pPr>
            <a:r>
              <a:rPr b="0" i="0" lang="en-US" sz="900" u="none" cap="none" strike="noStrike">
                <a:solidFill>
                  <a:srgbClr val="666666"/>
                </a:solidFill>
                <a:latin typeface="Calibri"/>
                <a:ea typeface="Calibri"/>
                <a:cs typeface="Calibri"/>
                <a:sym typeface="Calibri"/>
              </a:rPr>
              <a:t>History · Methods  ·  History · Perspectives</a:t>
            </a:r>
            <a:endParaRPr b="0" i="0" sz="900" u="none" cap="none" strike="noStrike">
              <a:solidFill>
                <a:schemeClr val="dk1"/>
              </a:solidFill>
              <a:latin typeface="Calibri"/>
              <a:ea typeface="Calibri"/>
              <a:cs typeface="Calibri"/>
              <a:sym typeface="Calibri"/>
            </a:endParaRPr>
          </a:p>
        </p:txBody>
      </p:sp>
      <p:sp>
        <p:nvSpPr>
          <p:cNvPr id="933" name="Google Shape;933;p38"/>
          <p:cNvSpPr/>
          <p:nvPr/>
        </p:nvSpPr>
        <p:spPr>
          <a:xfrm>
            <a:off x="3154680" y="4114800"/>
            <a:ext cx="8412480" cy="1572768"/>
          </a:xfrm>
          <a:prstGeom prst="rect">
            <a:avLst/>
          </a:prstGeom>
          <a:solidFill>
            <a:srgbClr val="F4F2E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4" name="Google Shape;934;p38"/>
          <p:cNvSpPr/>
          <p:nvPr/>
        </p:nvSpPr>
        <p:spPr>
          <a:xfrm>
            <a:off x="3401568" y="4224528"/>
            <a:ext cx="7955280" cy="914400"/>
          </a:xfrm>
          <a:prstGeom prst="rect">
            <a:avLst/>
          </a:prstGeom>
          <a:noFill/>
          <a:ln>
            <a:noFill/>
          </a:ln>
        </p:spPr>
        <p:txBody>
          <a:bodyPr anchorCtr="0" anchor="t" bIns="0" lIns="0" spcFirstLastPara="1" rIns="0" wrap="square" tIns="0">
            <a:noAutofit/>
          </a:bodyPr>
          <a:lstStyle/>
          <a:p>
            <a:pPr indent="0" lvl="0" marL="0" marR="0" rtl="0" algn="l">
              <a:lnSpc>
                <a:spcPct val="135714"/>
              </a:lnSpc>
              <a:spcBef>
                <a:spcPts val="0"/>
              </a:spcBef>
              <a:spcAft>
                <a:spcPts val="0"/>
              </a:spcAft>
              <a:buClr>
                <a:srgbClr val="1A1A1A"/>
              </a:buClr>
              <a:buSzPts val="1400"/>
              <a:buFont typeface="Cambria"/>
              <a:buNone/>
            </a:pPr>
            <a:r>
              <a:rPr b="0" i="1" lang="en-US" sz="1400" u="none" cap="none" strike="noStrike">
                <a:solidFill>
                  <a:srgbClr val="1A1A1A"/>
                </a:solidFill>
                <a:latin typeface="Cambria"/>
                <a:ea typeface="Cambria"/>
                <a:cs typeface="Cambria"/>
                <a:sym typeface="Cambria"/>
              </a:rPr>
              <a:t>“All history is the history of thought.”</a:t>
            </a:r>
            <a:endParaRPr b="0" i="0" sz="1400" u="none" cap="none" strike="noStrike">
              <a:solidFill>
                <a:schemeClr val="dk1"/>
              </a:solidFill>
              <a:latin typeface="Calibri"/>
              <a:ea typeface="Calibri"/>
              <a:cs typeface="Calibri"/>
              <a:sym typeface="Calibri"/>
            </a:endParaRPr>
          </a:p>
        </p:txBody>
      </p:sp>
      <p:sp>
        <p:nvSpPr>
          <p:cNvPr id="935" name="Google Shape;935;p38"/>
          <p:cNvSpPr/>
          <p:nvPr/>
        </p:nvSpPr>
        <p:spPr>
          <a:xfrm>
            <a:off x="3401568" y="5285232"/>
            <a:ext cx="795528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6666"/>
              </a:buClr>
              <a:buSzPts val="900"/>
              <a:buFont typeface="Calibri"/>
              <a:buNone/>
            </a:pPr>
            <a:r>
              <a:rPr b="0" i="0" lang="en-US" sz="900" u="none" cap="none" strike="noStrike">
                <a:solidFill>
                  <a:srgbClr val="666666"/>
                </a:solidFill>
                <a:latin typeface="Calibri"/>
                <a:ea typeface="Calibri"/>
                <a:cs typeface="Calibri"/>
                <a:sym typeface="Calibri"/>
              </a:rPr>
              <a:t>The Idea of History, 1946</a:t>
            </a:r>
            <a:endParaRPr b="0" i="0" sz="900" u="none" cap="none" strike="noStrike">
              <a:solidFill>
                <a:schemeClr val="dk1"/>
              </a:solidFill>
              <a:latin typeface="Calibri"/>
              <a:ea typeface="Calibri"/>
              <a:cs typeface="Calibri"/>
              <a:sym typeface="Calibri"/>
            </a:endParaRPr>
          </a:p>
        </p:txBody>
      </p:sp>
      <p:sp>
        <p:nvSpPr>
          <p:cNvPr id="936" name="Google Shape;936;p38"/>
          <p:cNvSpPr/>
          <p:nvPr/>
        </p:nvSpPr>
        <p:spPr>
          <a:xfrm>
            <a:off x="10607040" y="6144768"/>
            <a:ext cx="1005840" cy="274320"/>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666666"/>
              </a:buClr>
              <a:buSzPts val="900"/>
              <a:buFont typeface="Calibri"/>
              <a:buNone/>
            </a:pPr>
            <a:r>
              <a:rPr b="0" i="0" lang="en-US" sz="900" u="none" cap="none" strike="noStrike">
                <a:solidFill>
                  <a:srgbClr val="666666"/>
                </a:solidFill>
                <a:latin typeface="Calibri"/>
                <a:ea typeface="Calibri"/>
                <a:cs typeface="Calibri"/>
                <a:sym typeface="Calibri"/>
              </a:rPr>
              <a:t>33 of 42</a:t>
            </a:r>
            <a:endParaRPr b="0" i="0" sz="900" u="none" cap="none" strike="noStrike">
              <a:solidFill>
                <a:schemeClr val="dk1"/>
              </a:solidFill>
              <a:latin typeface="Calibri"/>
              <a:ea typeface="Calibri"/>
              <a:cs typeface="Calibri"/>
              <a:sym typeface="Calibri"/>
            </a:endParaRPr>
          </a:p>
        </p:txBody>
      </p:sp>
      <p:sp>
        <p:nvSpPr>
          <p:cNvPr id="937" name="Google Shape;937;p38"/>
          <p:cNvSpPr/>
          <p:nvPr/>
        </p:nvSpPr>
        <p:spPr>
          <a:xfrm>
            <a:off x="457200" y="6144768"/>
            <a:ext cx="365760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6666"/>
              </a:buClr>
              <a:buSzPts val="900"/>
              <a:buFont typeface="Calibri"/>
              <a:buNone/>
            </a:pPr>
            <a:r>
              <a:rPr b="0" i="0" lang="en-US" sz="900" u="none" cap="none" strike="noStrike">
                <a:solidFill>
                  <a:srgbClr val="666666"/>
                </a:solidFill>
                <a:latin typeface="Calibri"/>
                <a:ea typeface="Calibri"/>
                <a:cs typeface="Calibri"/>
                <a:sym typeface="Calibri"/>
              </a:rPr>
              <a:t>Pillars of Western Thought</a:t>
            </a:r>
            <a:endParaRPr b="0" i="0" sz="900" u="none" cap="none" strike="noStrike">
              <a:solidFill>
                <a:schemeClr val="dk1"/>
              </a:solidFill>
              <a:latin typeface="Calibri"/>
              <a:ea typeface="Calibri"/>
              <a:cs typeface="Calibri"/>
              <a:sym typeface="Calibri"/>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942" name="Shape 942"/>
        <p:cNvGrpSpPr/>
        <p:nvPr/>
      </p:nvGrpSpPr>
      <p:grpSpPr>
        <a:xfrm>
          <a:off x="0" y="0"/>
          <a:ext cx="0" cy="0"/>
          <a:chOff x="0" y="0"/>
          <a:chExt cx="0" cy="0"/>
        </a:xfrm>
      </p:grpSpPr>
      <p:sp>
        <p:nvSpPr>
          <p:cNvPr id="943" name="Google Shape;943;p39"/>
          <p:cNvSpPr/>
          <p:nvPr/>
        </p:nvSpPr>
        <p:spPr>
          <a:xfrm>
            <a:off x="685800" y="868680"/>
            <a:ext cx="1554480" cy="1554480"/>
          </a:xfrm>
          <a:prstGeom prst="ellipse">
            <a:avLst/>
          </a:prstGeom>
          <a:solidFill>
            <a:srgbClr val="44546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4" name="Google Shape;944;p39"/>
          <p:cNvSpPr/>
          <p:nvPr/>
        </p:nvSpPr>
        <p:spPr>
          <a:xfrm>
            <a:off x="685800" y="868680"/>
            <a:ext cx="1554480" cy="155448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6000"/>
              <a:buFont typeface="Cambria"/>
              <a:buNone/>
            </a:pPr>
            <a:r>
              <a:rPr b="1" i="0" lang="en-US" sz="6000" u="none" cap="none" strike="noStrike">
                <a:solidFill>
                  <a:srgbClr val="FFFFFF"/>
                </a:solidFill>
                <a:latin typeface="Cambria"/>
                <a:ea typeface="Cambria"/>
                <a:cs typeface="Cambria"/>
                <a:sym typeface="Cambria"/>
              </a:rPr>
              <a:t>B</a:t>
            </a:r>
            <a:endParaRPr b="0" i="0" sz="6000" u="none" cap="none" strike="noStrike">
              <a:solidFill>
                <a:schemeClr val="dk1"/>
              </a:solidFill>
              <a:latin typeface="Calibri"/>
              <a:ea typeface="Calibri"/>
              <a:cs typeface="Calibri"/>
              <a:sym typeface="Calibri"/>
            </a:endParaRPr>
          </a:p>
        </p:txBody>
      </p:sp>
      <p:sp>
        <p:nvSpPr>
          <p:cNvPr id="945" name="Google Shape;945;p39"/>
          <p:cNvSpPr/>
          <p:nvPr/>
        </p:nvSpPr>
        <p:spPr>
          <a:xfrm>
            <a:off x="457200" y="2542032"/>
            <a:ext cx="2011680" cy="4572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44546E"/>
              </a:buClr>
              <a:buSzPts val="950"/>
              <a:buFont typeface="Calibri"/>
              <a:buNone/>
            </a:pPr>
            <a:r>
              <a:rPr b="1" i="0" lang="en-US" sz="950" u="none" cap="none" strike="noStrike">
                <a:solidFill>
                  <a:srgbClr val="44546E"/>
                </a:solidFill>
                <a:latin typeface="Calibri"/>
                <a:ea typeface="Calibri"/>
                <a:cs typeface="Calibri"/>
                <a:sym typeface="Calibri"/>
              </a:rPr>
              <a:t>20TH CENTURY</a:t>
            </a:r>
            <a:endParaRPr b="0" i="0" sz="950" u="none" cap="none" strike="noStrike">
              <a:solidFill>
                <a:schemeClr val="dk1"/>
              </a:solidFill>
              <a:latin typeface="Calibri"/>
              <a:ea typeface="Calibri"/>
              <a:cs typeface="Calibri"/>
              <a:sym typeface="Calibri"/>
            </a:endParaRPr>
          </a:p>
        </p:txBody>
      </p:sp>
      <p:sp>
        <p:nvSpPr>
          <p:cNvPr id="946" name="Google Shape;946;p39"/>
          <p:cNvSpPr/>
          <p:nvPr/>
        </p:nvSpPr>
        <p:spPr>
          <a:xfrm>
            <a:off x="457200" y="2907792"/>
            <a:ext cx="2011680" cy="27432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666666"/>
              </a:buClr>
              <a:buSzPts val="1100"/>
              <a:buFont typeface="Calibri"/>
              <a:buNone/>
            </a:pPr>
            <a:r>
              <a:rPr b="0" i="0" lang="en-US" sz="1100" u="none" cap="none" strike="noStrike">
                <a:solidFill>
                  <a:srgbClr val="666666"/>
                </a:solidFill>
                <a:latin typeface="Calibri"/>
                <a:ea typeface="Calibri"/>
                <a:cs typeface="Calibri"/>
                <a:sym typeface="Calibri"/>
              </a:rPr>
              <a:t>1908 – 1986</a:t>
            </a:r>
            <a:endParaRPr b="0" i="0" sz="1100" u="none" cap="none" strike="noStrike">
              <a:solidFill>
                <a:schemeClr val="dk1"/>
              </a:solidFill>
              <a:latin typeface="Calibri"/>
              <a:ea typeface="Calibri"/>
              <a:cs typeface="Calibri"/>
              <a:sym typeface="Calibri"/>
            </a:endParaRPr>
          </a:p>
        </p:txBody>
      </p:sp>
      <p:sp>
        <p:nvSpPr>
          <p:cNvPr id="947" name="Google Shape;947;p39"/>
          <p:cNvSpPr/>
          <p:nvPr/>
        </p:nvSpPr>
        <p:spPr>
          <a:xfrm>
            <a:off x="457200" y="3794760"/>
            <a:ext cx="2011680" cy="256032"/>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666666"/>
              </a:buClr>
              <a:buSzPts val="850"/>
              <a:buFont typeface="Calibri"/>
              <a:buNone/>
            </a:pPr>
            <a:r>
              <a:rPr b="1" i="0" lang="en-US" sz="850" u="none" cap="none" strike="noStrike">
                <a:solidFill>
                  <a:srgbClr val="666666"/>
                </a:solidFill>
                <a:latin typeface="Calibri"/>
                <a:ea typeface="Calibri"/>
                <a:cs typeface="Calibri"/>
                <a:sym typeface="Calibri"/>
              </a:rPr>
              <a:t>YOU’D ARGUE WITH</a:t>
            </a:r>
            <a:endParaRPr b="0" i="0" sz="850" u="none" cap="none" strike="noStrike">
              <a:solidFill>
                <a:schemeClr val="dk1"/>
              </a:solidFill>
              <a:latin typeface="Calibri"/>
              <a:ea typeface="Calibri"/>
              <a:cs typeface="Calibri"/>
              <a:sym typeface="Calibri"/>
            </a:endParaRPr>
          </a:p>
        </p:txBody>
      </p:sp>
      <p:sp>
        <p:nvSpPr>
          <p:cNvPr id="948" name="Google Shape;948;p39"/>
          <p:cNvSpPr/>
          <p:nvPr/>
        </p:nvSpPr>
        <p:spPr>
          <a:xfrm>
            <a:off x="457200" y="4069080"/>
            <a:ext cx="2011680" cy="1463040"/>
          </a:xfrm>
          <a:prstGeom prst="rect">
            <a:avLst/>
          </a:prstGeom>
          <a:noFill/>
          <a:ln>
            <a:noFill/>
          </a:ln>
        </p:spPr>
        <p:txBody>
          <a:bodyPr anchorCtr="0" anchor="ctr" bIns="0" lIns="0" spcFirstLastPara="1" rIns="0" wrap="square" tIns="0">
            <a:noAutofit/>
          </a:bodyPr>
          <a:lstStyle/>
          <a:p>
            <a:pPr indent="0" lvl="0" marL="0" marR="0" rtl="0" algn="ctr">
              <a:lnSpc>
                <a:spcPct val="142857"/>
              </a:lnSpc>
              <a:spcBef>
                <a:spcPts val="0"/>
              </a:spcBef>
              <a:spcAft>
                <a:spcPts val="0"/>
              </a:spcAft>
              <a:buClr>
                <a:srgbClr val="1A1A1A"/>
              </a:buClr>
              <a:buSzPts val="1050"/>
              <a:buFont typeface="Calibri"/>
              <a:buNone/>
            </a:pPr>
            <a:r>
              <a:rPr b="0" i="0" lang="en-US" sz="1050" u="none" cap="none" strike="noStrike">
                <a:solidFill>
                  <a:srgbClr val="1A1A1A"/>
                </a:solidFill>
                <a:latin typeface="Calibri"/>
                <a:ea typeface="Calibri"/>
                <a:cs typeface="Calibri"/>
                <a:sym typeface="Calibri"/>
              </a:rPr>
              <a:t>Søren Kierkegaard</a:t>
            </a:r>
            <a:endParaRPr b="0" i="0" sz="1050" u="none" cap="none" strike="noStrike">
              <a:solidFill>
                <a:schemeClr val="dk1"/>
              </a:solidFill>
              <a:latin typeface="Calibri"/>
              <a:ea typeface="Calibri"/>
              <a:cs typeface="Calibri"/>
              <a:sym typeface="Calibri"/>
            </a:endParaRPr>
          </a:p>
          <a:p>
            <a:pPr indent="0" lvl="0" marL="0" marR="0" rtl="0" algn="ctr">
              <a:lnSpc>
                <a:spcPct val="142857"/>
              </a:lnSpc>
              <a:spcBef>
                <a:spcPts val="0"/>
              </a:spcBef>
              <a:spcAft>
                <a:spcPts val="0"/>
              </a:spcAft>
              <a:buClr>
                <a:srgbClr val="1A1A1A"/>
              </a:buClr>
              <a:buSzPts val="1050"/>
              <a:buFont typeface="Calibri"/>
              <a:buNone/>
            </a:pPr>
            <a:r>
              <a:rPr b="0" i="0" lang="en-US" sz="1050" u="none" cap="none" strike="noStrike">
                <a:solidFill>
                  <a:srgbClr val="1A1A1A"/>
                </a:solidFill>
                <a:latin typeface="Calibri"/>
                <a:ea typeface="Calibri"/>
                <a:cs typeface="Calibri"/>
                <a:sym typeface="Calibri"/>
              </a:rPr>
              <a:t>Michel Foucault</a:t>
            </a:r>
            <a:endParaRPr b="0" i="0" sz="1050" u="none" cap="none" strike="noStrike">
              <a:solidFill>
                <a:schemeClr val="dk1"/>
              </a:solidFill>
              <a:latin typeface="Calibri"/>
              <a:ea typeface="Calibri"/>
              <a:cs typeface="Calibri"/>
              <a:sym typeface="Calibri"/>
            </a:endParaRPr>
          </a:p>
          <a:p>
            <a:pPr indent="0" lvl="0" marL="0" marR="0" rtl="0" algn="ctr">
              <a:lnSpc>
                <a:spcPct val="142857"/>
              </a:lnSpc>
              <a:spcBef>
                <a:spcPts val="0"/>
              </a:spcBef>
              <a:spcAft>
                <a:spcPts val="0"/>
              </a:spcAft>
              <a:buClr>
                <a:srgbClr val="1A1A1A"/>
              </a:buClr>
              <a:buSzPts val="1050"/>
              <a:buFont typeface="Calibri"/>
              <a:buNone/>
            </a:pPr>
            <a:r>
              <a:rPr b="0" i="0" lang="en-US" sz="1050" u="none" cap="none" strike="noStrike">
                <a:solidFill>
                  <a:srgbClr val="1A1A1A"/>
                </a:solidFill>
                <a:latin typeface="Calibri"/>
                <a:ea typeface="Calibri"/>
                <a:cs typeface="Calibri"/>
                <a:sym typeface="Calibri"/>
              </a:rPr>
              <a:t>Hannah Arendt</a:t>
            </a:r>
            <a:endParaRPr b="0" i="0" sz="1050" u="none" cap="none" strike="noStrike">
              <a:solidFill>
                <a:schemeClr val="dk1"/>
              </a:solidFill>
              <a:latin typeface="Calibri"/>
              <a:ea typeface="Calibri"/>
              <a:cs typeface="Calibri"/>
              <a:sym typeface="Calibri"/>
            </a:endParaRPr>
          </a:p>
        </p:txBody>
      </p:sp>
      <p:cxnSp>
        <p:nvCxnSpPr>
          <p:cNvPr id="949" name="Google Shape;949;p39"/>
          <p:cNvCxnSpPr/>
          <p:nvPr/>
        </p:nvCxnSpPr>
        <p:spPr>
          <a:xfrm>
            <a:off x="2788920" y="868680"/>
            <a:ext cx="0" cy="5120640"/>
          </a:xfrm>
          <a:prstGeom prst="straightConnector1">
            <a:avLst/>
          </a:prstGeom>
          <a:noFill/>
          <a:ln cap="flat" cmpd="sng" w="9525">
            <a:solidFill>
              <a:srgbClr val="D8D4CE"/>
            </a:solidFill>
            <a:prstDash val="solid"/>
            <a:round/>
            <a:headEnd len="sm" w="sm" type="none"/>
            <a:tailEnd len="sm" w="sm" type="none"/>
          </a:ln>
        </p:spPr>
      </p:cxnSp>
      <p:sp>
        <p:nvSpPr>
          <p:cNvPr id="950" name="Google Shape;950;p39"/>
          <p:cNvSpPr/>
          <p:nvPr/>
        </p:nvSpPr>
        <p:spPr>
          <a:xfrm>
            <a:off x="3154680" y="713232"/>
            <a:ext cx="8412480" cy="65836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A1A1A"/>
              </a:buClr>
              <a:buSzPts val="3800"/>
              <a:buFont typeface="Cambria"/>
              <a:buNone/>
            </a:pPr>
            <a:r>
              <a:rPr b="1" i="0" lang="en-US" sz="3800" u="none" cap="none" strike="noStrike">
                <a:solidFill>
                  <a:srgbClr val="1A1A1A"/>
                </a:solidFill>
                <a:latin typeface="Cambria"/>
                <a:ea typeface="Cambria"/>
                <a:cs typeface="Cambria"/>
                <a:sym typeface="Cambria"/>
              </a:rPr>
              <a:t>Simone de Beauvoir</a:t>
            </a:r>
            <a:endParaRPr b="0" i="0" sz="3800" u="none" cap="none" strike="noStrike">
              <a:solidFill>
                <a:schemeClr val="dk1"/>
              </a:solidFill>
              <a:latin typeface="Calibri"/>
              <a:ea typeface="Calibri"/>
              <a:cs typeface="Calibri"/>
              <a:sym typeface="Calibri"/>
            </a:endParaRPr>
          </a:p>
        </p:txBody>
      </p:sp>
      <p:sp>
        <p:nvSpPr>
          <p:cNvPr id="951" name="Google Shape;951;p39"/>
          <p:cNvSpPr/>
          <p:nvPr/>
        </p:nvSpPr>
        <p:spPr>
          <a:xfrm>
            <a:off x="3154680" y="1389888"/>
            <a:ext cx="8412480" cy="3657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6666"/>
              </a:buClr>
              <a:buSzPts val="1700"/>
              <a:buFont typeface="Cambria"/>
              <a:buNone/>
            </a:pPr>
            <a:r>
              <a:rPr b="0" i="1" lang="en-US" sz="1700" u="none" cap="none" strike="noStrike">
                <a:solidFill>
                  <a:srgbClr val="666666"/>
                </a:solidFill>
                <a:latin typeface="Cambria"/>
                <a:ea typeface="Cambria"/>
                <a:cs typeface="Cambria"/>
                <a:sym typeface="Cambria"/>
              </a:rPr>
              <a:t>The philosopher of the Other</a:t>
            </a:r>
            <a:endParaRPr b="0" i="0" sz="1700" u="none" cap="none" strike="noStrike">
              <a:solidFill>
                <a:schemeClr val="dk1"/>
              </a:solidFill>
              <a:latin typeface="Calibri"/>
              <a:ea typeface="Calibri"/>
              <a:cs typeface="Calibri"/>
              <a:sym typeface="Calibri"/>
            </a:endParaRPr>
          </a:p>
        </p:txBody>
      </p:sp>
      <p:sp>
        <p:nvSpPr>
          <p:cNvPr id="952" name="Google Shape;952;p39"/>
          <p:cNvSpPr/>
          <p:nvPr/>
        </p:nvSpPr>
        <p:spPr>
          <a:xfrm>
            <a:off x="3154680" y="1965960"/>
            <a:ext cx="4114800" cy="2560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6666"/>
              </a:buClr>
              <a:buSzPts val="900"/>
              <a:buFont typeface="Calibri"/>
              <a:buNone/>
            </a:pPr>
            <a:r>
              <a:rPr b="1" i="0" lang="en-US" sz="900" u="none" cap="none" strike="noStrike">
                <a:solidFill>
                  <a:srgbClr val="666666"/>
                </a:solidFill>
                <a:latin typeface="Calibri"/>
                <a:ea typeface="Calibri"/>
                <a:cs typeface="Calibri"/>
                <a:sym typeface="Calibri"/>
              </a:rPr>
              <a:t>WHAT YOU’D MASTER</a:t>
            </a:r>
            <a:endParaRPr b="0" i="0" sz="900" u="none" cap="none" strike="noStrike">
              <a:solidFill>
                <a:schemeClr val="dk1"/>
              </a:solidFill>
              <a:latin typeface="Calibri"/>
              <a:ea typeface="Calibri"/>
              <a:cs typeface="Calibri"/>
              <a:sym typeface="Calibri"/>
            </a:endParaRPr>
          </a:p>
        </p:txBody>
      </p:sp>
      <p:sp>
        <p:nvSpPr>
          <p:cNvPr id="953" name="Google Shape;953;p39"/>
          <p:cNvSpPr/>
          <p:nvPr/>
        </p:nvSpPr>
        <p:spPr>
          <a:xfrm>
            <a:off x="3154680" y="2240280"/>
            <a:ext cx="4114800" cy="1691640"/>
          </a:xfrm>
          <a:prstGeom prst="rect">
            <a:avLst/>
          </a:prstGeom>
          <a:noFill/>
          <a:ln>
            <a:noFill/>
          </a:ln>
        </p:spPr>
        <p:txBody>
          <a:bodyPr anchorCtr="0" anchor="ctr" bIns="0" lIns="0" spcFirstLastPara="1" rIns="0" wrap="square" tIns="0">
            <a:noAutofit/>
          </a:bodyPr>
          <a:lstStyle/>
          <a:p>
            <a:pPr indent="-342900" lvl="0" marL="342900" marR="0" rtl="0" algn="l">
              <a:spcBef>
                <a:spcPts val="0"/>
              </a:spcBef>
              <a:spcAft>
                <a:spcPts val="0"/>
              </a:spcAft>
              <a:buClr>
                <a:srgbClr val="1A1A1A"/>
              </a:buClr>
              <a:buSzPts val="1300"/>
              <a:buFont typeface="Calibri"/>
              <a:buChar char="•"/>
            </a:pPr>
            <a:r>
              <a:rPr b="0" i="0" lang="en-US" sz="1300" u="none" cap="none" strike="noStrike">
                <a:solidFill>
                  <a:srgbClr val="1A1A1A"/>
                </a:solidFill>
                <a:latin typeface="Calibri"/>
                <a:ea typeface="Calibri"/>
                <a:cs typeface="Calibri"/>
                <a:sym typeface="Calibri"/>
              </a:rPr>
              <a:t>Woman as the Other</a:t>
            </a:r>
            <a:endParaRPr b="0" i="0" sz="1300" u="none" cap="none" strike="noStrike">
              <a:solidFill>
                <a:schemeClr val="dk1"/>
              </a:solidFill>
              <a:latin typeface="Calibri"/>
              <a:ea typeface="Calibri"/>
              <a:cs typeface="Calibri"/>
              <a:sym typeface="Calibri"/>
            </a:endParaRPr>
          </a:p>
          <a:p>
            <a:pPr indent="-342900" lvl="0" marL="342900" marR="0" rtl="0" algn="l">
              <a:spcBef>
                <a:spcPts val="700"/>
              </a:spcBef>
              <a:spcAft>
                <a:spcPts val="0"/>
              </a:spcAft>
              <a:buClr>
                <a:srgbClr val="1A1A1A"/>
              </a:buClr>
              <a:buSzPts val="1300"/>
              <a:buFont typeface="Calibri"/>
              <a:buChar char="•"/>
            </a:pPr>
            <a:r>
              <a:rPr b="0" i="0" lang="en-US" sz="1300" u="none" cap="none" strike="noStrike">
                <a:solidFill>
                  <a:srgbClr val="1A1A1A"/>
                </a:solidFill>
                <a:latin typeface="Calibri"/>
                <a:ea typeface="Calibri"/>
                <a:cs typeface="Calibri"/>
                <a:sym typeface="Calibri"/>
              </a:rPr>
              <a:t>Becoming, not being</a:t>
            </a:r>
            <a:endParaRPr b="0" i="0" sz="1300" u="none" cap="none" strike="noStrike">
              <a:solidFill>
                <a:schemeClr val="dk1"/>
              </a:solidFill>
              <a:latin typeface="Calibri"/>
              <a:ea typeface="Calibri"/>
              <a:cs typeface="Calibri"/>
              <a:sym typeface="Calibri"/>
            </a:endParaRPr>
          </a:p>
          <a:p>
            <a:pPr indent="-342900" lvl="0" marL="342900" marR="0" rtl="0" algn="l">
              <a:spcBef>
                <a:spcPts val="700"/>
              </a:spcBef>
              <a:spcAft>
                <a:spcPts val="0"/>
              </a:spcAft>
              <a:buClr>
                <a:srgbClr val="1A1A1A"/>
              </a:buClr>
              <a:buSzPts val="1300"/>
              <a:buFont typeface="Calibri"/>
              <a:buChar char="•"/>
            </a:pPr>
            <a:r>
              <a:rPr b="0" i="0" lang="en-US" sz="1300" u="none" cap="none" strike="noStrike">
                <a:solidFill>
                  <a:srgbClr val="1A1A1A"/>
                </a:solidFill>
                <a:latin typeface="Calibri"/>
                <a:ea typeface="Calibri"/>
                <a:cs typeface="Calibri"/>
                <a:sym typeface="Calibri"/>
              </a:rPr>
              <a:t>Situated freedom</a:t>
            </a:r>
            <a:endParaRPr b="0" i="0" sz="1300" u="none" cap="none" strike="noStrike">
              <a:solidFill>
                <a:schemeClr val="dk1"/>
              </a:solidFill>
              <a:latin typeface="Calibri"/>
              <a:ea typeface="Calibri"/>
              <a:cs typeface="Calibri"/>
              <a:sym typeface="Calibri"/>
            </a:endParaRPr>
          </a:p>
        </p:txBody>
      </p:sp>
      <p:sp>
        <p:nvSpPr>
          <p:cNvPr id="954" name="Google Shape;954;p39"/>
          <p:cNvSpPr/>
          <p:nvPr/>
        </p:nvSpPr>
        <p:spPr>
          <a:xfrm>
            <a:off x="7589520" y="1965960"/>
            <a:ext cx="3977640" cy="2560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6666"/>
              </a:buClr>
              <a:buSzPts val="900"/>
              <a:buFont typeface="Calibri"/>
              <a:buNone/>
            </a:pPr>
            <a:r>
              <a:rPr b="1" i="0" lang="en-US" sz="900" u="none" cap="none" strike="noStrike">
                <a:solidFill>
                  <a:srgbClr val="666666"/>
                </a:solidFill>
                <a:latin typeface="Calibri"/>
                <a:ea typeface="Calibri"/>
                <a:cs typeface="Calibri"/>
                <a:sym typeface="Calibri"/>
              </a:rPr>
              <a:t>THE QUESTION YOU’D WRESTLE WITH</a:t>
            </a:r>
            <a:endParaRPr b="0" i="0" sz="900" u="none" cap="none" strike="noStrike">
              <a:solidFill>
                <a:schemeClr val="dk1"/>
              </a:solidFill>
              <a:latin typeface="Calibri"/>
              <a:ea typeface="Calibri"/>
              <a:cs typeface="Calibri"/>
              <a:sym typeface="Calibri"/>
            </a:endParaRPr>
          </a:p>
        </p:txBody>
      </p:sp>
      <p:sp>
        <p:nvSpPr>
          <p:cNvPr id="955" name="Google Shape;955;p39"/>
          <p:cNvSpPr/>
          <p:nvPr/>
        </p:nvSpPr>
        <p:spPr>
          <a:xfrm>
            <a:off x="7589520" y="2240280"/>
            <a:ext cx="3977640" cy="914400"/>
          </a:xfrm>
          <a:prstGeom prst="rect">
            <a:avLst/>
          </a:prstGeom>
          <a:noFill/>
          <a:ln>
            <a:noFill/>
          </a:ln>
        </p:spPr>
        <p:txBody>
          <a:bodyPr anchorCtr="0" anchor="ctr" bIns="0" lIns="0" spcFirstLastPara="1" rIns="0" wrap="square" tIns="0">
            <a:noAutofit/>
          </a:bodyPr>
          <a:lstStyle/>
          <a:p>
            <a:pPr indent="0" lvl="0" marL="0" marR="0" rtl="0" algn="l">
              <a:lnSpc>
                <a:spcPct val="131034"/>
              </a:lnSpc>
              <a:spcBef>
                <a:spcPts val="0"/>
              </a:spcBef>
              <a:spcAft>
                <a:spcPts val="0"/>
              </a:spcAft>
              <a:buClr>
                <a:srgbClr val="44546E"/>
              </a:buClr>
              <a:buSzPts val="1450"/>
              <a:buFont typeface="Cambria"/>
              <a:buNone/>
            </a:pPr>
            <a:r>
              <a:rPr b="1" i="0" lang="en-US" sz="1450" u="none" cap="none" strike="noStrike">
                <a:solidFill>
                  <a:srgbClr val="44546E"/>
                </a:solidFill>
                <a:latin typeface="Cambria"/>
                <a:ea typeface="Cambria"/>
                <a:cs typeface="Cambria"/>
                <a:sym typeface="Cambria"/>
              </a:rPr>
              <a:t>What shapes my perspective as a knower?</a:t>
            </a:r>
            <a:endParaRPr b="0" i="0" sz="1450" u="none" cap="none" strike="noStrike">
              <a:solidFill>
                <a:schemeClr val="dk1"/>
              </a:solidFill>
              <a:latin typeface="Calibri"/>
              <a:ea typeface="Calibri"/>
              <a:cs typeface="Calibri"/>
              <a:sym typeface="Calibri"/>
            </a:endParaRPr>
          </a:p>
        </p:txBody>
      </p:sp>
      <p:sp>
        <p:nvSpPr>
          <p:cNvPr id="956" name="Google Shape;956;p39"/>
          <p:cNvSpPr/>
          <p:nvPr/>
        </p:nvSpPr>
        <p:spPr>
          <a:xfrm>
            <a:off x="7589520" y="3291840"/>
            <a:ext cx="397764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6666"/>
              </a:buClr>
              <a:buSzPts val="900"/>
              <a:buFont typeface="Calibri"/>
              <a:buNone/>
            </a:pPr>
            <a:r>
              <a:rPr b="0" i="0" lang="en-US" sz="900" u="none" cap="none" strike="noStrike">
                <a:solidFill>
                  <a:srgbClr val="666666"/>
                </a:solidFill>
                <a:latin typeface="Calibri"/>
                <a:ea typeface="Calibri"/>
                <a:cs typeface="Calibri"/>
                <a:sym typeface="Calibri"/>
              </a:rPr>
              <a:t>The Knower · Perspectives  ·  Human Sciences · Perspectives</a:t>
            </a:r>
            <a:endParaRPr b="0" i="0" sz="900" u="none" cap="none" strike="noStrike">
              <a:solidFill>
                <a:schemeClr val="dk1"/>
              </a:solidFill>
              <a:latin typeface="Calibri"/>
              <a:ea typeface="Calibri"/>
              <a:cs typeface="Calibri"/>
              <a:sym typeface="Calibri"/>
            </a:endParaRPr>
          </a:p>
        </p:txBody>
      </p:sp>
      <p:sp>
        <p:nvSpPr>
          <p:cNvPr id="957" name="Google Shape;957;p39"/>
          <p:cNvSpPr/>
          <p:nvPr/>
        </p:nvSpPr>
        <p:spPr>
          <a:xfrm>
            <a:off x="3154680" y="4114800"/>
            <a:ext cx="8412480" cy="1572768"/>
          </a:xfrm>
          <a:prstGeom prst="rect">
            <a:avLst/>
          </a:prstGeom>
          <a:solidFill>
            <a:srgbClr val="F4F2E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8" name="Google Shape;958;p39"/>
          <p:cNvSpPr/>
          <p:nvPr/>
        </p:nvSpPr>
        <p:spPr>
          <a:xfrm>
            <a:off x="3401568" y="4224528"/>
            <a:ext cx="7955280" cy="914400"/>
          </a:xfrm>
          <a:prstGeom prst="rect">
            <a:avLst/>
          </a:prstGeom>
          <a:noFill/>
          <a:ln>
            <a:noFill/>
          </a:ln>
        </p:spPr>
        <p:txBody>
          <a:bodyPr anchorCtr="0" anchor="t" bIns="0" lIns="0" spcFirstLastPara="1" rIns="0" wrap="square" tIns="0">
            <a:noAutofit/>
          </a:bodyPr>
          <a:lstStyle/>
          <a:p>
            <a:pPr indent="0" lvl="0" marL="0" marR="0" rtl="0" algn="l">
              <a:lnSpc>
                <a:spcPct val="135714"/>
              </a:lnSpc>
              <a:spcBef>
                <a:spcPts val="0"/>
              </a:spcBef>
              <a:spcAft>
                <a:spcPts val="0"/>
              </a:spcAft>
              <a:buClr>
                <a:srgbClr val="1A1A1A"/>
              </a:buClr>
              <a:buSzPts val="1400"/>
              <a:buFont typeface="Cambria"/>
              <a:buNone/>
            </a:pPr>
            <a:r>
              <a:rPr b="0" i="1" lang="en-US" sz="1400" u="none" cap="none" strike="noStrike">
                <a:solidFill>
                  <a:srgbClr val="1A1A1A"/>
                </a:solidFill>
                <a:latin typeface="Cambria"/>
                <a:ea typeface="Cambria"/>
                <a:cs typeface="Cambria"/>
                <a:sym typeface="Cambria"/>
              </a:rPr>
              <a:t>“One is not born, but rather becomes, a woman.”</a:t>
            </a:r>
            <a:endParaRPr b="0" i="0" sz="1400" u="none" cap="none" strike="noStrike">
              <a:solidFill>
                <a:schemeClr val="dk1"/>
              </a:solidFill>
              <a:latin typeface="Calibri"/>
              <a:ea typeface="Calibri"/>
              <a:cs typeface="Calibri"/>
              <a:sym typeface="Calibri"/>
            </a:endParaRPr>
          </a:p>
        </p:txBody>
      </p:sp>
      <p:sp>
        <p:nvSpPr>
          <p:cNvPr id="959" name="Google Shape;959;p39"/>
          <p:cNvSpPr/>
          <p:nvPr/>
        </p:nvSpPr>
        <p:spPr>
          <a:xfrm>
            <a:off x="3401568" y="5285232"/>
            <a:ext cx="795528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6666"/>
              </a:buClr>
              <a:buSzPts val="900"/>
              <a:buFont typeface="Calibri"/>
              <a:buNone/>
            </a:pPr>
            <a:r>
              <a:rPr b="0" i="0" lang="en-US" sz="900" u="none" cap="none" strike="noStrike">
                <a:solidFill>
                  <a:srgbClr val="666666"/>
                </a:solidFill>
                <a:latin typeface="Calibri"/>
                <a:ea typeface="Calibri"/>
                <a:cs typeface="Calibri"/>
                <a:sym typeface="Calibri"/>
              </a:rPr>
              <a:t>The Second Sex, Vol. II, 1949</a:t>
            </a:r>
            <a:endParaRPr b="0" i="0" sz="900" u="none" cap="none" strike="noStrike">
              <a:solidFill>
                <a:schemeClr val="dk1"/>
              </a:solidFill>
              <a:latin typeface="Calibri"/>
              <a:ea typeface="Calibri"/>
              <a:cs typeface="Calibri"/>
              <a:sym typeface="Calibri"/>
            </a:endParaRPr>
          </a:p>
        </p:txBody>
      </p:sp>
      <p:sp>
        <p:nvSpPr>
          <p:cNvPr id="960" name="Google Shape;960;p39"/>
          <p:cNvSpPr/>
          <p:nvPr/>
        </p:nvSpPr>
        <p:spPr>
          <a:xfrm>
            <a:off x="10607040" y="6144768"/>
            <a:ext cx="1005840" cy="274320"/>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666666"/>
              </a:buClr>
              <a:buSzPts val="900"/>
              <a:buFont typeface="Calibri"/>
              <a:buNone/>
            </a:pPr>
            <a:r>
              <a:rPr b="0" i="0" lang="en-US" sz="900" u="none" cap="none" strike="noStrike">
                <a:solidFill>
                  <a:srgbClr val="666666"/>
                </a:solidFill>
                <a:latin typeface="Calibri"/>
                <a:ea typeface="Calibri"/>
                <a:cs typeface="Calibri"/>
                <a:sym typeface="Calibri"/>
              </a:rPr>
              <a:t>34 of 42</a:t>
            </a:r>
            <a:endParaRPr b="0" i="0" sz="900" u="none" cap="none" strike="noStrike">
              <a:solidFill>
                <a:schemeClr val="dk1"/>
              </a:solidFill>
              <a:latin typeface="Calibri"/>
              <a:ea typeface="Calibri"/>
              <a:cs typeface="Calibri"/>
              <a:sym typeface="Calibri"/>
            </a:endParaRPr>
          </a:p>
        </p:txBody>
      </p:sp>
      <p:sp>
        <p:nvSpPr>
          <p:cNvPr id="961" name="Google Shape;961;p39"/>
          <p:cNvSpPr/>
          <p:nvPr/>
        </p:nvSpPr>
        <p:spPr>
          <a:xfrm>
            <a:off x="457200" y="6144768"/>
            <a:ext cx="365760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6666"/>
              </a:buClr>
              <a:buSzPts val="900"/>
              <a:buFont typeface="Calibri"/>
              <a:buNone/>
            </a:pPr>
            <a:r>
              <a:rPr b="0" i="0" lang="en-US" sz="900" u="none" cap="none" strike="noStrike">
                <a:solidFill>
                  <a:srgbClr val="666666"/>
                </a:solidFill>
                <a:latin typeface="Calibri"/>
                <a:ea typeface="Calibri"/>
                <a:cs typeface="Calibri"/>
                <a:sym typeface="Calibri"/>
              </a:rPr>
              <a:t>Pillars of Western Thought</a:t>
            </a:r>
            <a:endParaRPr b="0" i="0" sz="900" u="none" cap="none" strike="noStrike">
              <a:solidFill>
                <a:schemeClr val="dk1"/>
              </a:solidFill>
              <a:latin typeface="Calibri"/>
              <a:ea typeface="Calibri"/>
              <a:cs typeface="Calibri"/>
              <a:sym typeface="Calibri"/>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966" name="Shape 966"/>
        <p:cNvGrpSpPr/>
        <p:nvPr/>
      </p:nvGrpSpPr>
      <p:grpSpPr>
        <a:xfrm>
          <a:off x="0" y="0"/>
          <a:ext cx="0" cy="0"/>
          <a:chOff x="0" y="0"/>
          <a:chExt cx="0" cy="0"/>
        </a:xfrm>
      </p:grpSpPr>
      <p:sp>
        <p:nvSpPr>
          <p:cNvPr id="967" name="Google Shape;967;p40"/>
          <p:cNvSpPr/>
          <p:nvPr/>
        </p:nvSpPr>
        <p:spPr>
          <a:xfrm>
            <a:off x="685800" y="868680"/>
            <a:ext cx="1554480" cy="1554480"/>
          </a:xfrm>
          <a:prstGeom prst="ellipse">
            <a:avLst/>
          </a:prstGeom>
          <a:solidFill>
            <a:srgbClr val="44546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8" name="Google Shape;968;p40"/>
          <p:cNvSpPr/>
          <p:nvPr/>
        </p:nvSpPr>
        <p:spPr>
          <a:xfrm>
            <a:off x="685800" y="868680"/>
            <a:ext cx="1554480" cy="155448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6000"/>
              <a:buFont typeface="Cambria"/>
              <a:buNone/>
            </a:pPr>
            <a:r>
              <a:rPr b="1" i="0" lang="en-US" sz="6000" u="none" cap="none" strike="noStrike">
                <a:solidFill>
                  <a:srgbClr val="FFFFFF"/>
                </a:solidFill>
                <a:latin typeface="Cambria"/>
                <a:ea typeface="Cambria"/>
                <a:cs typeface="Cambria"/>
                <a:sym typeface="Cambria"/>
              </a:rPr>
              <a:t>A</a:t>
            </a:r>
            <a:endParaRPr b="0" i="0" sz="6000" u="none" cap="none" strike="noStrike">
              <a:solidFill>
                <a:schemeClr val="dk1"/>
              </a:solidFill>
              <a:latin typeface="Calibri"/>
              <a:ea typeface="Calibri"/>
              <a:cs typeface="Calibri"/>
              <a:sym typeface="Calibri"/>
            </a:endParaRPr>
          </a:p>
        </p:txBody>
      </p:sp>
      <p:sp>
        <p:nvSpPr>
          <p:cNvPr id="969" name="Google Shape;969;p40"/>
          <p:cNvSpPr/>
          <p:nvPr/>
        </p:nvSpPr>
        <p:spPr>
          <a:xfrm>
            <a:off x="457200" y="2542032"/>
            <a:ext cx="2011680" cy="4572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44546E"/>
              </a:buClr>
              <a:buSzPts val="950"/>
              <a:buFont typeface="Calibri"/>
              <a:buNone/>
            </a:pPr>
            <a:r>
              <a:rPr b="1" i="0" lang="en-US" sz="950" u="none" cap="none" strike="noStrike">
                <a:solidFill>
                  <a:srgbClr val="44546E"/>
                </a:solidFill>
                <a:latin typeface="Calibri"/>
                <a:ea typeface="Calibri"/>
                <a:cs typeface="Calibri"/>
                <a:sym typeface="Calibri"/>
              </a:rPr>
              <a:t>20TH CENTURY</a:t>
            </a:r>
            <a:endParaRPr b="0" i="0" sz="950" u="none" cap="none" strike="noStrike">
              <a:solidFill>
                <a:schemeClr val="dk1"/>
              </a:solidFill>
              <a:latin typeface="Calibri"/>
              <a:ea typeface="Calibri"/>
              <a:cs typeface="Calibri"/>
              <a:sym typeface="Calibri"/>
            </a:endParaRPr>
          </a:p>
        </p:txBody>
      </p:sp>
      <p:sp>
        <p:nvSpPr>
          <p:cNvPr id="970" name="Google Shape;970;p40"/>
          <p:cNvSpPr/>
          <p:nvPr/>
        </p:nvSpPr>
        <p:spPr>
          <a:xfrm>
            <a:off x="457200" y="2907792"/>
            <a:ext cx="2011680" cy="27432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666666"/>
              </a:buClr>
              <a:buSzPts val="1100"/>
              <a:buFont typeface="Calibri"/>
              <a:buNone/>
            </a:pPr>
            <a:r>
              <a:rPr b="0" i="0" lang="en-US" sz="1100" u="none" cap="none" strike="noStrike">
                <a:solidFill>
                  <a:srgbClr val="666666"/>
                </a:solidFill>
                <a:latin typeface="Calibri"/>
                <a:ea typeface="Calibri"/>
                <a:cs typeface="Calibri"/>
                <a:sym typeface="Calibri"/>
              </a:rPr>
              <a:t>1906 – 1975</a:t>
            </a:r>
            <a:endParaRPr b="0" i="0" sz="1100" u="none" cap="none" strike="noStrike">
              <a:solidFill>
                <a:schemeClr val="dk1"/>
              </a:solidFill>
              <a:latin typeface="Calibri"/>
              <a:ea typeface="Calibri"/>
              <a:cs typeface="Calibri"/>
              <a:sym typeface="Calibri"/>
            </a:endParaRPr>
          </a:p>
        </p:txBody>
      </p:sp>
      <p:sp>
        <p:nvSpPr>
          <p:cNvPr id="971" name="Google Shape;971;p40"/>
          <p:cNvSpPr/>
          <p:nvPr/>
        </p:nvSpPr>
        <p:spPr>
          <a:xfrm>
            <a:off x="457200" y="3794760"/>
            <a:ext cx="2011680" cy="256032"/>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666666"/>
              </a:buClr>
              <a:buSzPts val="850"/>
              <a:buFont typeface="Calibri"/>
              <a:buNone/>
            </a:pPr>
            <a:r>
              <a:rPr b="1" i="0" lang="en-US" sz="850" u="none" cap="none" strike="noStrike">
                <a:solidFill>
                  <a:srgbClr val="666666"/>
                </a:solidFill>
                <a:latin typeface="Calibri"/>
                <a:ea typeface="Calibri"/>
                <a:cs typeface="Calibri"/>
                <a:sym typeface="Calibri"/>
              </a:rPr>
              <a:t>YOU’D ARGUE WITH</a:t>
            </a:r>
            <a:endParaRPr b="0" i="0" sz="850" u="none" cap="none" strike="noStrike">
              <a:solidFill>
                <a:schemeClr val="dk1"/>
              </a:solidFill>
              <a:latin typeface="Calibri"/>
              <a:ea typeface="Calibri"/>
              <a:cs typeface="Calibri"/>
              <a:sym typeface="Calibri"/>
            </a:endParaRPr>
          </a:p>
        </p:txBody>
      </p:sp>
      <p:sp>
        <p:nvSpPr>
          <p:cNvPr id="972" name="Google Shape;972;p40"/>
          <p:cNvSpPr/>
          <p:nvPr/>
        </p:nvSpPr>
        <p:spPr>
          <a:xfrm>
            <a:off x="457200" y="4069080"/>
            <a:ext cx="2011680" cy="1463040"/>
          </a:xfrm>
          <a:prstGeom prst="rect">
            <a:avLst/>
          </a:prstGeom>
          <a:noFill/>
          <a:ln>
            <a:noFill/>
          </a:ln>
        </p:spPr>
        <p:txBody>
          <a:bodyPr anchorCtr="0" anchor="ctr" bIns="0" lIns="0" spcFirstLastPara="1" rIns="0" wrap="square" tIns="0">
            <a:noAutofit/>
          </a:bodyPr>
          <a:lstStyle/>
          <a:p>
            <a:pPr indent="0" lvl="0" marL="0" marR="0" rtl="0" algn="ctr">
              <a:lnSpc>
                <a:spcPct val="142857"/>
              </a:lnSpc>
              <a:spcBef>
                <a:spcPts val="0"/>
              </a:spcBef>
              <a:spcAft>
                <a:spcPts val="0"/>
              </a:spcAft>
              <a:buClr>
                <a:srgbClr val="1A1A1A"/>
              </a:buClr>
              <a:buSzPts val="1050"/>
              <a:buFont typeface="Calibri"/>
              <a:buNone/>
            </a:pPr>
            <a:r>
              <a:rPr b="0" i="0" lang="en-US" sz="1050" u="none" cap="none" strike="noStrike">
                <a:solidFill>
                  <a:srgbClr val="1A1A1A"/>
                </a:solidFill>
                <a:latin typeface="Calibri"/>
                <a:ea typeface="Calibri"/>
                <a:cs typeface="Calibri"/>
                <a:sym typeface="Calibri"/>
              </a:rPr>
              <a:t>Socrates</a:t>
            </a:r>
            <a:endParaRPr b="0" i="0" sz="1050" u="none" cap="none" strike="noStrike">
              <a:solidFill>
                <a:schemeClr val="dk1"/>
              </a:solidFill>
              <a:latin typeface="Calibri"/>
              <a:ea typeface="Calibri"/>
              <a:cs typeface="Calibri"/>
              <a:sym typeface="Calibri"/>
            </a:endParaRPr>
          </a:p>
          <a:p>
            <a:pPr indent="0" lvl="0" marL="0" marR="0" rtl="0" algn="ctr">
              <a:lnSpc>
                <a:spcPct val="142857"/>
              </a:lnSpc>
              <a:spcBef>
                <a:spcPts val="0"/>
              </a:spcBef>
              <a:spcAft>
                <a:spcPts val="0"/>
              </a:spcAft>
              <a:buClr>
                <a:srgbClr val="1A1A1A"/>
              </a:buClr>
              <a:buSzPts val="1050"/>
              <a:buFont typeface="Calibri"/>
              <a:buNone/>
            </a:pPr>
            <a:r>
              <a:rPr b="0" i="0" lang="en-US" sz="1050" u="none" cap="none" strike="noStrike">
                <a:solidFill>
                  <a:srgbClr val="1A1A1A"/>
                </a:solidFill>
                <a:latin typeface="Calibri"/>
                <a:ea typeface="Calibri"/>
                <a:cs typeface="Calibri"/>
                <a:sym typeface="Calibri"/>
              </a:rPr>
              <a:t>Immanuel Kant</a:t>
            </a:r>
            <a:endParaRPr b="0" i="0" sz="1050" u="none" cap="none" strike="noStrike">
              <a:solidFill>
                <a:schemeClr val="dk1"/>
              </a:solidFill>
              <a:latin typeface="Calibri"/>
              <a:ea typeface="Calibri"/>
              <a:cs typeface="Calibri"/>
              <a:sym typeface="Calibri"/>
            </a:endParaRPr>
          </a:p>
          <a:p>
            <a:pPr indent="0" lvl="0" marL="0" marR="0" rtl="0" algn="ctr">
              <a:lnSpc>
                <a:spcPct val="142857"/>
              </a:lnSpc>
              <a:spcBef>
                <a:spcPts val="0"/>
              </a:spcBef>
              <a:spcAft>
                <a:spcPts val="0"/>
              </a:spcAft>
              <a:buClr>
                <a:srgbClr val="1A1A1A"/>
              </a:buClr>
              <a:buSzPts val="1050"/>
              <a:buFont typeface="Calibri"/>
              <a:buNone/>
            </a:pPr>
            <a:r>
              <a:rPr b="0" i="0" lang="en-US" sz="1050" u="none" cap="none" strike="noStrike">
                <a:solidFill>
                  <a:srgbClr val="1A1A1A"/>
                </a:solidFill>
                <a:latin typeface="Calibri"/>
                <a:ea typeface="Calibri"/>
                <a:cs typeface="Calibri"/>
                <a:sym typeface="Calibri"/>
              </a:rPr>
              <a:t>Michel Foucault</a:t>
            </a:r>
            <a:endParaRPr b="0" i="0" sz="1050" u="none" cap="none" strike="noStrike">
              <a:solidFill>
                <a:schemeClr val="dk1"/>
              </a:solidFill>
              <a:latin typeface="Calibri"/>
              <a:ea typeface="Calibri"/>
              <a:cs typeface="Calibri"/>
              <a:sym typeface="Calibri"/>
            </a:endParaRPr>
          </a:p>
        </p:txBody>
      </p:sp>
      <p:cxnSp>
        <p:nvCxnSpPr>
          <p:cNvPr id="973" name="Google Shape;973;p40"/>
          <p:cNvCxnSpPr/>
          <p:nvPr/>
        </p:nvCxnSpPr>
        <p:spPr>
          <a:xfrm>
            <a:off x="2788920" y="868680"/>
            <a:ext cx="0" cy="5120640"/>
          </a:xfrm>
          <a:prstGeom prst="straightConnector1">
            <a:avLst/>
          </a:prstGeom>
          <a:noFill/>
          <a:ln cap="flat" cmpd="sng" w="9525">
            <a:solidFill>
              <a:srgbClr val="D8D4CE"/>
            </a:solidFill>
            <a:prstDash val="solid"/>
            <a:round/>
            <a:headEnd len="sm" w="sm" type="none"/>
            <a:tailEnd len="sm" w="sm" type="none"/>
          </a:ln>
        </p:spPr>
      </p:cxnSp>
      <p:sp>
        <p:nvSpPr>
          <p:cNvPr id="974" name="Google Shape;974;p40"/>
          <p:cNvSpPr/>
          <p:nvPr/>
        </p:nvSpPr>
        <p:spPr>
          <a:xfrm>
            <a:off x="3154680" y="713232"/>
            <a:ext cx="8412480" cy="65836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A1A1A"/>
              </a:buClr>
              <a:buSzPts val="3800"/>
              <a:buFont typeface="Cambria"/>
              <a:buNone/>
            </a:pPr>
            <a:r>
              <a:rPr b="1" i="0" lang="en-US" sz="3800" u="none" cap="none" strike="noStrike">
                <a:solidFill>
                  <a:srgbClr val="1A1A1A"/>
                </a:solidFill>
                <a:latin typeface="Cambria"/>
                <a:ea typeface="Cambria"/>
                <a:cs typeface="Cambria"/>
                <a:sym typeface="Cambria"/>
              </a:rPr>
              <a:t>Hannah Arendt</a:t>
            </a:r>
            <a:endParaRPr b="0" i="0" sz="3800" u="none" cap="none" strike="noStrike">
              <a:solidFill>
                <a:schemeClr val="dk1"/>
              </a:solidFill>
              <a:latin typeface="Calibri"/>
              <a:ea typeface="Calibri"/>
              <a:cs typeface="Calibri"/>
              <a:sym typeface="Calibri"/>
            </a:endParaRPr>
          </a:p>
        </p:txBody>
      </p:sp>
      <p:sp>
        <p:nvSpPr>
          <p:cNvPr id="975" name="Google Shape;975;p40"/>
          <p:cNvSpPr/>
          <p:nvPr/>
        </p:nvSpPr>
        <p:spPr>
          <a:xfrm>
            <a:off x="3154680" y="1389888"/>
            <a:ext cx="8412480" cy="3657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6666"/>
              </a:buClr>
              <a:buSzPts val="1700"/>
              <a:buFont typeface="Cambria"/>
              <a:buNone/>
            </a:pPr>
            <a:r>
              <a:rPr b="0" i="1" lang="en-US" sz="1700" u="none" cap="none" strike="noStrike">
                <a:solidFill>
                  <a:srgbClr val="666666"/>
                </a:solidFill>
                <a:latin typeface="Cambria"/>
                <a:ea typeface="Cambria"/>
                <a:cs typeface="Cambria"/>
                <a:sym typeface="Cambria"/>
              </a:rPr>
              <a:t>The thinker of dark times</a:t>
            </a:r>
            <a:endParaRPr b="0" i="0" sz="1700" u="none" cap="none" strike="noStrike">
              <a:solidFill>
                <a:schemeClr val="dk1"/>
              </a:solidFill>
              <a:latin typeface="Calibri"/>
              <a:ea typeface="Calibri"/>
              <a:cs typeface="Calibri"/>
              <a:sym typeface="Calibri"/>
            </a:endParaRPr>
          </a:p>
        </p:txBody>
      </p:sp>
      <p:sp>
        <p:nvSpPr>
          <p:cNvPr id="976" name="Google Shape;976;p40"/>
          <p:cNvSpPr/>
          <p:nvPr/>
        </p:nvSpPr>
        <p:spPr>
          <a:xfrm>
            <a:off x="3154680" y="1965960"/>
            <a:ext cx="4114800" cy="2560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6666"/>
              </a:buClr>
              <a:buSzPts val="900"/>
              <a:buFont typeface="Calibri"/>
              <a:buNone/>
            </a:pPr>
            <a:r>
              <a:rPr b="1" i="0" lang="en-US" sz="900" u="none" cap="none" strike="noStrike">
                <a:solidFill>
                  <a:srgbClr val="666666"/>
                </a:solidFill>
                <a:latin typeface="Calibri"/>
                <a:ea typeface="Calibri"/>
                <a:cs typeface="Calibri"/>
                <a:sym typeface="Calibri"/>
              </a:rPr>
              <a:t>WHAT YOU’D MASTER</a:t>
            </a:r>
            <a:endParaRPr b="0" i="0" sz="900" u="none" cap="none" strike="noStrike">
              <a:solidFill>
                <a:schemeClr val="dk1"/>
              </a:solidFill>
              <a:latin typeface="Calibri"/>
              <a:ea typeface="Calibri"/>
              <a:cs typeface="Calibri"/>
              <a:sym typeface="Calibri"/>
            </a:endParaRPr>
          </a:p>
        </p:txBody>
      </p:sp>
      <p:sp>
        <p:nvSpPr>
          <p:cNvPr id="977" name="Google Shape;977;p40"/>
          <p:cNvSpPr/>
          <p:nvPr/>
        </p:nvSpPr>
        <p:spPr>
          <a:xfrm>
            <a:off x="3154680" y="2240280"/>
            <a:ext cx="4114800" cy="1691640"/>
          </a:xfrm>
          <a:prstGeom prst="rect">
            <a:avLst/>
          </a:prstGeom>
          <a:noFill/>
          <a:ln>
            <a:noFill/>
          </a:ln>
        </p:spPr>
        <p:txBody>
          <a:bodyPr anchorCtr="0" anchor="ctr" bIns="0" lIns="0" spcFirstLastPara="1" rIns="0" wrap="square" tIns="0">
            <a:noAutofit/>
          </a:bodyPr>
          <a:lstStyle/>
          <a:p>
            <a:pPr indent="-342900" lvl="0" marL="342900" marR="0" rtl="0" algn="l">
              <a:spcBef>
                <a:spcPts val="0"/>
              </a:spcBef>
              <a:spcAft>
                <a:spcPts val="0"/>
              </a:spcAft>
              <a:buClr>
                <a:srgbClr val="1A1A1A"/>
              </a:buClr>
              <a:buSzPts val="1300"/>
              <a:buFont typeface="Calibri"/>
              <a:buChar char="•"/>
            </a:pPr>
            <a:r>
              <a:rPr b="0" i="0" lang="en-US" sz="1300" u="none" cap="none" strike="noStrike">
                <a:solidFill>
                  <a:srgbClr val="1A1A1A"/>
                </a:solidFill>
                <a:latin typeface="Calibri"/>
                <a:ea typeface="Calibri"/>
                <a:cs typeface="Calibri"/>
                <a:sym typeface="Calibri"/>
              </a:rPr>
              <a:t>The banality of evil</a:t>
            </a:r>
            <a:endParaRPr b="0" i="0" sz="1300" u="none" cap="none" strike="noStrike">
              <a:solidFill>
                <a:schemeClr val="dk1"/>
              </a:solidFill>
              <a:latin typeface="Calibri"/>
              <a:ea typeface="Calibri"/>
              <a:cs typeface="Calibri"/>
              <a:sym typeface="Calibri"/>
            </a:endParaRPr>
          </a:p>
          <a:p>
            <a:pPr indent="-342900" lvl="0" marL="342900" marR="0" rtl="0" algn="l">
              <a:spcBef>
                <a:spcPts val="700"/>
              </a:spcBef>
              <a:spcAft>
                <a:spcPts val="0"/>
              </a:spcAft>
              <a:buClr>
                <a:srgbClr val="1A1A1A"/>
              </a:buClr>
              <a:buSzPts val="1300"/>
              <a:buFont typeface="Calibri"/>
              <a:buChar char="•"/>
            </a:pPr>
            <a:r>
              <a:rPr b="0" i="0" lang="en-US" sz="1300" u="none" cap="none" strike="noStrike">
                <a:solidFill>
                  <a:srgbClr val="1A1A1A"/>
                </a:solidFill>
                <a:latin typeface="Calibri"/>
                <a:ea typeface="Calibri"/>
                <a:cs typeface="Calibri"/>
                <a:sym typeface="Calibri"/>
              </a:rPr>
              <a:t>Thinking as inner dialogue</a:t>
            </a:r>
            <a:endParaRPr b="0" i="0" sz="1300" u="none" cap="none" strike="noStrike">
              <a:solidFill>
                <a:schemeClr val="dk1"/>
              </a:solidFill>
              <a:latin typeface="Calibri"/>
              <a:ea typeface="Calibri"/>
              <a:cs typeface="Calibri"/>
              <a:sym typeface="Calibri"/>
            </a:endParaRPr>
          </a:p>
          <a:p>
            <a:pPr indent="-342900" lvl="0" marL="342900" marR="0" rtl="0" algn="l">
              <a:spcBef>
                <a:spcPts val="700"/>
              </a:spcBef>
              <a:spcAft>
                <a:spcPts val="0"/>
              </a:spcAft>
              <a:buClr>
                <a:srgbClr val="1A1A1A"/>
              </a:buClr>
              <a:buSzPts val="1300"/>
              <a:buFont typeface="Calibri"/>
              <a:buChar char="•"/>
            </a:pPr>
            <a:r>
              <a:rPr b="0" i="0" lang="en-US" sz="1300" u="none" cap="none" strike="noStrike">
                <a:solidFill>
                  <a:srgbClr val="1A1A1A"/>
                </a:solidFill>
                <a:latin typeface="Calibri"/>
                <a:ea typeface="Calibri"/>
                <a:cs typeface="Calibri"/>
                <a:sym typeface="Calibri"/>
              </a:rPr>
              <a:t>Truth and politics</a:t>
            </a:r>
            <a:endParaRPr b="0" i="0" sz="1300" u="none" cap="none" strike="noStrike">
              <a:solidFill>
                <a:schemeClr val="dk1"/>
              </a:solidFill>
              <a:latin typeface="Calibri"/>
              <a:ea typeface="Calibri"/>
              <a:cs typeface="Calibri"/>
              <a:sym typeface="Calibri"/>
            </a:endParaRPr>
          </a:p>
        </p:txBody>
      </p:sp>
      <p:sp>
        <p:nvSpPr>
          <p:cNvPr id="978" name="Google Shape;978;p40"/>
          <p:cNvSpPr/>
          <p:nvPr/>
        </p:nvSpPr>
        <p:spPr>
          <a:xfrm>
            <a:off x="7589520" y="1965960"/>
            <a:ext cx="3977640" cy="2560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6666"/>
              </a:buClr>
              <a:buSzPts val="900"/>
              <a:buFont typeface="Calibri"/>
              <a:buNone/>
            </a:pPr>
            <a:r>
              <a:rPr b="1" i="0" lang="en-US" sz="900" u="none" cap="none" strike="noStrike">
                <a:solidFill>
                  <a:srgbClr val="666666"/>
                </a:solidFill>
                <a:latin typeface="Calibri"/>
                <a:ea typeface="Calibri"/>
                <a:cs typeface="Calibri"/>
                <a:sym typeface="Calibri"/>
              </a:rPr>
              <a:t>THE QUESTION YOU’D WRESTLE WITH</a:t>
            </a:r>
            <a:endParaRPr b="0" i="0" sz="900" u="none" cap="none" strike="noStrike">
              <a:solidFill>
                <a:schemeClr val="dk1"/>
              </a:solidFill>
              <a:latin typeface="Calibri"/>
              <a:ea typeface="Calibri"/>
              <a:cs typeface="Calibri"/>
              <a:sym typeface="Calibri"/>
            </a:endParaRPr>
          </a:p>
        </p:txBody>
      </p:sp>
      <p:sp>
        <p:nvSpPr>
          <p:cNvPr id="979" name="Google Shape;979;p40"/>
          <p:cNvSpPr/>
          <p:nvPr/>
        </p:nvSpPr>
        <p:spPr>
          <a:xfrm>
            <a:off x="7589520" y="2240280"/>
            <a:ext cx="3977640" cy="914400"/>
          </a:xfrm>
          <a:prstGeom prst="rect">
            <a:avLst/>
          </a:prstGeom>
          <a:noFill/>
          <a:ln>
            <a:noFill/>
          </a:ln>
        </p:spPr>
        <p:txBody>
          <a:bodyPr anchorCtr="0" anchor="ctr" bIns="0" lIns="0" spcFirstLastPara="1" rIns="0" wrap="square" tIns="0">
            <a:noAutofit/>
          </a:bodyPr>
          <a:lstStyle/>
          <a:p>
            <a:pPr indent="0" lvl="0" marL="0" marR="0" rtl="0" algn="l">
              <a:lnSpc>
                <a:spcPct val="131034"/>
              </a:lnSpc>
              <a:spcBef>
                <a:spcPts val="0"/>
              </a:spcBef>
              <a:spcAft>
                <a:spcPts val="0"/>
              </a:spcAft>
              <a:buClr>
                <a:srgbClr val="44546E"/>
              </a:buClr>
              <a:buSzPts val="1450"/>
              <a:buFont typeface="Cambria"/>
              <a:buNone/>
            </a:pPr>
            <a:r>
              <a:rPr b="1" i="0" lang="en-US" sz="1450" u="none" cap="none" strike="noStrike">
                <a:solidFill>
                  <a:srgbClr val="44546E"/>
                </a:solidFill>
                <a:latin typeface="Cambria"/>
                <a:ea typeface="Cambria"/>
                <a:cs typeface="Cambria"/>
                <a:sym typeface="Cambria"/>
              </a:rPr>
              <a:t>In what ways is factual evidence sometimes used, abused, dismissed and ignored in politics?</a:t>
            </a:r>
            <a:endParaRPr b="0" i="0" sz="1450" u="none" cap="none" strike="noStrike">
              <a:solidFill>
                <a:schemeClr val="dk1"/>
              </a:solidFill>
              <a:latin typeface="Calibri"/>
              <a:ea typeface="Calibri"/>
              <a:cs typeface="Calibri"/>
              <a:sym typeface="Calibri"/>
            </a:endParaRPr>
          </a:p>
        </p:txBody>
      </p:sp>
      <p:sp>
        <p:nvSpPr>
          <p:cNvPr id="980" name="Google Shape;980;p40"/>
          <p:cNvSpPr/>
          <p:nvPr/>
        </p:nvSpPr>
        <p:spPr>
          <a:xfrm>
            <a:off x="7589520" y="3291840"/>
            <a:ext cx="397764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6666"/>
              </a:buClr>
              <a:buSzPts val="900"/>
              <a:buFont typeface="Calibri"/>
              <a:buNone/>
            </a:pPr>
            <a:r>
              <a:rPr b="0" i="0" lang="en-US" sz="900" u="none" cap="none" strike="noStrike">
                <a:solidFill>
                  <a:srgbClr val="666666"/>
                </a:solidFill>
                <a:latin typeface="Calibri"/>
                <a:ea typeface="Calibri"/>
                <a:cs typeface="Calibri"/>
                <a:sym typeface="Calibri"/>
              </a:rPr>
              <a:t>Politics · Scope  ·  The Knower · Ethics</a:t>
            </a:r>
            <a:endParaRPr b="0" i="0" sz="900" u="none" cap="none" strike="noStrike">
              <a:solidFill>
                <a:schemeClr val="dk1"/>
              </a:solidFill>
              <a:latin typeface="Calibri"/>
              <a:ea typeface="Calibri"/>
              <a:cs typeface="Calibri"/>
              <a:sym typeface="Calibri"/>
            </a:endParaRPr>
          </a:p>
        </p:txBody>
      </p:sp>
      <p:sp>
        <p:nvSpPr>
          <p:cNvPr id="981" name="Google Shape;981;p40"/>
          <p:cNvSpPr/>
          <p:nvPr/>
        </p:nvSpPr>
        <p:spPr>
          <a:xfrm>
            <a:off x="3154680" y="4114800"/>
            <a:ext cx="8412480" cy="1572768"/>
          </a:xfrm>
          <a:prstGeom prst="rect">
            <a:avLst/>
          </a:prstGeom>
          <a:solidFill>
            <a:srgbClr val="F4F2E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2" name="Google Shape;982;p40"/>
          <p:cNvSpPr/>
          <p:nvPr/>
        </p:nvSpPr>
        <p:spPr>
          <a:xfrm>
            <a:off x="3401568" y="4224528"/>
            <a:ext cx="7955280" cy="914400"/>
          </a:xfrm>
          <a:prstGeom prst="rect">
            <a:avLst/>
          </a:prstGeom>
          <a:noFill/>
          <a:ln>
            <a:noFill/>
          </a:ln>
        </p:spPr>
        <p:txBody>
          <a:bodyPr anchorCtr="0" anchor="t" bIns="0" lIns="0" spcFirstLastPara="1" rIns="0" wrap="square" tIns="0">
            <a:noAutofit/>
          </a:bodyPr>
          <a:lstStyle/>
          <a:p>
            <a:pPr indent="0" lvl="0" marL="0" marR="0" rtl="0" algn="l">
              <a:lnSpc>
                <a:spcPct val="135714"/>
              </a:lnSpc>
              <a:spcBef>
                <a:spcPts val="0"/>
              </a:spcBef>
              <a:spcAft>
                <a:spcPts val="0"/>
              </a:spcAft>
              <a:buClr>
                <a:srgbClr val="1A1A1A"/>
              </a:buClr>
              <a:buSzPts val="1400"/>
              <a:buFont typeface="Cambria"/>
              <a:buNone/>
            </a:pPr>
            <a:r>
              <a:rPr b="0" i="1" lang="en-US" sz="1400" u="none" cap="none" strike="noStrike">
                <a:solidFill>
                  <a:srgbClr val="1A1A1A"/>
                </a:solidFill>
                <a:latin typeface="Cambria"/>
                <a:ea typeface="Cambria"/>
                <a:cs typeface="Cambria"/>
                <a:sym typeface="Cambria"/>
              </a:rPr>
              <a:t>“The trouble with Eichmann was precisely that so many were like him, and that the many were neither perverted nor sadistic, that they were, and still are, terribly and terrifyingly normal.”</a:t>
            </a:r>
            <a:endParaRPr b="0" i="0" sz="1400" u="none" cap="none" strike="noStrike">
              <a:solidFill>
                <a:schemeClr val="dk1"/>
              </a:solidFill>
              <a:latin typeface="Calibri"/>
              <a:ea typeface="Calibri"/>
              <a:cs typeface="Calibri"/>
              <a:sym typeface="Calibri"/>
            </a:endParaRPr>
          </a:p>
        </p:txBody>
      </p:sp>
      <p:sp>
        <p:nvSpPr>
          <p:cNvPr id="983" name="Google Shape;983;p40"/>
          <p:cNvSpPr/>
          <p:nvPr/>
        </p:nvSpPr>
        <p:spPr>
          <a:xfrm>
            <a:off x="3401568" y="5285232"/>
            <a:ext cx="795528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6666"/>
              </a:buClr>
              <a:buSzPts val="900"/>
              <a:buFont typeface="Calibri"/>
              <a:buNone/>
            </a:pPr>
            <a:r>
              <a:rPr b="0" i="0" lang="en-US" sz="900" u="none" cap="none" strike="noStrike">
                <a:solidFill>
                  <a:srgbClr val="666666"/>
                </a:solidFill>
                <a:latin typeface="Calibri"/>
                <a:ea typeface="Calibri"/>
                <a:cs typeface="Calibri"/>
                <a:sym typeface="Calibri"/>
              </a:rPr>
              <a:t>Eichmann in Jerusalem, 1963</a:t>
            </a:r>
            <a:endParaRPr b="0" i="0" sz="900" u="none" cap="none" strike="noStrike">
              <a:solidFill>
                <a:schemeClr val="dk1"/>
              </a:solidFill>
              <a:latin typeface="Calibri"/>
              <a:ea typeface="Calibri"/>
              <a:cs typeface="Calibri"/>
              <a:sym typeface="Calibri"/>
            </a:endParaRPr>
          </a:p>
        </p:txBody>
      </p:sp>
      <p:sp>
        <p:nvSpPr>
          <p:cNvPr id="984" name="Google Shape;984;p40"/>
          <p:cNvSpPr/>
          <p:nvPr/>
        </p:nvSpPr>
        <p:spPr>
          <a:xfrm>
            <a:off x="10607040" y="6144768"/>
            <a:ext cx="1005840" cy="274320"/>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666666"/>
              </a:buClr>
              <a:buSzPts val="900"/>
              <a:buFont typeface="Calibri"/>
              <a:buNone/>
            </a:pPr>
            <a:r>
              <a:rPr b="0" i="0" lang="en-US" sz="900" u="none" cap="none" strike="noStrike">
                <a:solidFill>
                  <a:srgbClr val="666666"/>
                </a:solidFill>
                <a:latin typeface="Calibri"/>
                <a:ea typeface="Calibri"/>
                <a:cs typeface="Calibri"/>
                <a:sym typeface="Calibri"/>
              </a:rPr>
              <a:t>35 of 42</a:t>
            </a:r>
            <a:endParaRPr b="0" i="0" sz="900" u="none" cap="none" strike="noStrike">
              <a:solidFill>
                <a:schemeClr val="dk1"/>
              </a:solidFill>
              <a:latin typeface="Calibri"/>
              <a:ea typeface="Calibri"/>
              <a:cs typeface="Calibri"/>
              <a:sym typeface="Calibri"/>
            </a:endParaRPr>
          </a:p>
        </p:txBody>
      </p:sp>
      <p:sp>
        <p:nvSpPr>
          <p:cNvPr id="985" name="Google Shape;985;p40"/>
          <p:cNvSpPr/>
          <p:nvPr/>
        </p:nvSpPr>
        <p:spPr>
          <a:xfrm>
            <a:off x="457200" y="6144768"/>
            <a:ext cx="365760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6666"/>
              </a:buClr>
              <a:buSzPts val="900"/>
              <a:buFont typeface="Calibri"/>
              <a:buNone/>
            </a:pPr>
            <a:r>
              <a:rPr b="0" i="0" lang="en-US" sz="900" u="none" cap="none" strike="noStrike">
                <a:solidFill>
                  <a:srgbClr val="666666"/>
                </a:solidFill>
                <a:latin typeface="Calibri"/>
                <a:ea typeface="Calibri"/>
                <a:cs typeface="Calibri"/>
                <a:sym typeface="Calibri"/>
              </a:rPr>
              <a:t>Pillars of Western Thought</a:t>
            </a:r>
            <a:endParaRPr b="0" i="0" sz="900" u="none" cap="none" strike="noStrike">
              <a:solidFill>
                <a:schemeClr val="dk1"/>
              </a:solidFill>
              <a:latin typeface="Calibri"/>
              <a:ea typeface="Calibri"/>
              <a:cs typeface="Calibri"/>
              <a:sym typeface="Calibri"/>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990" name="Shape 990"/>
        <p:cNvGrpSpPr/>
        <p:nvPr/>
      </p:nvGrpSpPr>
      <p:grpSpPr>
        <a:xfrm>
          <a:off x="0" y="0"/>
          <a:ext cx="0" cy="0"/>
          <a:chOff x="0" y="0"/>
          <a:chExt cx="0" cy="0"/>
        </a:xfrm>
      </p:grpSpPr>
      <p:sp>
        <p:nvSpPr>
          <p:cNvPr id="991" name="Google Shape;991;p41"/>
          <p:cNvSpPr/>
          <p:nvPr/>
        </p:nvSpPr>
        <p:spPr>
          <a:xfrm>
            <a:off x="685800" y="868680"/>
            <a:ext cx="1554480" cy="1554480"/>
          </a:xfrm>
          <a:prstGeom prst="ellipse">
            <a:avLst/>
          </a:prstGeom>
          <a:solidFill>
            <a:srgbClr val="44546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2" name="Google Shape;992;p41"/>
          <p:cNvSpPr/>
          <p:nvPr/>
        </p:nvSpPr>
        <p:spPr>
          <a:xfrm>
            <a:off x="685800" y="868680"/>
            <a:ext cx="1554480" cy="155448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6000"/>
              <a:buFont typeface="Cambria"/>
              <a:buNone/>
            </a:pPr>
            <a:r>
              <a:rPr b="1" i="0" lang="en-US" sz="6000" u="none" cap="none" strike="noStrike">
                <a:solidFill>
                  <a:srgbClr val="FFFFFF"/>
                </a:solidFill>
                <a:latin typeface="Cambria"/>
                <a:ea typeface="Cambria"/>
                <a:cs typeface="Cambria"/>
                <a:sym typeface="Cambria"/>
              </a:rPr>
              <a:t>M</a:t>
            </a:r>
            <a:endParaRPr b="0" i="0" sz="6000" u="none" cap="none" strike="noStrike">
              <a:solidFill>
                <a:schemeClr val="dk1"/>
              </a:solidFill>
              <a:latin typeface="Calibri"/>
              <a:ea typeface="Calibri"/>
              <a:cs typeface="Calibri"/>
              <a:sym typeface="Calibri"/>
            </a:endParaRPr>
          </a:p>
        </p:txBody>
      </p:sp>
      <p:sp>
        <p:nvSpPr>
          <p:cNvPr id="993" name="Google Shape;993;p41"/>
          <p:cNvSpPr/>
          <p:nvPr/>
        </p:nvSpPr>
        <p:spPr>
          <a:xfrm>
            <a:off x="457200" y="2542032"/>
            <a:ext cx="2011680" cy="4572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44546E"/>
              </a:buClr>
              <a:buSzPts val="950"/>
              <a:buFont typeface="Calibri"/>
              <a:buNone/>
            </a:pPr>
            <a:r>
              <a:rPr b="1" i="0" lang="en-US" sz="950" u="none" cap="none" strike="noStrike">
                <a:solidFill>
                  <a:srgbClr val="44546E"/>
                </a:solidFill>
                <a:latin typeface="Calibri"/>
                <a:ea typeface="Calibri"/>
                <a:cs typeface="Calibri"/>
                <a:sym typeface="Calibri"/>
              </a:rPr>
              <a:t>20TH CENTURY</a:t>
            </a:r>
            <a:endParaRPr b="0" i="0" sz="950" u="none" cap="none" strike="noStrike">
              <a:solidFill>
                <a:schemeClr val="dk1"/>
              </a:solidFill>
              <a:latin typeface="Calibri"/>
              <a:ea typeface="Calibri"/>
              <a:cs typeface="Calibri"/>
              <a:sym typeface="Calibri"/>
            </a:endParaRPr>
          </a:p>
        </p:txBody>
      </p:sp>
      <p:sp>
        <p:nvSpPr>
          <p:cNvPr id="994" name="Google Shape;994;p41"/>
          <p:cNvSpPr/>
          <p:nvPr/>
        </p:nvSpPr>
        <p:spPr>
          <a:xfrm>
            <a:off x="457200" y="2907792"/>
            <a:ext cx="2011680" cy="27432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666666"/>
              </a:buClr>
              <a:buSzPts val="1100"/>
              <a:buFont typeface="Calibri"/>
              <a:buNone/>
            </a:pPr>
            <a:r>
              <a:rPr b="0" i="0" lang="en-US" sz="1100" u="none" cap="none" strike="noStrike">
                <a:solidFill>
                  <a:srgbClr val="666666"/>
                </a:solidFill>
                <a:latin typeface="Calibri"/>
                <a:ea typeface="Calibri"/>
                <a:cs typeface="Calibri"/>
                <a:sym typeface="Calibri"/>
              </a:rPr>
              <a:t>1911 – 1980</a:t>
            </a:r>
            <a:endParaRPr b="0" i="0" sz="1100" u="none" cap="none" strike="noStrike">
              <a:solidFill>
                <a:schemeClr val="dk1"/>
              </a:solidFill>
              <a:latin typeface="Calibri"/>
              <a:ea typeface="Calibri"/>
              <a:cs typeface="Calibri"/>
              <a:sym typeface="Calibri"/>
            </a:endParaRPr>
          </a:p>
        </p:txBody>
      </p:sp>
      <p:sp>
        <p:nvSpPr>
          <p:cNvPr id="995" name="Google Shape;995;p41"/>
          <p:cNvSpPr/>
          <p:nvPr/>
        </p:nvSpPr>
        <p:spPr>
          <a:xfrm>
            <a:off x="457200" y="3794760"/>
            <a:ext cx="2011680" cy="256032"/>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666666"/>
              </a:buClr>
              <a:buSzPts val="850"/>
              <a:buFont typeface="Calibri"/>
              <a:buNone/>
            </a:pPr>
            <a:r>
              <a:rPr b="1" i="0" lang="en-US" sz="850" u="none" cap="none" strike="noStrike">
                <a:solidFill>
                  <a:srgbClr val="666666"/>
                </a:solidFill>
                <a:latin typeface="Calibri"/>
                <a:ea typeface="Calibri"/>
                <a:cs typeface="Calibri"/>
                <a:sym typeface="Calibri"/>
              </a:rPr>
              <a:t>YOU’D ARGUE WITH</a:t>
            </a:r>
            <a:endParaRPr b="0" i="0" sz="850" u="none" cap="none" strike="noStrike">
              <a:solidFill>
                <a:schemeClr val="dk1"/>
              </a:solidFill>
              <a:latin typeface="Calibri"/>
              <a:ea typeface="Calibri"/>
              <a:cs typeface="Calibri"/>
              <a:sym typeface="Calibri"/>
            </a:endParaRPr>
          </a:p>
        </p:txBody>
      </p:sp>
      <p:sp>
        <p:nvSpPr>
          <p:cNvPr id="996" name="Google Shape;996;p41"/>
          <p:cNvSpPr/>
          <p:nvPr/>
        </p:nvSpPr>
        <p:spPr>
          <a:xfrm>
            <a:off x="457200" y="4069080"/>
            <a:ext cx="2011680" cy="1463040"/>
          </a:xfrm>
          <a:prstGeom prst="rect">
            <a:avLst/>
          </a:prstGeom>
          <a:noFill/>
          <a:ln>
            <a:noFill/>
          </a:ln>
        </p:spPr>
        <p:txBody>
          <a:bodyPr anchorCtr="0" anchor="ctr" bIns="0" lIns="0" spcFirstLastPara="1" rIns="0" wrap="square" tIns="0">
            <a:noAutofit/>
          </a:bodyPr>
          <a:lstStyle/>
          <a:p>
            <a:pPr indent="0" lvl="0" marL="0" marR="0" rtl="0" algn="ctr">
              <a:lnSpc>
                <a:spcPct val="142857"/>
              </a:lnSpc>
              <a:spcBef>
                <a:spcPts val="0"/>
              </a:spcBef>
              <a:spcAft>
                <a:spcPts val="0"/>
              </a:spcAft>
              <a:buClr>
                <a:srgbClr val="1A1A1A"/>
              </a:buClr>
              <a:buSzPts val="1050"/>
              <a:buFont typeface="Calibri"/>
              <a:buNone/>
            </a:pPr>
            <a:r>
              <a:rPr b="0" i="0" lang="en-US" sz="1050" u="none" cap="none" strike="noStrike">
                <a:solidFill>
                  <a:srgbClr val="1A1A1A"/>
                </a:solidFill>
                <a:latin typeface="Calibri"/>
                <a:ea typeface="Calibri"/>
                <a:cs typeface="Calibri"/>
                <a:sym typeface="Calibri"/>
              </a:rPr>
              <a:t>Plato</a:t>
            </a:r>
            <a:endParaRPr b="0" i="0" sz="1050" u="none" cap="none" strike="noStrike">
              <a:solidFill>
                <a:schemeClr val="dk1"/>
              </a:solidFill>
              <a:latin typeface="Calibri"/>
              <a:ea typeface="Calibri"/>
              <a:cs typeface="Calibri"/>
              <a:sym typeface="Calibri"/>
            </a:endParaRPr>
          </a:p>
          <a:p>
            <a:pPr indent="0" lvl="0" marL="0" marR="0" rtl="0" algn="ctr">
              <a:lnSpc>
                <a:spcPct val="142857"/>
              </a:lnSpc>
              <a:spcBef>
                <a:spcPts val="0"/>
              </a:spcBef>
              <a:spcAft>
                <a:spcPts val="0"/>
              </a:spcAft>
              <a:buClr>
                <a:srgbClr val="1A1A1A"/>
              </a:buClr>
              <a:buSzPts val="1050"/>
              <a:buFont typeface="Calibri"/>
              <a:buNone/>
            </a:pPr>
            <a:r>
              <a:rPr b="0" i="0" lang="en-US" sz="1050" u="none" cap="none" strike="noStrike">
                <a:solidFill>
                  <a:srgbClr val="1A1A1A"/>
                </a:solidFill>
                <a:latin typeface="Calibri"/>
                <a:ea typeface="Calibri"/>
                <a:cs typeface="Calibri"/>
                <a:sym typeface="Calibri"/>
              </a:rPr>
              <a:t>Immanuel Kant</a:t>
            </a:r>
            <a:endParaRPr b="0" i="0" sz="1050" u="none" cap="none" strike="noStrike">
              <a:solidFill>
                <a:schemeClr val="dk1"/>
              </a:solidFill>
              <a:latin typeface="Calibri"/>
              <a:ea typeface="Calibri"/>
              <a:cs typeface="Calibri"/>
              <a:sym typeface="Calibri"/>
            </a:endParaRPr>
          </a:p>
          <a:p>
            <a:pPr indent="0" lvl="0" marL="0" marR="0" rtl="0" algn="ctr">
              <a:lnSpc>
                <a:spcPct val="142857"/>
              </a:lnSpc>
              <a:spcBef>
                <a:spcPts val="0"/>
              </a:spcBef>
              <a:spcAft>
                <a:spcPts val="0"/>
              </a:spcAft>
              <a:buClr>
                <a:srgbClr val="1A1A1A"/>
              </a:buClr>
              <a:buSzPts val="1050"/>
              <a:buFont typeface="Calibri"/>
              <a:buNone/>
            </a:pPr>
            <a:r>
              <a:rPr b="0" i="0" lang="en-US" sz="1050" u="none" cap="none" strike="noStrike">
                <a:solidFill>
                  <a:srgbClr val="1A1A1A"/>
                </a:solidFill>
                <a:latin typeface="Calibri"/>
                <a:ea typeface="Calibri"/>
                <a:cs typeface="Calibri"/>
                <a:sym typeface="Calibri"/>
              </a:rPr>
              <a:t>Alan Turing</a:t>
            </a:r>
            <a:endParaRPr b="0" i="0" sz="1050" u="none" cap="none" strike="noStrike">
              <a:solidFill>
                <a:schemeClr val="dk1"/>
              </a:solidFill>
              <a:latin typeface="Calibri"/>
              <a:ea typeface="Calibri"/>
              <a:cs typeface="Calibri"/>
              <a:sym typeface="Calibri"/>
            </a:endParaRPr>
          </a:p>
        </p:txBody>
      </p:sp>
      <p:cxnSp>
        <p:nvCxnSpPr>
          <p:cNvPr id="997" name="Google Shape;997;p41"/>
          <p:cNvCxnSpPr/>
          <p:nvPr/>
        </p:nvCxnSpPr>
        <p:spPr>
          <a:xfrm>
            <a:off x="2788920" y="868680"/>
            <a:ext cx="0" cy="5120640"/>
          </a:xfrm>
          <a:prstGeom prst="straightConnector1">
            <a:avLst/>
          </a:prstGeom>
          <a:noFill/>
          <a:ln cap="flat" cmpd="sng" w="9525">
            <a:solidFill>
              <a:srgbClr val="D8D4CE"/>
            </a:solidFill>
            <a:prstDash val="solid"/>
            <a:round/>
            <a:headEnd len="sm" w="sm" type="none"/>
            <a:tailEnd len="sm" w="sm" type="none"/>
          </a:ln>
        </p:spPr>
      </p:cxnSp>
      <p:sp>
        <p:nvSpPr>
          <p:cNvPr id="998" name="Google Shape;998;p41"/>
          <p:cNvSpPr/>
          <p:nvPr/>
        </p:nvSpPr>
        <p:spPr>
          <a:xfrm>
            <a:off x="3154680" y="713232"/>
            <a:ext cx="8412480" cy="65836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A1A1A"/>
              </a:buClr>
              <a:buSzPts val="3800"/>
              <a:buFont typeface="Cambria"/>
              <a:buNone/>
            </a:pPr>
            <a:r>
              <a:rPr b="1" i="0" lang="en-US" sz="3800" u="none" cap="none" strike="noStrike">
                <a:solidFill>
                  <a:srgbClr val="1A1A1A"/>
                </a:solidFill>
                <a:latin typeface="Cambria"/>
                <a:ea typeface="Cambria"/>
                <a:cs typeface="Cambria"/>
                <a:sym typeface="Cambria"/>
              </a:rPr>
              <a:t>Marshall McLuhan</a:t>
            </a:r>
            <a:endParaRPr b="0" i="0" sz="3800" u="none" cap="none" strike="noStrike">
              <a:solidFill>
                <a:schemeClr val="dk1"/>
              </a:solidFill>
              <a:latin typeface="Calibri"/>
              <a:ea typeface="Calibri"/>
              <a:cs typeface="Calibri"/>
              <a:sym typeface="Calibri"/>
            </a:endParaRPr>
          </a:p>
        </p:txBody>
      </p:sp>
      <p:sp>
        <p:nvSpPr>
          <p:cNvPr id="999" name="Google Shape;999;p41"/>
          <p:cNvSpPr/>
          <p:nvPr/>
        </p:nvSpPr>
        <p:spPr>
          <a:xfrm>
            <a:off x="3154680" y="1389888"/>
            <a:ext cx="8412480" cy="3657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6666"/>
              </a:buClr>
              <a:buSzPts val="1700"/>
              <a:buFont typeface="Cambria"/>
              <a:buNone/>
            </a:pPr>
            <a:r>
              <a:rPr b="0" i="1" lang="en-US" sz="1700" u="none" cap="none" strike="noStrike">
                <a:solidFill>
                  <a:srgbClr val="666666"/>
                </a:solidFill>
                <a:latin typeface="Cambria"/>
                <a:ea typeface="Cambria"/>
                <a:cs typeface="Cambria"/>
                <a:sym typeface="Cambria"/>
              </a:rPr>
              <a:t>The oracle of media</a:t>
            </a:r>
            <a:endParaRPr b="0" i="0" sz="1700" u="none" cap="none" strike="noStrike">
              <a:solidFill>
                <a:schemeClr val="dk1"/>
              </a:solidFill>
              <a:latin typeface="Calibri"/>
              <a:ea typeface="Calibri"/>
              <a:cs typeface="Calibri"/>
              <a:sym typeface="Calibri"/>
            </a:endParaRPr>
          </a:p>
        </p:txBody>
      </p:sp>
      <p:sp>
        <p:nvSpPr>
          <p:cNvPr id="1000" name="Google Shape;1000;p41"/>
          <p:cNvSpPr/>
          <p:nvPr/>
        </p:nvSpPr>
        <p:spPr>
          <a:xfrm>
            <a:off x="3154680" y="1965960"/>
            <a:ext cx="4114800" cy="2560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6666"/>
              </a:buClr>
              <a:buSzPts val="900"/>
              <a:buFont typeface="Calibri"/>
              <a:buNone/>
            </a:pPr>
            <a:r>
              <a:rPr b="1" i="0" lang="en-US" sz="900" u="none" cap="none" strike="noStrike">
                <a:solidFill>
                  <a:srgbClr val="666666"/>
                </a:solidFill>
                <a:latin typeface="Calibri"/>
                <a:ea typeface="Calibri"/>
                <a:cs typeface="Calibri"/>
                <a:sym typeface="Calibri"/>
              </a:rPr>
              <a:t>WHAT YOU’D MASTER</a:t>
            </a:r>
            <a:endParaRPr b="0" i="0" sz="900" u="none" cap="none" strike="noStrike">
              <a:solidFill>
                <a:schemeClr val="dk1"/>
              </a:solidFill>
              <a:latin typeface="Calibri"/>
              <a:ea typeface="Calibri"/>
              <a:cs typeface="Calibri"/>
              <a:sym typeface="Calibri"/>
            </a:endParaRPr>
          </a:p>
        </p:txBody>
      </p:sp>
      <p:sp>
        <p:nvSpPr>
          <p:cNvPr id="1001" name="Google Shape;1001;p41"/>
          <p:cNvSpPr/>
          <p:nvPr/>
        </p:nvSpPr>
        <p:spPr>
          <a:xfrm>
            <a:off x="3154680" y="2240280"/>
            <a:ext cx="4114800" cy="1691640"/>
          </a:xfrm>
          <a:prstGeom prst="rect">
            <a:avLst/>
          </a:prstGeom>
          <a:noFill/>
          <a:ln>
            <a:noFill/>
          </a:ln>
        </p:spPr>
        <p:txBody>
          <a:bodyPr anchorCtr="0" anchor="ctr" bIns="0" lIns="0" spcFirstLastPara="1" rIns="0" wrap="square" tIns="0">
            <a:noAutofit/>
          </a:bodyPr>
          <a:lstStyle/>
          <a:p>
            <a:pPr indent="-342900" lvl="0" marL="342900" marR="0" rtl="0" algn="l">
              <a:spcBef>
                <a:spcPts val="0"/>
              </a:spcBef>
              <a:spcAft>
                <a:spcPts val="0"/>
              </a:spcAft>
              <a:buClr>
                <a:srgbClr val="1A1A1A"/>
              </a:buClr>
              <a:buSzPts val="1300"/>
              <a:buFont typeface="Calibri"/>
              <a:buChar char="•"/>
            </a:pPr>
            <a:r>
              <a:rPr b="0" i="0" lang="en-US" sz="1300" u="none" cap="none" strike="noStrike">
                <a:solidFill>
                  <a:srgbClr val="1A1A1A"/>
                </a:solidFill>
                <a:latin typeface="Calibri"/>
                <a:ea typeface="Calibri"/>
                <a:cs typeface="Calibri"/>
                <a:sym typeface="Calibri"/>
              </a:rPr>
              <a:t>The medium is the message</a:t>
            </a:r>
            <a:endParaRPr b="0" i="0" sz="1300" u="none" cap="none" strike="noStrike">
              <a:solidFill>
                <a:schemeClr val="dk1"/>
              </a:solidFill>
              <a:latin typeface="Calibri"/>
              <a:ea typeface="Calibri"/>
              <a:cs typeface="Calibri"/>
              <a:sym typeface="Calibri"/>
            </a:endParaRPr>
          </a:p>
          <a:p>
            <a:pPr indent="-342900" lvl="0" marL="342900" marR="0" rtl="0" algn="l">
              <a:spcBef>
                <a:spcPts val="700"/>
              </a:spcBef>
              <a:spcAft>
                <a:spcPts val="0"/>
              </a:spcAft>
              <a:buClr>
                <a:srgbClr val="1A1A1A"/>
              </a:buClr>
              <a:buSzPts val="1300"/>
              <a:buFont typeface="Calibri"/>
              <a:buChar char="•"/>
            </a:pPr>
            <a:r>
              <a:rPr b="0" i="0" lang="en-US" sz="1300" u="none" cap="none" strike="noStrike">
                <a:solidFill>
                  <a:srgbClr val="1A1A1A"/>
                </a:solidFill>
                <a:latin typeface="Calibri"/>
                <a:ea typeface="Calibri"/>
                <a:cs typeface="Calibri"/>
                <a:sym typeface="Calibri"/>
              </a:rPr>
              <a:t>Media as extensions — and amputations</a:t>
            </a:r>
            <a:endParaRPr b="0" i="0" sz="1300" u="none" cap="none" strike="noStrike">
              <a:solidFill>
                <a:schemeClr val="dk1"/>
              </a:solidFill>
              <a:latin typeface="Calibri"/>
              <a:ea typeface="Calibri"/>
              <a:cs typeface="Calibri"/>
              <a:sym typeface="Calibri"/>
            </a:endParaRPr>
          </a:p>
          <a:p>
            <a:pPr indent="-342900" lvl="0" marL="342900" marR="0" rtl="0" algn="l">
              <a:spcBef>
                <a:spcPts val="700"/>
              </a:spcBef>
              <a:spcAft>
                <a:spcPts val="0"/>
              </a:spcAft>
              <a:buClr>
                <a:srgbClr val="1A1A1A"/>
              </a:buClr>
              <a:buSzPts val="1300"/>
              <a:buFont typeface="Calibri"/>
              <a:buChar char="•"/>
            </a:pPr>
            <a:r>
              <a:rPr b="0" i="0" lang="en-US" sz="1300" u="none" cap="none" strike="noStrike">
                <a:solidFill>
                  <a:srgbClr val="1A1A1A"/>
                </a:solidFill>
                <a:latin typeface="Calibri"/>
                <a:ea typeface="Calibri"/>
                <a:cs typeface="Calibri"/>
                <a:sym typeface="Calibri"/>
              </a:rPr>
              <a:t>The global village</a:t>
            </a:r>
            <a:endParaRPr b="0" i="0" sz="1300" u="none" cap="none" strike="noStrike">
              <a:solidFill>
                <a:schemeClr val="dk1"/>
              </a:solidFill>
              <a:latin typeface="Calibri"/>
              <a:ea typeface="Calibri"/>
              <a:cs typeface="Calibri"/>
              <a:sym typeface="Calibri"/>
            </a:endParaRPr>
          </a:p>
        </p:txBody>
      </p:sp>
      <p:sp>
        <p:nvSpPr>
          <p:cNvPr id="1002" name="Google Shape;1002;p41"/>
          <p:cNvSpPr/>
          <p:nvPr/>
        </p:nvSpPr>
        <p:spPr>
          <a:xfrm>
            <a:off x="7589520" y="1965960"/>
            <a:ext cx="3977640" cy="2560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6666"/>
              </a:buClr>
              <a:buSzPts val="900"/>
              <a:buFont typeface="Calibri"/>
              <a:buNone/>
            </a:pPr>
            <a:r>
              <a:rPr b="1" i="0" lang="en-US" sz="900" u="none" cap="none" strike="noStrike">
                <a:solidFill>
                  <a:srgbClr val="666666"/>
                </a:solidFill>
                <a:latin typeface="Calibri"/>
                <a:ea typeface="Calibri"/>
                <a:cs typeface="Calibri"/>
                <a:sym typeface="Calibri"/>
              </a:rPr>
              <a:t>THE QUESTION YOU’D WRESTLE WITH</a:t>
            </a:r>
            <a:endParaRPr b="0" i="0" sz="900" u="none" cap="none" strike="noStrike">
              <a:solidFill>
                <a:schemeClr val="dk1"/>
              </a:solidFill>
              <a:latin typeface="Calibri"/>
              <a:ea typeface="Calibri"/>
              <a:cs typeface="Calibri"/>
              <a:sym typeface="Calibri"/>
            </a:endParaRPr>
          </a:p>
        </p:txBody>
      </p:sp>
      <p:sp>
        <p:nvSpPr>
          <p:cNvPr id="1003" name="Google Shape;1003;p41"/>
          <p:cNvSpPr/>
          <p:nvPr/>
        </p:nvSpPr>
        <p:spPr>
          <a:xfrm>
            <a:off x="7589520" y="2240280"/>
            <a:ext cx="3977640" cy="914400"/>
          </a:xfrm>
          <a:prstGeom prst="rect">
            <a:avLst/>
          </a:prstGeom>
          <a:noFill/>
          <a:ln>
            <a:noFill/>
          </a:ln>
        </p:spPr>
        <p:txBody>
          <a:bodyPr anchorCtr="0" anchor="ctr" bIns="0" lIns="0" spcFirstLastPara="1" rIns="0" wrap="square" tIns="0">
            <a:noAutofit/>
          </a:bodyPr>
          <a:lstStyle/>
          <a:p>
            <a:pPr indent="0" lvl="0" marL="0" marR="0" rtl="0" algn="l">
              <a:lnSpc>
                <a:spcPct val="131034"/>
              </a:lnSpc>
              <a:spcBef>
                <a:spcPts val="0"/>
              </a:spcBef>
              <a:spcAft>
                <a:spcPts val="0"/>
              </a:spcAft>
              <a:buClr>
                <a:srgbClr val="44546E"/>
              </a:buClr>
              <a:buSzPts val="1450"/>
              <a:buFont typeface="Cambria"/>
              <a:buNone/>
            </a:pPr>
            <a:r>
              <a:rPr b="1" i="0" lang="en-US" sz="1450" u="none" cap="none" strike="noStrike">
                <a:solidFill>
                  <a:srgbClr val="44546E"/>
                </a:solidFill>
                <a:latin typeface="Cambria"/>
                <a:ea typeface="Cambria"/>
                <a:cs typeface="Cambria"/>
                <a:sym typeface="Cambria"/>
              </a:rPr>
              <a:t>Have technological developments had the greatest impact on what we know, how we know, or how we store knowledge?</a:t>
            </a:r>
            <a:endParaRPr b="0" i="0" sz="1450" u="none" cap="none" strike="noStrike">
              <a:solidFill>
                <a:schemeClr val="dk1"/>
              </a:solidFill>
              <a:latin typeface="Calibri"/>
              <a:ea typeface="Calibri"/>
              <a:cs typeface="Calibri"/>
              <a:sym typeface="Calibri"/>
            </a:endParaRPr>
          </a:p>
        </p:txBody>
      </p:sp>
      <p:sp>
        <p:nvSpPr>
          <p:cNvPr id="1004" name="Google Shape;1004;p41"/>
          <p:cNvSpPr/>
          <p:nvPr/>
        </p:nvSpPr>
        <p:spPr>
          <a:xfrm>
            <a:off x="7589520" y="3291840"/>
            <a:ext cx="397764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6666"/>
              </a:buClr>
              <a:buSzPts val="900"/>
              <a:buFont typeface="Calibri"/>
              <a:buNone/>
            </a:pPr>
            <a:r>
              <a:rPr b="0" i="0" lang="en-US" sz="900" u="none" cap="none" strike="noStrike">
                <a:solidFill>
                  <a:srgbClr val="666666"/>
                </a:solidFill>
                <a:latin typeface="Calibri"/>
                <a:ea typeface="Calibri"/>
                <a:cs typeface="Calibri"/>
                <a:sym typeface="Calibri"/>
              </a:rPr>
              <a:t>Technology · Scope  ·  Technology · Perspectives</a:t>
            </a:r>
            <a:endParaRPr b="0" i="0" sz="900" u="none" cap="none" strike="noStrike">
              <a:solidFill>
                <a:schemeClr val="dk1"/>
              </a:solidFill>
              <a:latin typeface="Calibri"/>
              <a:ea typeface="Calibri"/>
              <a:cs typeface="Calibri"/>
              <a:sym typeface="Calibri"/>
            </a:endParaRPr>
          </a:p>
        </p:txBody>
      </p:sp>
      <p:sp>
        <p:nvSpPr>
          <p:cNvPr id="1005" name="Google Shape;1005;p41"/>
          <p:cNvSpPr/>
          <p:nvPr/>
        </p:nvSpPr>
        <p:spPr>
          <a:xfrm>
            <a:off x="3154680" y="4114800"/>
            <a:ext cx="8412480" cy="1572768"/>
          </a:xfrm>
          <a:prstGeom prst="rect">
            <a:avLst/>
          </a:prstGeom>
          <a:solidFill>
            <a:srgbClr val="F4F2E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6" name="Google Shape;1006;p41"/>
          <p:cNvSpPr/>
          <p:nvPr/>
        </p:nvSpPr>
        <p:spPr>
          <a:xfrm>
            <a:off x="3401568" y="4224528"/>
            <a:ext cx="7955280" cy="914400"/>
          </a:xfrm>
          <a:prstGeom prst="rect">
            <a:avLst/>
          </a:prstGeom>
          <a:noFill/>
          <a:ln>
            <a:noFill/>
          </a:ln>
        </p:spPr>
        <p:txBody>
          <a:bodyPr anchorCtr="0" anchor="t" bIns="0" lIns="0" spcFirstLastPara="1" rIns="0" wrap="square" tIns="0">
            <a:noAutofit/>
          </a:bodyPr>
          <a:lstStyle/>
          <a:p>
            <a:pPr indent="0" lvl="0" marL="0" marR="0" rtl="0" algn="l">
              <a:lnSpc>
                <a:spcPct val="135714"/>
              </a:lnSpc>
              <a:spcBef>
                <a:spcPts val="0"/>
              </a:spcBef>
              <a:spcAft>
                <a:spcPts val="0"/>
              </a:spcAft>
              <a:buClr>
                <a:srgbClr val="1A1A1A"/>
              </a:buClr>
              <a:buSzPts val="1400"/>
              <a:buFont typeface="Cambria"/>
              <a:buNone/>
            </a:pPr>
            <a:r>
              <a:rPr b="0" i="1" lang="en-US" sz="1400" u="none" cap="none" strike="noStrike">
                <a:solidFill>
                  <a:srgbClr val="1A1A1A"/>
                </a:solidFill>
                <a:latin typeface="Cambria"/>
                <a:ea typeface="Cambria"/>
                <a:cs typeface="Cambria"/>
                <a:sym typeface="Cambria"/>
              </a:rPr>
              <a:t>“The medium is the message.”</a:t>
            </a:r>
            <a:endParaRPr b="0" i="0" sz="1400" u="none" cap="none" strike="noStrike">
              <a:solidFill>
                <a:schemeClr val="dk1"/>
              </a:solidFill>
              <a:latin typeface="Calibri"/>
              <a:ea typeface="Calibri"/>
              <a:cs typeface="Calibri"/>
              <a:sym typeface="Calibri"/>
            </a:endParaRPr>
          </a:p>
        </p:txBody>
      </p:sp>
      <p:sp>
        <p:nvSpPr>
          <p:cNvPr id="1007" name="Google Shape;1007;p41"/>
          <p:cNvSpPr/>
          <p:nvPr/>
        </p:nvSpPr>
        <p:spPr>
          <a:xfrm>
            <a:off x="3401568" y="5285232"/>
            <a:ext cx="795528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6666"/>
              </a:buClr>
              <a:buSzPts val="900"/>
              <a:buFont typeface="Calibri"/>
              <a:buNone/>
            </a:pPr>
            <a:r>
              <a:rPr b="0" i="0" lang="en-US" sz="900" u="none" cap="none" strike="noStrike">
                <a:solidFill>
                  <a:srgbClr val="666666"/>
                </a:solidFill>
                <a:latin typeface="Calibri"/>
                <a:ea typeface="Calibri"/>
                <a:cs typeface="Calibri"/>
                <a:sym typeface="Calibri"/>
              </a:rPr>
              <a:t>Understanding Media, 1964</a:t>
            </a:r>
            <a:endParaRPr b="0" i="0" sz="900" u="none" cap="none" strike="noStrike">
              <a:solidFill>
                <a:schemeClr val="dk1"/>
              </a:solidFill>
              <a:latin typeface="Calibri"/>
              <a:ea typeface="Calibri"/>
              <a:cs typeface="Calibri"/>
              <a:sym typeface="Calibri"/>
            </a:endParaRPr>
          </a:p>
        </p:txBody>
      </p:sp>
      <p:sp>
        <p:nvSpPr>
          <p:cNvPr id="1008" name="Google Shape;1008;p41"/>
          <p:cNvSpPr/>
          <p:nvPr/>
        </p:nvSpPr>
        <p:spPr>
          <a:xfrm>
            <a:off x="10607040" y="6144768"/>
            <a:ext cx="1005840" cy="274320"/>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666666"/>
              </a:buClr>
              <a:buSzPts val="900"/>
              <a:buFont typeface="Calibri"/>
              <a:buNone/>
            </a:pPr>
            <a:r>
              <a:rPr b="0" i="0" lang="en-US" sz="900" u="none" cap="none" strike="noStrike">
                <a:solidFill>
                  <a:srgbClr val="666666"/>
                </a:solidFill>
                <a:latin typeface="Calibri"/>
                <a:ea typeface="Calibri"/>
                <a:cs typeface="Calibri"/>
                <a:sym typeface="Calibri"/>
              </a:rPr>
              <a:t>36 of 42</a:t>
            </a:r>
            <a:endParaRPr b="0" i="0" sz="900" u="none" cap="none" strike="noStrike">
              <a:solidFill>
                <a:schemeClr val="dk1"/>
              </a:solidFill>
              <a:latin typeface="Calibri"/>
              <a:ea typeface="Calibri"/>
              <a:cs typeface="Calibri"/>
              <a:sym typeface="Calibri"/>
            </a:endParaRPr>
          </a:p>
        </p:txBody>
      </p:sp>
      <p:sp>
        <p:nvSpPr>
          <p:cNvPr id="1009" name="Google Shape;1009;p41"/>
          <p:cNvSpPr/>
          <p:nvPr/>
        </p:nvSpPr>
        <p:spPr>
          <a:xfrm>
            <a:off x="457200" y="6144768"/>
            <a:ext cx="365760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6666"/>
              </a:buClr>
              <a:buSzPts val="900"/>
              <a:buFont typeface="Calibri"/>
              <a:buNone/>
            </a:pPr>
            <a:r>
              <a:rPr b="0" i="0" lang="en-US" sz="900" u="none" cap="none" strike="noStrike">
                <a:solidFill>
                  <a:srgbClr val="666666"/>
                </a:solidFill>
                <a:latin typeface="Calibri"/>
                <a:ea typeface="Calibri"/>
                <a:cs typeface="Calibri"/>
                <a:sym typeface="Calibri"/>
              </a:rPr>
              <a:t>Pillars of Western Thought</a:t>
            </a:r>
            <a:endParaRPr b="0" i="0" sz="900" u="none" cap="none" strike="noStrike">
              <a:solidFill>
                <a:schemeClr val="dk1"/>
              </a:solidFill>
              <a:latin typeface="Calibri"/>
              <a:ea typeface="Calibri"/>
              <a:cs typeface="Calibri"/>
              <a:sym typeface="Calibri"/>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014" name="Shape 1014"/>
        <p:cNvGrpSpPr/>
        <p:nvPr/>
      </p:nvGrpSpPr>
      <p:grpSpPr>
        <a:xfrm>
          <a:off x="0" y="0"/>
          <a:ext cx="0" cy="0"/>
          <a:chOff x="0" y="0"/>
          <a:chExt cx="0" cy="0"/>
        </a:xfrm>
      </p:grpSpPr>
      <p:sp>
        <p:nvSpPr>
          <p:cNvPr id="1015" name="Google Shape;1015;p42"/>
          <p:cNvSpPr/>
          <p:nvPr/>
        </p:nvSpPr>
        <p:spPr>
          <a:xfrm>
            <a:off x="685800" y="868680"/>
            <a:ext cx="1554480" cy="1554480"/>
          </a:xfrm>
          <a:prstGeom prst="ellipse">
            <a:avLst/>
          </a:prstGeom>
          <a:solidFill>
            <a:srgbClr val="44546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6" name="Google Shape;1016;p42"/>
          <p:cNvSpPr/>
          <p:nvPr/>
        </p:nvSpPr>
        <p:spPr>
          <a:xfrm>
            <a:off x="685800" y="868680"/>
            <a:ext cx="1554480" cy="155448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6000"/>
              <a:buFont typeface="Cambria"/>
              <a:buNone/>
            </a:pPr>
            <a:r>
              <a:rPr b="1" i="0" lang="en-US" sz="6000" u="none" cap="none" strike="noStrike">
                <a:solidFill>
                  <a:srgbClr val="FFFFFF"/>
                </a:solidFill>
                <a:latin typeface="Cambria"/>
                <a:ea typeface="Cambria"/>
                <a:cs typeface="Cambria"/>
                <a:sym typeface="Cambria"/>
              </a:rPr>
              <a:t>B</a:t>
            </a:r>
            <a:endParaRPr b="0" i="0" sz="6000" u="none" cap="none" strike="noStrike">
              <a:solidFill>
                <a:schemeClr val="dk1"/>
              </a:solidFill>
              <a:latin typeface="Calibri"/>
              <a:ea typeface="Calibri"/>
              <a:cs typeface="Calibri"/>
              <a:sym typeface="Calibri"/>
            </a:endParaRPr>
          </a:p>
        </p:txBody>
      </p:sp>
      <p:sp>
        <p:nvSpPr>
          <p:cNvPr id="1017" name="Google Shape;1017;p42"/>
          <p:cNvSpPr/>
          <p:nvPr/>
        </p:nvSpPr>
        <p:spPr>
          <a:xfrm>
            <a:off x="457200" y="2542032"/>
            <a:ext cx="2011680" cy="4572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44546E"/>
              </a:buClr>
              <a:buSzPts val="950"/>
              <a:buFont typeface="Calibri"/>
              <a:buNone/>
            </a:pPr>
            <a:r>
              <a:rPr b="1" i="0" lang="en-US" sz="950" u="none" cap="none" strike="noStrike">
                <a:solidFill>
                  <a:srgbClr val="44546E"/>
                </a:solidFill>
                <a:latin typeface="Calibri"/>
                <a:ea typeface="Calibri"/>
                <a:cs typeface="Calibri"/>
                <a:sym typeface="Calibri"/>
              </a:rPr>
              <a:t>20TH CENTURY</a:t>
            </a:r>
            <a:endParaRPr b="0" i="0" sz="950" u="none" cap="none" strike="noStrike">
              <a:solidFill>
                <a:schemeClr val="dk1"/>
              </a:solidFill>
              <a:latin typeface="Calibri"/>
              <a:ea typeface="Calibri"/>
              <a:cs typeface="Calibri"/>
              <a:sym typeface="Calibri"/>
            </a:endParaRPr>
          </a:p>
        </p:txBody>
      </p:sp>
      <p:sp>
        <p:nvSpPr>
          <p:cNvPr id="1018" name="Google Shape;1018;p42"/>
          <p:cNvSpPr/>
          <p:nvPr/>
        </p:nvSpPr>
        <p:spPr>
          <a:xfrm>
            <a:off x="457200" y="2907792"/>
            <a:ext cx="2011680" cy="27432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666666"/>
              </a:buClr>
              <a:buSzPts val="1100"/>
              <a:buFont typeface="Calibri"/>
              <a:buNone/>
            </a:pPr>
            <a:r>
              <a:rPr b="0" i="0" lang="en-US" sz="1100" u="none" cap="none" strike="noStrike">
                <a:solidFill>
                  <a:srgbClr val="666666"/>
                </a:solidFill>
                <a:latin typeface="Calibri"/>
                <a:ea typeface="Calibri"/>
                <a:cs typeface="Calibri"/>
                <a:sym typeface="Calibri"/>
              </a:rPr>
              <a:t>1924 – 1974</a:t>
            </a:r>
            <a:endParaRPr b="0" i="0" sz="1100" u="none" cap="none" strike="noStrike">
              <a:solidFill>
                <a:schemeClr val="dk1"/>
              </a:solidFill>
              <a:latin typeface="Calibri"/>
              <a:ea typeface="Calibri"/>
              <a:cs typeface="Calibri"/>
              <a:sym typeface="Calibri"/>
            </a:endParaRPr>
          </a:p>
        </p:txBody>
      </p:sp>
      <p:sp>
        <p:nvSpPr>
          <p:cNvPr id="1019" name="Google Shape;1019;p42"/>
          <p:cNvSpPr/>
          <p:nvPr/>
        </p:nvSpPr>
        <p:spPr>
          <a:xfrm>
            <a:off x="457200" y="3794760"/>
            <a:ext cx="2011680" cy="256032"/>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666666"/>
              </a:buClr>
              <a:buSzPts val="850"/>
              <a:buFont typeface="Calibri"/>
              <a:buNone/>
            </a:pPr>
            <a:r>
              <a:rPr b="1" i="0" lang="en-US" sz="850" u="none" cap="none" strike="noStrike">
                <a:solidFill>
                  <a:srgbClr val="666666"/>
                </a:solidFill>
                <a:latin typeface="Calibri"/>
                <a:ea typeface="Calibri"/>
                <a:cs typeface="Calibri"/>
                <a:sym typeface="Calibri"/>
              </a:rPr>
              <a:t>YOU’D ARGUE WITH</a:t>
            </a:r>
            <a:endParaRPr b="0" i="0" sz="850" u="none" cap="none" strike="noStrike">
              <a:solidFill>
                <a:schemeClr val="dk1"/>
              </a:solidFill>
              <a:latin typeface="Calibri"/>
              <a:ea typeface="Calibri"/>
              <a:cs typeface="Calibri"/>
              <a:sym typeface="Calibri"/>
            </a:endParaRPr>
          </a:p>
        </p:txBody>
      </p:sp>
      <p:sp>
        <p:nvSpPr>
          <p:cNvPr id="1020" name="Google Shape;1020;p42"/>
          <p:cNvSpPr/>
          <p:nvPr/>
        </p:nvSpPr>
        <p:spPr>
          <a:xfrm>
            <a:off x="457200" y="4069080"/>
            <a:ext cx="2011680" cy="1463040"/>
          </a:xfrm>
          <a:prstGeom prst="rect">
            <a:avLst/>
          </a:prstGeom>
          <a:noFill/>
          <a:ln>
            <a:noFill/>
          </a:ln>
        </p:spPr>
        <p:txBody>
          <a:bodyPr anchorCtr="0" anchor="ctr" bIns="0" lIns="0" spcFirstLastPara="1" rIns="0" wrap="square" tIns="0">
            <a:noAutofit/>
          </a:bodyPr>
          <a:lstStyle/>
          <a:p>
            <a:pPr indent="0" lvl="0" marL="0" marR="0" rtl="0" algn="ctr">
              <a:lnSpc>
                <a:spcPct val="142857"/>
              </a:lnSpc>
              <a:spcBef>
                <a:spcPts val="0"/>
              </a:spcBef>
              <a:spcAft>
                <a:spcPts val="0"/>
              </a:spcAft>
              <a:buClr>
                <a:srgbClr val="1A1A1A"/>
              </a:buClr>
              <a:buSzPts val="1050"/>
              <a:buFont typeface="Calibri"/>
              <a:buNone/>
            </a:pPr>
            <a:r>
              <a:rPr b="0" i="0" lang="en-US" sz="1050" u="none" cap="none" strike="noStrike">
                <a:solidFill>
                  <a:srgbClr val="1A1A1A"/>
                </a:solidFill>
                <a:latin typeface="Calibri"/>
                <a:ea typeface="Calibri"/>
                <a:cs typeface="Calibri"/>
                <a:sym typeface="Calibri"/>
              </a:rPr>
              <a:t>Søren Kierkegaard</a:t>
            </a:r>
            <a:endParaRPr b="0" i="0" sz="1050" u="none" cap="none" strike="noStrike">
              <a:solidFill>
                <a:schemeClr val="dk1"/>
              </a:solidFill>
              <a:latin typeface="Calibri"/>
              <a:ea typeface="Calibri"/>
              <a:cs typeface="Calibri"/>
              <a:sym typeface="Calibri"/>
            </a:endParaRPr>
          </a:p>
          <a:p>
            <a:pPr indent="0" lvl="0" marL="0" marR="0" rtl="0" algn="ctr">
              <a:lnSpc>
                <a:spcPct val="142857"/>
              </a:lnSpc>
              <a:spcBef>
                <a:spcPts val="0"/>
              </a:spcBef>
              <a:spcAft>
                <a:spcPts val="0"/>
              </a:spcAft>
              <a:buClr>
                <a:srgbClr val="1A1A1A"/>
              </a:buClr>
              <a:buSzPts val="1050"/>
              <a:buFont typeface="Calibri"/>
              <a:buNone/>
            </a:pPr>
            <a:r>
              <a:rPr b="0" i="0" lang="en-US" sz="1050" u="none" cap="none" strike="noStrike">
                <a:solidFill>
                  <a:srgbClr val="1A1A1A"/>
                </a:solidFill>
                <a:latin typeface="Calibri"/>
                <a:ea typeface="Calibri"/>
                <a:cs typeface="Calibri"/>
                <a:sym typeface="Calibri"/>
              </a:rPr>
              <a:t>The Buddha</a:t>
            </a:r>
            <a:endParaRPr b="0" i="0" sz="1050" u="none" cap="none" strike="noStrike">
              <a:solidFill>
                <a:schemeClr val="dk1"/>
              </a:solidFill>
              <a:latin typeface="Calibri"/>
              <a:ea typeface="Calibri"/>
              <a:cs typeface="Calibri"/>
              <a:sym typeface="Calibri"/>
            </a:endParaRPr>
          </a:p>
          <a:p>
            <a:pPr indent="0" lvl="0" marL="0" marR="0" rtl="0" algn="ctr">
              <a:lnSpc>
                <a:spcPct val="142857"/>
              </a:lnSpc>
              <a:spcBef>
                <a:spcPts val="0"/>
              </a:spcBef>
              <a:spcAft>
                <a:spcPts val="0"/>
              </a:spcAft>
              <a:buClr>
                <a:srgbClr val="1A1A1A"/>
              </a:buClr>
              <a:buSzPts val="1050"/>
              <a:buFont typeface="Calibri"/>
              <a:buNone/>
            </a:pPr>
            <a:r>
              <a:rPr b="0" i="0" lang="en-US" sz="1050" u="none" cap="none" strike="noStrike">
                <a:solidFill>
                  <a:srgbClr val="1A1A1A"/>
                </a:solidFill>
                <a:latin typeface="Calibri"/>
                <a:ea typeface="Calibri"/>
                <a:cs typeface="Calibri"/>
                <a:sym typeface="Calibri"/>
              </a:rPr>
              <a:t>Karl Popper</a:t>
            </a:r>
            <a:endParaRPr b="0" i="0" sz="1050" u="none" cap="none" strike="noStrike">
              <a:solidFill>
                <a:schemeClr val="dk1"/>
              </a:solidFill>
              <a:latin typeface="Calibri"/>
              <a:ea typeface="Calibri"/>
              <a:cs typeface="Calibri"/>
              <a:sym typeface="Calibri"/>
            </a:endParaRPr>
          </a:p>
        </p:txBody>
      </p:sp>
      <p:cxnSp>
        <p:nvCxnSpPr>
          <p:cNvPr id="1021" name="Google Shape;1021;p42"/>
          <p:cNvCxnSpPr/>
          <p:nvPr/>
        </p:nvCxnSpPr>
        <p:spPr>
          <a:xfrm>
            <a:off x="2788920" y="868680"/>
            <a:ext cx="0" cy="5120640"/>
          </a:xfrm>
          <a:prstGeom prst="straightConnector1">
            <a:avLst/>
          </a:prstGeom>
          <a:noFill/>
          <a:ln cap="flat" cmpd="sng" w="9525">
            <a:solidFill>
              <a:srgbClr val="D8D4CE"/>
            </a:solidFill>
            <a:prstDash val="solid"/>
            <a:round/>
            <a:headEnd len="sm" w="sm" type="none"/>
            <a:tailEnd len="sm" w="sm" type="none"/>
          </a:ln>
        </p:spPr>
      </p:cxnSp>
      <p:sp>
        <p:nvSpPr>
          <p:cNvPr id="1022" name="Google Shape;1022;p42"/>
          <p:cNvSpPr/>
          <p:nvPr/>
        </p:nvSpPr>
        <p:spPr>
          <a:xfrm>
            <a:off x="3154680" y="713232"/>
            <a:ext cx="8412480" cy="65836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A1A1A"/>
              </a:buClr>
              <a:buSzPts val="3800"/>
              <a:buFont typeface="Cambria"/>
              <a:buNone/>
            </a:pPr>
            <a:r>
              <a:rPr b="1" i="0" lang="en-US" sz="3800" u="none" cap="none" strike="noStrike">
                <a:solidFill>
                  <a:srgbClr val="1A1A1A"/>
                </a:solidFill>
                <a:latin typeface="Cambria"/>
                <a:ea typeface="Cambria"/>
                <a:cs typeface="Cambria"/>
                <a:sym typeface="Cambria"/>
              </a:rPr>
              <a:t>Ernest Becker</a:t>
            </a:r>
            <a:endParaRPr b="0" i="0" sz="3800" u="none" cap="none" strike="noStrike">
              <a:solidFill>
                <a:schemeClr val="dk1"/>
              </a:solidFill>
              <a:latin typeface="Calibri"/>
              <a:ea typeface="Calibri"/>
              <a:cs typeface="Calibri"/>
              <a:sym typeface="Calibri"/>
            </a:endParaRPr>
          </a:p>
        </p:txBody>
      </p:sp>
      <p:sp>
        <p:nvSpPr>
          <p:cNvPr id="1023" name="Google Shape;1023;p42"/>
          <p:cNvSpPr/>
          <p:nvPr/>
        </p:nvSpPr>
        <p:spPr>
          <a:xfrm>
            <a:off x="3154680" y="1389888"/>
            <a:ext cx="8412480" cy="3657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6666"/>
              </a:buClr>
              <a:buSzPts val="1700"/>
              <a:buFont typeface="Cambria"/>
              <a:buNone/>
            </a:pPr>
            <a:r>
              <a:rPr b="0" i="1" lang="en-US" sz="1700" u="none" cap="none" strike="noStrike">
                <a:solidFill>
                  <a:srgbClr val="666666"/>
                </a:solidFill>
                <a:latin typeface="Cambria"/>
                <a:ea typeface="Cambria"/>
                <a:cs typeface="Cambria"/>
                <a:sym typeface="Cambria"/>
              </a:rPr>
              <a:t>The mortality theorist</a:t>
            </a:r>
            <a:endParaRPr b="0" i="0" sz="1700" u="none" cap="none" strike="noStrike">
              <a:solidFill>
                <a:schemeClr val="dk1"/>
              </a:solidFill>
              <a:latin typeface="Calibri"/>
              <a:ea typeface="Calibri"/>
              <a:cs typeface="Calibri"/>
              <a:sym typeface="Calibri"/>
            </a:endParaRPr>
          </a:p>
        </p:txBody>
      </p:sp>
      <p:sp>
        <p:nvSpPr>
          <p:cNvPr id="1024" name="Google Shape;1024;p42"/>
          <p:cNvSpPr/>
          <p:nvPr/>
        </p:nvSpPr>
        <p:spPr>
          <a:xfrm>
            <a:off x="3154680" y="1965960"/>
            <a:ext cx="4114800" cy="2560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6666"/>
              </a:buClr>
              <a:buSzPts val="900"/>
              <a:buFont typeface="Calibri"/>
              <a:buNone/>
            </a:pPr>
            <a:r>
              <a:rPr b="1" i="0" lang="en-US" sz="900" u="none" cap="none" strike="noStrike">
                <a:solidFill>
                  <a:srgbClr val="666666"/>
                </a:solidFill>
                <a:latin typeface="Calibri"/>
                <a:ea typeface="Calibri"/>
                <a:cs typeface="Calibri"/>
                <a:sym typeface="Calibri"/>
              </a:rPr>
              <a:t>WHAT YOU’D MASTER</a:t>
            </a:r>
            <a:endParaRPr b="0" i="0" sz="900" u="none" cap="none" strike="noStrike">
              <a:solidFill>
                <a:schemeClr val="dk1"/>
              </a:solidFill>
              <a:latin typeface="Calibri"/>
              <a:ea typeface="Calibri"/>
              <a:cs typeface="Calibri"/>
              <a:sym typeface="Calibri"/>
            </a:endParaRPr>
          </a:p>
        </p:txBody>
      </p:sp>
      <p:sp>
        <p:nvSpPr>
          <p:cNvPr id="1025" name="Google Shape;1025;p42"/>
          <p:cNvSpPr/>
          <p:nvPr/>
        </p:nvSpPr>
        <p:spPr>
          <a:xfrm>
            <a:off x="3154680" y="2240280"/>
            <a:ext cx="4114800" cy="1691640"/>
          </a:xfrm>
          <a:prstGeom prst="rect">
            <a:avLst/>
          </a:prstGeom>
          <a:noFill/>
          <a:ln>
            <a:noFill/>
          </a:ln>
        </p:spPr>
        <p:txBody>
          <a:bodyPr anchorCtr="0" anchor="ctr" bIns="0" lIns="0" spcFirstLastPara="1" rIns="0" wrap="square" tIns="0">
            <a:noAutofit/>
          </a:bodyPr>
          <a:lstStyle/>
          <a:p>
            <a:pPr indent="-342900" lvl="0" marL="342900" marR="0" rtl="0" algn="l">
              <a:spcBef>
                <a:spcPts val="0"/>
              </a:spcBef>
              <a:spcAft>
                <a:spcPts val="0"/>
              </a:spcAft>
              <a:buClr>
                <a:srgbClr val="1A1A1A"/>
              </a:buClr>
              <a:buSzPts val="1300"/>
              <a:buFont typeface="Calibri"/>
              <a:buChar char="•"/>
            </a:pPr>
            <a:r>
              <a:rPr b="0" i="0" lang="en-US" sz="1300" u="none" cap="none" strike="noStrike">
                <a:solidFill>
                  <a:srgbClr val="1A1A1A"/>
                </a:solidFill>
                <a:latin typeface="Calibri"/>
                <a:ea typeface="Calibri"/>
                <a:cs typeface="Calibri"/>
                <a:sym typeface="Calibri"/>
              </a:rPr>
              <a:t>The denial of death</a:t>
            </a:r>
            <a:endParaRPr b="0" i="0" sz="1300" u="none" cap="none" strike="noStrike">
              <a:solidFill>
                <a:schemeClr val="dk1"/>
              </a:solidFill>
              <a:latin typeface="Calibri"/>
              <a:ea typeface="Calibri"/>
              <a:cs typeface="Calibri"/>
              <a:sym typeface="Calibri"/>
            </a:endParaRPr>
          </a:p>
          <a:p>
            <a:pPr indent="-342900" lvl="0" marL="342900" marR="0" rtl="0" algn="l">
              <a:spcBef>
                <a:spcPts val="700"/>
              </a:spcBef>
              <a:spcAft>
                <a:spcPts val="0"/>
              </a:spcAft>
              <a:buClr>
                <a:srgbClr val="1A1A1A"/>
              </a:buClr>
              <a:buSzPts val="1300"/>
              <a:buFont typeface="Calibri"/>
              <a:buChar char="•"/>
            </a:pPr>
            <a:r>
              <a:rPr b="0" i="0" lang="en-US" sz="1300" u="none" cap="none" strike="noStrike">
                <a:solidFill>
                  <a:srgbClr val="1A1A1A"/>
                </a:solidFill>
                <a:latin typeface="Calibri"/>
                <a:ea typeface="Calibri"/>
                <a:cs typeface="Calibri"/>
                <a:sym typeface="Calibri"/>
              </a:rPr>
              <a:t>Religion as immortality project</a:t>
            </a:r>
            <a:endParaRPr b="0" i="0" sz="1300" u="none" cap="none" strike="noStrike">
              <a:solidFill>
                <a:schemeClr val="dk1"/>
              </a:solidFill>
              <a:latin typeface="Calibri"/>
              <a:ea typeface="Calibri"/>
              <a:cs typeface="Calibri"/>
              <a:sym typeface="Calibri"/>
            </a:endParaRPr>
          </a:p>
          <a:p>
            <a:pPr indent="-342900" lvl="0" marL="342900" marR="0" rtl="0" algn="l">
              <a:spcBef>
                <a:spcPts val="700"/>
              </a:spcBef>
              <a:spcAft>
                <a:spcPts val="0"/>
              </a:spcAft>
              <a:buClr>
                <a:srgbClr val="1A1A1A"/>
              </a:buClr>
              <a:buSzPts val="1300"/>
              <a:buFont typeface="Calibri"/>
              <a:buChar char="•"/>
            </a:pPr>
            <a:r>
              <a:rPr b="0" i="0" lang="en-US" sz="1300" u="none" cap="none" strike="noStrike">
                <a:solidFill>
                  <a:srgbClr val="1A1A1A"/>
                </a:solidFill>
                <a:latin typeface="Calibri"/>
                <a:ea typeface="Calibri"/>
                <a:cs typeface="Calibri"/>
                <a:sym typeface="Calibri"/>
              </a:rPr>
              <a:t>Terror Management Theory</a:t>
            </a:r>
            <a:endParaRPr b="0" i="0" sz="1300" u="none" cap="none" strike="noStrike">
              <a:solidFill>
                <a:schemeClr val="dk1"/>
              </a:solidFill>
              <a:latin typeface="Calibri"/>
              <a:ea typeface="Calibri"/>
              <a:cs typeface="Calibri"/>
              <a:sym typeface="Calibri"/>
            </a:endParaRPr>
          </a:p>
        </p:txBody>
      </p:sp>
      <p:sp>
        <p:nvSpPr>
          <p:cNvPr id="1026" name="Google Shape;1026;p42"/>
          <p:cNvSpPr/>
          <p:nvPr/>
        </p:nvSpPr>
        <p:spPr>
          <a:xfrm>
            <a:off x="7589520" y="1965960"/>
            <a:ext cx="3977640" cy="2560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6666"/>
              </a:buClr>
              <a:buSzPts val="900"/>
              <a:buFont typeface="Calibri"/>
              <a:buNone/>
            </a:pPr>
            <a:r>
              <a:rPr b="1" i="0" lang="en-US" sz="900" u="none" cap="none" strike="noStrike">
                <a:solidFill>
                  <a:srgbClr val="666666"/>
                </a:solidFill>
                <a:latin typeface="Calibri"/>
                <a:ea typeface="Calibri"/>
                <a:cs typeface="Calibri"/>
                <a:sym typeface="Calibri"/>
              </a:rPr>
              <a:t>THE QUESTION YOU’D WRESTLE WITH</a:t>
            </a:r>
            <a:endParaRPr b="0" i="0" sz="900" u="none" cap="none" strike="noStrike">
              <a:solidFill>
                <a:schemeClr val="dk1"/>
              </a:solidFill>
              <a:latin typeface="Calibri"/>
              <a:ea typeface="Calibri"/>
              <a:cs typeface="Calibri"/>
              <a:sym typeface="Calibri"/>
            </a:endParaRPr>
          </a:p>
        </p:txBody>
      </p:sp>
      <p:sp>
        <p:nvSpPr>
          <p:cNvPr id="1027" name="Google Shape;1027;p42"/>
          <p:cNvSpPr/>
          <p:nvPr/>
        </p:nvSpPr>
        <p:spPr>
          <a:xfrm>
            <a:off x="7589520" y="2240280"/>
            <a:ext cx="3977640" cy="914400"/>
          </a:xfrm>
          <a:prstGeom prst="rect">
            <a:avLst/>
          </a:prstGeom>
          <a:noFill/>
          <a:ln>
            <a:noFill/>
          </a:ln>
        </p:spPr>
        <p:txBody>
          <a:bodyPr anchorCtr="0" anchor="ctr" bIns="0" lIns="0" spcFirstLastPara="1" rIns="0" wrap="square" tIns="0">
            <a:noAutofit/>
          </a:bodyPr>
          <a:lstStyle/>
          <a:p>
            <a:pPr indent="0" lvl="0" marL="0" marR="0" rtl="0" algn="l">
              <a:lnSpc>
                <a:spcPct val="131034"/>
              </a:lnSpc>
              <a:spcBef>
                <a:spcPts val="0"/>
              </a:spcBef>
              <a:spcAft>
                <a:spcPts val="0"/>
              </a:spcAft>
              <a:buClr>
                <a:srgbClr val="44546E"/>
              </a:buClr>
              <a:buSzPts val="1450"/>
              <a:buFont typeface="Cambria"/>
              <a:buNone/>
            </a:pPr>
            <a:r>
              <a:rPr b="1" i="0" lang="en-US" sz="1450" u="none" cap="none" strike="noStrike">
                <a:solidFill>
                  <a:srgbClr val="44546E"/>
                </a:solidFill>
                <a:latin typeface="Cambria"/>
                <a:ea typeface="Cambria"/>
                <a:cs typeface="Cambria"/>
                <a:sym typeface="Cambria"/>
              </a:rPr>
              <a:t>If knowledge is a map, what is the territory that religion represents?</a:t>
            </a:r>
            <a:endParaRPr b="0" i="0" sz="1450" u="none" cap="none" strike="noStrike">
              <a:solidFill>
                <a:schemeClr val="dk1"/>
              </a:solidFill>
              <a:latin typeface="Calibri"/>
              <a:ea typeface="Calibri"/>
              <a:cs typeface="Calibri"/>
              <a:sym typeface="Calibri"/>
            </a:endParaRPr>
          </a:p>
        </p:txBody>
      </p:sp>
      <p:sp>
        <p:nvSpPr>
          <p:cNvPr id="1028" name="Google Shape;1028;p42"/>
          <p:cNvSpPr/>
          <p:nvPr/>
        </p:nvSpPr>
        <p:spPr>
          <a:xfrm>
            <a:off x="7589520" y="3291840"/>
            <a:ext cx="397764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6666"/>
              </a:buClr>
              <a:buSzPts val="900"/>
              <a:buFont typeface="Calibri"/>
              <a:buNone/>
            </a:pPr>
            <a:r>
              <a:rPr b="0" i="0" lang="en-US" sz="900" u="none" cap="none" strike="noStrike">
                <a:solidFill>
                  <a:srgbClr val="666666"/>
                </a:solidFill>
                <a:latin typeface="Calibri"/>
                <a:ea typeface="Calibri"/>
                <a:cs typeface="Calibri"/>
                <a:sym typeface="Calibri"/>
              </a:rPr>
              <a:t>Religion · Scope  ·  Human Sciences · Methods</a:t>
            </a:r>
            <a:endParaRPr b="0" i="0" sz="900" u="none" cap="none" strike="noStrike">
              <a:solidFill>
                <a:schemeClr val="dk1"/>
              </a:solidFill>
              <a:latin typeface="Calibri"/>
              <a:ea typeface="Calibri"/>
              <a:cs typeface="Calibri"/>
              <a:sym typeface="Calibri"/>
            </a:endParaRPr>
          </a:p>
        </p:txBody>
      </p:sp>
      <p:sp>
        <p:nvSpPr>
          <p:cNvPr id="1029" name="Google Shape;1029;p42"/>
          <p:cNvSpPr/>
          <p:nvPr/>
        </p:nvSpPr>
        <p:spPr>
          <a:xfrm>
            <a:off x="3154680" y="4114800"/>
            <a:ext cx="8412480" cy="1572768"/>
          </a:xfrm>
          <a:prstGeom prst="rect">
            <a:avLst/>
          </a:prstGeom>
          <a:solidFill>
            <a:srgbClr val="F4F2E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0" name="Google Shape;1030;p42"/>
          <p:cNvSpPr/>
          <p:nvPr/>
        </p:nvSpPr>
        <p:spPr>
          <a:xfrm>
            <a:off x="3401568" y="4224528"/>
            <a:ext cx="7955280" cy="914400"/>
          </a:xfrm>
          <a:prstGeom prst="rect">
            <a:avLst/>
          </a:prstGeom>
          <a:noFill/>
          <a:ln>
            <a:noFill/>
          </a:ln>
        </p:spPr>
        <p:txBody>
          <a:bodyPr anchorCtr="0" anchor="t" bIns="0" lIns="0" spcFirstLastPara="1" rIns="0" wrap="square" tIns="0">
            <a:noAutofit/>
          </a:bodyPr>
          <a:lstStyle/>
          <a:p>
            <a:pPr indent="0" lvl="0" marL="0" marR="0" rtl="0" algn="l">
              <a:lnSpc>
                <a:spcPct val="135714"/>
              </a:lnSpc>
              <a:spcBef>
                <a:spcPts val="0"/>
              </a:spcBef>
              <a:spcAft>
                <a:spcPts val="0"/>
              </a:spcAft>
              <a:buClr>
                <a:srgbClr val="1A1A1A"/>
              </a:buClr>
              <a:buSzPts val="1400"/>
              <a:buFont typeface="Cambria"/>
              <a:buNone/>
            </a:pPr>
            <a:r>
              <a:rPr b="0" i="1" lang="en-US" sz="1400" u="none" cap="none" strike="noStrike">
                <a:solidFill>
                  <a:srgbClr val="1A1A1A"/>
                </a:solidFill>
                <a:latin typeface="Cambria"/>
                <a:ea typeface="Cambria"/>
                <a:cs typeface="Cambria"/>
                <a:sym typeface="Cambria"/>
              </a:rPr>
              <a:t>“The knowledge of death is reflective and conceptual, and animals are spared it.”</a:t>
            </a:r>
            <a:endParaRPr b="0" i="0" sz="1400" u="none" cap="none" strike="noStrike">
              <a:solidFill>
                <a:schemeClr val="dk1"/>
              </a:solidFill>
              <a:latin typeface="Calibri"/>
              <a:ea typeface="Calibri"/>
              <a:cs typeface="Calibri"/>
              <a:sym typeface="Calibri"/>
            </a:endParaRPr>
          </a:p>
        </p:txBody>
      </p:sp>
      <p:sp>
        <p:nvSpPr>
          <p:cNvPr id="1031" name="Google Shape;1031;p42"/>
          <p:cNvSpPr/>
          <p:nvPr/>
        </p:nvSpPr>
        <p:spPr>
          <a:xfrm>
            <a:off x="3401568" y="5285232"/>
            <a:ext cx="795528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6666"/>
              </a:buClr>
              <a:buSzPts val="900"/>
              <a:buFont typeface="Calibri"/>
              <a:buNone/>
            </a:pPr>
            <a:r>
              <a:rPr b="0" i="0" lang="en-US" sz="900" u="none" cap="none" strike="noStrike">
                <a:solidFill>
                  <a:srgbClr val="666666"/>
                </a:solidFill>
                <a:latin typeface="Calibri"/>
                <a:ea typeface="Calibri"/>
                <a:cs typeface="Calibri"/>
                <a:sym typeface="Calibri"/>
              </a:rPr>
              <a:t>The Denial of Death, 1973</a:t>
            </a:r>
            <a:endParaRPr b="0" i="0" sz="900" u="none" cap="none" strike="noStrike">
              <a:solidFill>
                <a:schemeClr val="dk1"/>
              </a:solidFill>
              <a:latin typeface="Calibri"/>
              <a:ea typeface="Calibri"/>
              <a:cs typeface="Calibri"/>
              <a:sym typeface="Calibri"/>
            </a:endParaRPr>
          </a:p>
        </p:txBody>
      </p:sp>
      <p:sp>
        <p:nvSpPr>
          <p:cNvPr id="1032" name="Google Shape;1032;p42"/>
          <p:cNvSpPr/>
          <p:nvPr/>
        </p:nvSpPr>
        <p:spPr>
          <a:xfrm>
            <a:off x="10607040" y="6144768"/>
            <a:ext cx="1005840" cy="274320"/>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666666"/>
              </a:buClr>
              <a:buSzPts val="900"/>
              <a:buFont typeface="Calibri"/>
              <a:buNone/>
            </a:pPr>
            <a:r>
              <a:rPr b="0" i="0" lang="en-US" sz="900" u="none" cap="none" strike="noStrike">
                <a:solidFill>
                  <a:srgbClr val="666666"/>
                </a:solidFill>
                <a:latin typeface="Calibri"/>
                <a:ea typeface="Calibri"/>
                <a:cs typeface="Calibri"/>
                <a:sym typeface="Calibri"/>
              </a:rPr>
              <a:t>37 of 42</a:t>
            </a:r>
            <a:endParaRPr b="0" i="0" sz="900" u="none" cap="none" strike="noStrike">
              <a:solidFill>
                <a:schemeClr val="dk1"/>
              </a:solidFill>
              <a:latin typeface="Calibri"/>
              <a:ea typeface="Calibri"/>
              <a:cs typeface="Calibri"/>
              <a:sym typeface="Calibri"/>
            </a:endParaRPr>
          </a:p>
        </p:txBody>
      </p:sp>
      <p:sp>
        <p:nvSpPr>
          <p:cNvPr id="1033" name="Google Shape;1033;p42"/>
          <p:cNvSpPr/>
          <p:nvPr/>
        </p:nvSpPr>
        <p:spPr>
          <a:xfrm>
            <a:off x="457200" y="6144768"/>
            <a:ext cx="365760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6666"/>
              </a:buClr>
              <a:buSzPts val="900"/>
              <a:buFont typeface="Calibri"/>
              <a:buNone/>
            </a:pPr>
            <a:r>
              <a:rPr b="0" i="0" lang="en-US" sz="900" u="none" cap="none" strike="noStrike">
                <a:solidFill>
                  <a:srgbClr val="666666"/>
                </a:solidFill>
                <a:latin typeface="Calibri"/>
                <a:ea typeface="Calibri"/>
                <a:cs typeface="Calibri"/>
                <a:sym typeface="Calibri"/>
              </a:rPr>
              <a:t>Pillars of Western Thought</a:t>
            </a:r>
            <a:endParaRPr b="0" i="0" sz="900" u="none" cap="none" strike="noStrike">
              <a:solidFill>
                <a:schemeClr val="dk1"/>
              </a:solidFill>
              <a:latin typeface="Calibri"/>
              <a:ea typeface="Calibri"/>
              <a:cs typeface="Calibri"/>
              <a:sym typeface="Calibri"/>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038" name="Shape 1038"/>
        <p:cNvGrpSpPr/>
        <p:nvPr/>
      </p:nvGrpSpPr>
      <p:grpSpPr>
        <a:xfrm>
          <a:off x="0" y="0"/>
          <a:ext cx="0" cy="0"/>
          <a:chOff x="0" y="0"/>
          <a:chExt cx="0" cy="0"/>
        </a:xfrm>
      </p:grpSpPr>
      <p:sp>
        <p:nvSpPr>
          <p:cNvPr id="1039" name="Google Shape;1039;p43"/>
          <p:cNvSpPr/>
          <p:nvPr/>
        </p:nvSpPr>
        <p:spPr>
          <a:xfrm>
            <a:off x="685800" y="868680"/>
            <a:ext cx="1554480" cy="1554480"/>
          </a:xfrm>
          <a:prstGeom prst="ellipse">
            <a:avLst/>
          </a:prstGeom>
          <a:solidFill>
            <a:srgbClr val="44546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0" name="Google Shape;1040;p43"/>
          <p:cNvSpPr/>
          <p:nvPr/>
        </p:nvSpPr>
        <p:spPr>
          <a:xfrm>
            <a:off x="685800" y="868680"/>
            <a:ext cx="1554480" cy="155448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6000"/>
              <a:buFont typeface="Cambria"/>
              <a:buNone/>
            </a:pPr>
            <a:r>
              <a:rPr b="1" i="0" lang="en-US" sz="6000" u="none" cap="none" strike="noStrike">
                <a:solidFill>
                  <a:srgbClr val="FFFFFF"/>
                </a:solidFill>
                <a:latin typeface="Cambria"/>
                <a:ea typeface="Cambria"/>
                <a:cs typeface="Cambria"/>
                <a:sym typeface="Cambria"/>
              </a:rPr>
              <a:t>D</a:t>
            </a:r>
            <a:endParaRPr b="0" i="0" sz="6000" u="none" cap="none" strike="noStrike">
              <a:solidFill>
                <a:schemeClr val="dk1"/>
              </a:solidFill>
              <a:latin typeface="Calibri"/>
              <a:ea typeface="Calibri"/>
              <a:cs typeface="Calibri"/>
              <a:sym typeface="Calibri"/>
            </a:endParaRPr>
          </a:p>
        </p:txBody>
      </p:sp>
      <p:sp>
        <p:nvSpPr>
          <p:cNvPr id="1041" name="Google Shape;1041;p43"/>
          <p:cNvSpPr/>
          <p:nvPr/>
        </p:nvSpPr>
        <p:spPr>
          <a:xfrm>
            <a:off x="457200" y="2542032"/>
            <a:ext cx="2011680" cy="4572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44546E"/>
              </a:buClr>
              <a:buSzPts val="950"/>
              <a:buFont typeface="Calibri"/>
              <a:buNone/>
            </a:pPr>
            <a:r>
              <a:rPr b="1" i="0" lang="en-US" sz="950" u="none" cap="none" strike="noStrike">
                <a:solidFill>
                  <a:srgbClr val="44546E"/>
                </a:solidFill>
                <a:latin typeface="Calibri"/>
                <a:ea typeface="Calibri"/>
                <a:cs typeface="Calibri"/>
                <a:sym typeface="Calibri"/>
              </a:rPr>
              <a:t>20TH CENTURY</a:t>
            </a:r>
            <a:endParaRPr b="0" i="0" sz="950" u="none" cap="none" strike="noStrike">
              <a:solidFill>
                <a:schemeClr val="dk1"/>
              </a:solidFill>
              <a:latin typeface="Calibri"/>
              <a:ea typeface="Calibri"/>
              <a:cs typeface="Calibri"/>
              <a:sym typeface="Calibri"/>
            </a:endParaRPr>
          </a:p>
        </p:txBody>
      </p:sp>
      <p:sp>
        <p:nvSpPr>
          <p:cNvPr id="1042" name="Google Shape;1042;p43"/>
          <p:cNvSpPr/>
          <p:nvPr/>
        </p:nvSpPr>
        <p:spPr>
          <a:xfrm>
            <a:off x="457200" y="2907792"/>
            <a:ext cx="2011680" cy="27432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666666"/>
              </a:buClr>
              <a:buSzPts val="1100"/>
              <a:buFont typeface="Calibri"/>
              <a:buNone/>
            </a:pPr>
            <a:r>
              <a:rPr b="0" i="0" lang="en-US" sz="1100" u="none" cap="none" strike="noStrike">
                <a:solidFill>
                  <a:srgbClr val="666666"/>
                </a:solidFill>
                <a:latin typeface="Calibri"/>
                <a:ea typeface="Calibri"/>
                <a:cs typeface="Calibri"/>
                <a:sym typeface="Calibri"/>
              </a:rPr>
              <a:t>1924 – 2013</a:t>
            </a:r>
            <a:endParaRPr b="0" i="0" sz="1100" u="none" cap="none" strike="noStrike">
              <a:solidFill>
                <a:schemeClr val="dk1"/>
              </a:solidFill>
              <a:latin typeface="Calibri"/>
              <a:ea typeface="Calibri"/>
              <a:cs typeface="Calibri"/>
              <a:sym typeface="Calibri"/>
            </a:endParaRPr>
          </a:p>
        </p:txBody>
      </p:sp>
      <p:sp>
        <p:nvSpPr>
          <p:cNvPr id="1043" name="Google Shape;1043;p43"/>
          <p:cNvSpPr/>
          <p:nvPr/>
        </p:nvSpPr>
        <p:spPr>
          <a:xfrm>
            <a:off x="457200" y="3794760"/>
            <a:ext cx="2011680" cy="256032"/>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666666"/>
              </a:buClr>
              <a:buSzPts val="850"/>
              <a:buFont typeface="Calibri"/>
              <a:buNone/>
            </a:pPr>
            <a:r>
              <a:rPr b="1" i="0" lang="en-US" sz="850" u="none" cap="none" strike="noStrike">
                <a:solidFill>
                  <a:srgbClr val="666666"/>
                </a:solidFill>
                <a:latin typeface="Calibri"/>
                <a:ea typeface="Calibri"/>
                <a:cs typeface="Calibri"/>
                <a:sym typeface="Calibri"/>
              </a:rPr>
              <a:t>YOU’D ARGUE WITH</a:t>
            </a:r>
            <a:endParaRPr b="0" i="0" sz="850" u="none" cap="none" strike="noStrike">
              <a:solidFill>
                <a:schemeClr val="dk1"/>
              </a:solidFill>
              <a:latin typeface="Calibri"/>
              <a:ea typeface="Calibri"/>
              <a:cs typeface="Calibri"/>
              <a:sym typeface="Calibri"/>
            </a:endParaRPr>
          </a:p>
        </p:txBody>
      </p:sp>
      <p:sp>
        <p:nvSpPr>
          <p:cNvPr id="1044" name="Google Shape;1044;p43"/>
          <p:cNvSpPr/>
          <p:nvPr/>
        </p:nvSpPr>
        <p:spPr>
          <a:xfrm>
            <a:off x="457200" y="4069080"/>
            <a:ext cx="2011680" cy="1463040"/>
          </a:xfrm>
          <a:prstGeom prst="rect">
            <a:avLst/>
          </a:prstGeom>
          <a:noFill/>
          <a:ln>
            <a:noFill/>
          </a:ln>
        </p:spPr>
        <p:txBody>
          <a:bodyPr anchorCtr="0" anchor="ctr" bIns="0" lIns="0" spcFirstLastPara="1" rIns="0" wrap="square" tIns="0">
            <a:noAutofit/>
          </a:bodyPr>
          <a:lstStyle/>
          <a:p>
            <a:pPr indent="0" lvl="0" marL="0" marR="0" rtl="0" algn="ctr">
              <a:lnSpc>
                <a:spcPct val="142857"/>
              </a:lnSpc>
              <a:spcBef>
                <a:spcPts val="0"/>
              </a:spcBef>
              <a:spcAft>
                <a:spcPts val="0"/>
              </a:spcAft>
              <a:buClr>
                <a:srgbClr val="1A1A1A"/>
              </a:buClr>
              <a:buSzPts val="1050"/>
              <a:buFont typeface="Calibri"/>
              <a:buNone/>
            </a:pPr>
            <a:r>
              <a:rPr b="0" i="0" lang="en-US" sz="1050" u="none" cap="none" strike="noStrike">
                <a:solidFill>
                  <a:srgbClr val="1A1A1A"/>
                </a:solidFill>
                <a:latin typeface="Calibri"/>
                <a:ea typeface="Calibri"/>
                <a:cs typeface="Calibri"/>
                <a:sym typeface="Calibri"/>
              </a:rPr>
              <a:t>John Dewey</a:t>
            </a:r>
            <a:endParaRPr b="0" i="0" sz="1050" u="none" cap="none" strike="noStrike">
              <a:solidFill>
                <a:schemeClr val="dk1"/>
              </a:solidFill>
              <a:latin typeface="Calibri"/>
              <a:ea typeface="Calibri"/>
              <a:cs typeface="Calibri"/>
              <a:sym typeface="Calibri"/>
            </a:endParaRPr>
          </a:p>
          <a:p>
            <a:pPr indent="0" lvl="0" marL="0" marR="0" rtl="0" algn="ctr">
              <a:lnSpc>
                <a:spcPct val="142857"/>
              </a:lnSpc>
              <a:spcBef>
                <a:spcPts val="0"/>
              </a:spcBef>
              <a:spcAft>
                <a:spcPts val="0"/>
              </a:spcAft>
              <a:buClr>
                <a:srgbClr val="1A1A1A"/>
              </a:buClr>
              <a:buSzPts val="1050"/>
              <a:buFont typeface="Calibri"/>
              <a:buNone/>
            </a:pPr>
            <a:r>
              <a:rPr b="0" i="0" lang="en-US" sz="1050" u="none" cap="none" strike="noStrike">
                <a:solidFill>
                  <a:srgbClr val="1A1A1A"/>
                </a:solidFill>
                <a:latin typeface="Calibri"/>
                <a:ea typeface="Calibri"/>
                <a:cs typeface="Calibri"/>
                <a:sym typeface="Calibri"/>
              </a:rPr>
              <a:t>Ludwig Wittgenstein</a:t>
            </a:r>
            <a:endParaRPr b="0" i="0" sz="1050" u="none" cap="none" strike="noStrike">
              <a:solidFill>
                <a:schemeClr val="dk1"/>
              </a:solidFill>
              <a:latin typeface="Calibri"/>
              <a:ea typeface="Calibri"/>
              <a:cs typeface="Calibri"/>
              <a:sym typeface="Calibri"/>
            </a:endParaRPr>
          </a:p>
          <a:p>
            <a:pPr indent="0" lvl="0" marL="0" marR="0" rtl="0" algn="ctr">
              <a:lnSpc>
                <a:spcPct val="142857"/>
              </a:lnSpc>
              <a:spcBef>
                <a:spcPts val="0"/>
              </a:spcBef>
              <a:spcAft>
                <a:spcPts val="0"/>
              </a:spcAft>
              <a:buClr>
                <a:srgbClr val="1A1A1A"/>
              </a:buClr>
              <a:buSzPts val="1050"/>
              <a:buFont typeface="Calibri"/>
              <a:buNone/>
            </a:pPr>
            <a:r>
              <a:rPr b="0" i="0" lang="en-US" sz="1050" u="none" cap="none" strike="noStrike">
                <a:solidFill>
                  <a:srgbClr val="1A1A1A"/>
                </a:solidFill>
                <a:latin typeface="Calibri"/>
                <a:ea typeface="Calibri"/>
                <a:cs typeface="Calibri"/>
                <a:sym typeface="Calibri"/>
              </a:rPr>
              <a:t>Susanne Langer</a:t>
            </a:r>
            <a:endParaRPr b="0" i="0" sz="1050" u="none" cap="none" strike="noStrike">
              <a:solidFill>
                <a:schemeClr val="dk1"/>
              </a:solidFill>
              <a:latin typeface="Calibri"/>
              <a:ea typeface="Calibri"/>
              <a:cs typeface="Calibri"/>
              <a:sym typeface="Calibri"/>
            </a:endParaRPr>
          </a:p>
        </p:txBody>
      </p:sp>
      <p:cxnSp>
        <p:nvCxnSpPr>
          <p:cNvPr id="1045" name="Google Shape;1045;p43"/>
          <p:cNvCxnSpPr/>
          <p:nvPr/>
        </p:nvCxnSpPr>
        <p:spPr>
          <a:xfrm>
            <a:off x="2788920" y="868680"/>
            <a:ext cx="0" cy="5120640"/>
          </a:xfrm>
          <a:prstGeom prst="straightConnector1">
            <a:avLst/>
          </a:prstGeom>
          <a:noFill/>
          <a:ln cap="flat" cmpd="sng" w="9525">
            <a:solidFill>
              <a:srgbClr val="D8D4CE"/>
            </a:solidFill>
            <a:prstDash val="solid"/>
            <a:round/>
            <a:headEnd len="sm" w="sm" type="none"/>
            <a:tailEnd len="sm" w="sm" type="none"/>
          </a:ln>
        </p:spPr>
      </p:cxnSp>
      <p:sp>
        <p:nvSpPr>
          <p:cNvPr id="1046" name="Google Shape;1046;p43"/>
          <p:cNvSpPr/>
          <p:nvPr/>
        </p:nvSpPr>
        <p:spPr>
          <a:xfrm>
            <a:off x="3154680" y="713232"/>
            <a:ext cx="8412480" cy="65836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A1A1A"/>
              </a:buClr>
              <a:buSzPts val="3800"/>
              <a:buFont typeface="Cambria"/>
              <a:buNone/>
            </a:pPr>
            <a:r>
              <a:rPr b="1" i="0" lang="en-US" sz="3800" u="none" cap="none" strike="noStrike">
                <a:solidFill>
                  <a:srgbClr val="1A1A1A"/>
                </a:solidFill>
                <a:latin typeface="Cambria"/>
                <a:ea typeface="Cambria"/>
                <a:cs typeface="Cambria"/>
                <a:sym typeface="Cambria"/>
              </a:rPr>
              <a:t>Arthur Danto</a:t>
            </a:r>
            <a:endParaRPr b="0" i="0" sz="3800" u="none" cap="none" strike="noStrike">
              <a:solidFill>
                <a:schemeClr val="dk1"/>
              </a:solidFill>
              <a:latin typeface="Calibri"/>
              <a:ea typeface="Calibri"/>
              <a:cs typeface="Calibri"/>
              <a:sym typeface="Calibri"/>
            </a:endParaRPr>
          </a:p>
        </p:txBody>
      </p:sp>
      <p:sp>
        <p:nvSpPr>
          <p:cNvPr id="1047" name="Google Shape;1047;p43"/>
          <p:cNvSpPr/>
          <p:nvPr/>
        </p:nvSpPr>
        <p:spPr>
          <a:xfrm>
            <a:off x="3154680" y="1389888"/>
            <a:ext cx="8412480" cy="3657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6666"/>
              </a:buClr>
              <a:buSzPts val="1700"/>
              <a:buFont typeface="Cambria"/>
              <a:buNone/>
            </a:pPr>
            <a:r>
              <a:rPr b="0" i="1" lang="en-US" sz="1700" u="none" cap="none" strike="noStrike">
                <a:solidFill>
                  <a:srgbClr val="666666"/>
                </a:solidFill>
                <a:latin typeface="Cambria"/>
                <a:ea typeface="Cambria"/>
                <a:cs typeface="Cambria"/>
                <a:sym typeface="Cambria"/>
              </a:rPr>
              <a:t>The theorist of the artworld</a:t>
            </a:r>
            <a:endParaRPr b="0" i="0" sz="1700" u="none" cap="none" strike="noStrike">
              <a:solidFill>
                <a:schemeClr val="dk1"/>
              </a:solidFill>
              <a:latin typeface="Calibri"/>
              <a:ea typeface="Calibri"/>
              <a:cs typeface="Calibri"/>
              <a:sym typeface="Calibri"/>
            </a:endParaRPr>
          </a:p>
        </p:txBody>
      </p:sp>
      <p:sp>
        <p:nvSpPr>
          <p:cNvPr id="1048" name="Google Shape;1048;p43"/>
          <p:cNvSpPr/>
          <p:nvPr/>
        </p:nvSpPr>
        <p:spPr>
          <a:xfrm>
            <a:off x="3154680" y="1965960"/>
            <a:ext cx="4114800" cy="2560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6666"/>
              </a:buClr>
              <a:buSzPts val="900"/>
              <a:buFont typeface="Calibri"/>
              <a:buNone/>
            </a:pPr>
            <a:r>
              <a:rPr b="1" i="0" lang="en-US" sz="900" u="none" cap="none" strike="noStrike">
                <a:solidFill>
                  <a:srgbClr val="666666"/>
                </a:solidFill>
                <a:latin typeface="Calibri"/>
                <a:ea typeface="Calibri"/>
                <a:cs typeface="Calibri"/>
                <a:sym typeface="Calibri"/>
              </a:rPr>
              <a:t>WHAT YOU’D MASTER</a:t>
            </a:r>
            <a:endParaRPr b="0" i="0" sz="900" u="none" cap="none" strike="noStrike">
              <a:solidFill>
                <a:schemeClr val="dk1"/>
              </a:solidFill>
              <a:latin typeface="Calibri"/>
              <a:ea typeface="Calibri"/>
              <a:cs typeface="Calibri"/>
              <a:sym typeface="Calibri"/>
            </a:endParaRPr>
          </a:p>
        </p:txBody>
      </p:sp>
      <p:sp>
        <p:nvSpPr>
          <p:cNvPr id="1049" name="Google Shape;1049;p43"/>
          <p:cNvSpPr/>
          <p:nvPr/>
        </p:nvSpPr>
        <p:spPr>
          <a:xfrm>
            <a:off x="3154680" y="2240280"/>
            <a:ext cx="4114800" cy="1691640"/>
          </a:xfrm>
          <a:prstGeom prst="rect">
            <a:avLst/>
          </a:prstGeom>
          <a:noFill/>
          <a:ln>
            <a:noFill/>
          </a:ln>
        </p:spPr>
        <p:txBody>
          <a:bodyPr anchorCtr="0" anchor="ctr" bIns="0" lIns="0" spcFirstLastPara="1" rIns="0" wrap="square" tIns="0">
            <a:noAutofit/>
          </a:bodyPr>
          <a:lstStyle/>
          <a:p>
            <a:pPr indent="-342900" lvl="0" marL="342900" marR="0" rtl="0" algn="l">
              <a:spcBef>
                <a:spcPts val="0"/>
              </a:spcBef>
              <a:spcAft>
                <a:spcPts val="0"/>
              </a:spcAft>
              <a:buClr>
                <a:srgbClr val="1A1A1A"/>
              </a:buClr>
              <a:buSzPts val="1300"/>
              <a:buFont typeface="Calibri"/>
              <a:buChar char="•"/>
            </a:pPr>
            <a:r>
              <a:rPr b="0" i="0" lang="en-US" sz="1300" u="none" cap="none" strike="noStrike">
                <a:solidFill>
                  <a:srgbClr val="1A1A1A"/>
                </a:solidFill>
                <a:latin typeface="Calibri"/>
                <a:ea typeface="Calibri"/>
                <a:cs typeface="Calibri"/>
                <a:sym typeface="Calibri"/>
              </a:rPr>
              <a:t>The artworld</a:t>
            </a:r>
            <a:endParaRPr b="0" i="0" sz="1300" u="none" cap="none" strike="noStrike">
              <a:solidFill>
                <a:schemeClr val="dk1"/>
              </a:solidFill>
              <a:latin typeface="Calibri"/>
              <a:ea typeface="Calibri"/>
              <a:cs typeface="Calibri"/>
              <a:sym typeface="Calibri"/>
            </a:endParaRPr>
          </a:p>
          <a:p>
            <a:pPr indent="-342900" lvl="0" marL="342900" marR="0" rtl="0" algn="l">
              <a:spcBef>
                <a:spcPts val="700"/>
              </a:spcBef>
              <a:spcAft>
                <a:spcPts val="0"/>
              </a:spcAft>
              <a:buClr>
                <a:srgbClr val="1A1A1A"/>
              </a:buClr>
              <a:buSzPts val="1300"/>
              <a:buFont typeface="Calibri"/>
              <a:buChar char="•"/>
            </a:pPr>
            <a:r>
              <a:rPr b="0" i="0" lang="en-US" sz="1300" u="none" cap="none" strike="noStrike">
                <a:solidFill>
                  <a:srgbClr val="1A1A1A"/>
                </a:solidFill>
                <a:latin typeface="Calibri"/>
                <a:ea typeface="Calibri"/>
                <a:cs typeface="Calibri"/>
                <a:sym typeface="Calibri"/>
              </a:rPr>
              <a:t>Indiscernible counterparts</a:t>
            </a:r>
            <a:endParaRPr b="0" i="0" sz="1300" u="none" cap="none" strike="noStrike">
              <a:solidFill>
                <a:schemeClr val="dk1"/>
              </a:solidFill>
              <a:latin typeface="Calibri"/>
              <a:ea typeface="Calibri"/>
              <a:cs typeface="Calibri"/>
              <a:sym typeface="Calibri"/>
            </a:endParaRPr>
          </a:p>
          <a:p>
            <a:pPr indent="-342900" lvl="0" marL="342900" marR="0" rtl="0" algn="l">
              <a:spcBef>
                <a:spcPts val="700"/>
              </a:spcBef>
              <a:spcAft>
                <a:spcPts val="0"/>
              </a:spcAft>
              <a:buClr>
                <a:srgbClr val="1A1A1A"/>
              </a:buClr>
              <a:buSzPts val="1300"/>
              <a:buFont typeface="Calibri"/>
              <a:buChar char="•"/>
            </a:pPr>
            <a:r>
              <a:rPr b="0" i="0" lang="en-US" sz="1300" u="none" cap="none" strike="noStrike">
                <a:solidFill>
                  <a:srgbClr val="1A1A1A"/>
                </a:solidFill>
                <a:latin typeface="Calibri"/>
                <a:ea typeface="Calibri"/>
                <a:cs typeface="Calibri"/>
                <a:sym typeface="Calibri"/>
              </a:rPr>
              <a:t>The end of art</a:t>
            </a:r>
            <a:endParaRPr b="0" i="0" sz="1300" u="none" cap="none" strike="noStrike">
              <a:solidFill>
                <a:schemeClr val="dk1"/>
              </a:solidFill>
              <a:latin typeface="Calibri"/>
              <a:ea typeface="Calibri"/>
              <a:cs typeface="Calibri"/>
              <a:sym typeface="Calibri"/>
            </a:endParaRPr>
          </a:p>
        </p:txBody>
      </p:sp>
      <p:sp>
        <p:nvSpPr>
          <p:cNvPr id="1050" name="Google Shape;1050;p43"/>
          <p:cNvSpPr/>
          <p:nvPr/>
        </p:nvSpPr>
        <p:spPr>
          <a:xfrm>
            <a:off x="7589520" y="1965960"/>
            <a:ext cx="3977640" cy="2560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6666"/>
              </a:buClr>
              <a:buSzPts val="900"/>
              <a:buFont typeface="Calibri"/>
              <a:buNone/>
            </a:pPr>
            <a:r>
              <a:rPr b="1" i="0" lang="en-US" sz="900" u="none" cap="none" strike="noStrike">
                <a:solidFill>
                  <a:srgbClr val="666666"/>
                </a:solidFill>
                <a:latin typeface="Calibri"/>
                <a:ea typeface="Calibri"/>
                <a:cs typeface="Calibri"/>
                <a:sym typeface="Calibri"/>
              </a:rPr>
              <a:t>THE QUESTION YOU’D WRESTLE WITH</a:t>
            </a:r>
            <a:endParaRPr b="0" i="0" sz="900" u="none" cap="none" strike="noStrike">
              <a:solidFill>
                <a:schemeClr val="dk1"/>
              </a:solidFill>
              <a:latin typeface="Calibri"/>
              <a:ea typeface="Calibri"/>
              <a:cs typeface="Calibri"/>
              <a:sym typeface="Calibri"/>
            </a:endParaRPr>
          </a:p>
        </p:txBody>
      </p:sp>
      <p:sp>
        <p:nvSpPr>
          <p:cNvPr id="1051" name="Google Shape;1051;p43"/>
          <p:cNvSpPr/>
          <p:nvPr/>
        </p:nvSpPr>
        <p:spPr>
          <a:xfrm>
            <a:off x="7589520" y="2240280"/>
            <a:ext cx="3977640" cy="914400"/>
          </a:xfrm>
          <a:prstGeom prst="rect">
            <a:avLst/>
          </a:prstGeom>
          <a:noFill/>
          <a:ln>
            <a:noFill/>
          </a:ln>
        </p:spPr>
        <p:txBody>
          <a:bodyPr anchorCtr="0" anchor="ctr" bIns="0" lIns="0" spcFirstLastPara="1" rIns="0" wrap="square" tIns="0">
            <a:noAutofit/>
          </a:bodyPr>
          <a:lstStyle/>
          <a:p>
            <a:pPr indent="0" lvl="0" marL="0" marR="0" rtl="0" algn="l">
              <a:lnSpc>
                <a:spcPct val="131034"/>
              </a:lnSpc>
              <a:spcBef>
                <a:spcPts val="0"/>
              </a:spcBef>
              <a:spcAft>
                <a:spcPts val="0"/>
              </a:spcAft>
              <a:buClr>
                <a:srgbClr val="44546E"/>
              </a:buClr>
              <a:buSzPts val="1450"/>
              <a:buFont typeface="Cambria"/>
              <a:buNone/>
            </a:pPr>
            <a:r>
              <a:rPr b="1" i="0" lang="en-US" sz="1450" u="none" cap="none" strike="noStrike">
                <a:solidFill>
                  <a:srgbClr val="44546E"/>
                </a:solidFill>
                <a:latin typeface="Cambria"/>
                <a:ea typeface="Cambria"/>
                <a:cs typeface="Cambria"/>
                <a:sym typeface="Cambria"/>
              </a:rPr>
              <a:t>Who determines what art is valued, and on what criteria?</a:t>
            </a:r>
            <a:endParaRPr b="0" i="0" sz="1450" u="none" cap="none" strike="noStrike">
              <a:solidFill>
                <a:schemeClr val="dk1"/>
              </a:solidFill>
              <a:latin typeface="Calibri"/>
              <a:ea typeface="Calibri"/>
              <a:cs typeface="Calibri"/>
              <a:sym typeface="Calibri"/>
            </a:endParaRPr>
          </a:p>
        </p:txBody>
      </p:sp>
      <p:sp>
        <p:nvSpPr>
          <p:cNvPr id="1052" name="Google Shape;1052;p43"/>
          <p:cNvSpPr/>
          <p:nvPr/>
        </p:nvSpPr>
        <p:spPr>
          <a:xfrm>
            <a:off x="7589520" y="3291840"/>
            <a:ext cx="397764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6666"/>
              </a:buClr>
              <a:buSzPts val="900"/>
              <a:buFont typeface="Calibri"/>
              <a:buNone/>
            </a:pPr>
            <a:r>
              <a:rPr b="0" i="0" lang="en-US" sz="900" u="none" cap="none" strike="noStrike">
                <a:solidFill>
                  <a:srgbClr val="666666"/>
                </a:solidFill>
                <a:latin typeface="Calibri"/>
                <a:ea typeface="Calibri"/>
                <a:cs typeface="Calibri"/>
                <a:sym typeface="Calibri"/>
              </a:rPr>
              <a:t>The Arts · Perspectives  ·  The Arts · Methods</a:t>
            </a:r>
            <a:endParaRPr b="0" i="0" sz="900" u="none" cap="none" strike="noStrike">
              <a:solidFill>
                <a:schemeClr val="dk1"/>
              </a:solidFill>
              <a:latin typeface="Calibri"/>
              <a:ea typeface="Calibri"/>
              <a:cs typeface="Calibri"/>
              <a:sym typeface="Calibri"/>
            </a:endParaRPr>
          </a:p>
        </p:txBody>
      </p:sp>
      <p:sp>
        <p:nvSpPr>
          <p:cNvPr id="1053" name="Google Shape;1053;p43"/>
          <p:cNvSpPr/>
          <p:nvPr/>
        </p:nvSpPr>
        <p:spPr>
          <a:xfrm>
            <a:off x="3154680" y="4114800"/>
            <a:ext cx="8412480" cy="1572768"/>
          </a:xfrm>
          <a:prstGeom prst="rect">
            <a:avLst/>
          </a:prstGeom>
          <a:solidFill>
            <a:srgbClr val="F4F2E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4" name="Google Shape;1054;p43"/>
          <p:cNvSpPr/>
          <p:nvPr/>
        </p:nvSpPr>
        <p:spPr>
          <a:xfrm>
            <a:off x="3401568" y="4224528"/>
            <a:ext cx="7955280" cy="914400"/>
          </a:xfrm>
          <a:prstGeom prst="rect">
            <a:avLst/>
          </a:prstGeom>
          <a:noFill/>
          <a:ln>
            <a:noFill/>
          </a:ln>
        </p:spPr>
        <p:txBody>
          <a:bodyPr anchorCtr="0" anchor="t" bIns="0" lIns="0" spcFirstLastPara="1" rIns="0" wrap="square" tIns="0">
            <a:noAutofit/>
          </a:bodyPr>
          <a:lstStyle/>
          <a:p>
            <a:pPr indent="0" lvl="0" marL="0" marR="0" rtl="0" algn="l">
              <a:lnSpc>
                <a:spcPct val="135714"/>
              </a:lnSpc>
              <a:spcBef>
                <a:spcPts val="0"/>
              </a:spcBef>
              <a:spcAft>
                <a:spcPts val="0"/>
              </a:spcAft>
              <a:buClr>
                <a:srgbClr val="1A1A1A"/>
              </a:buClr>
              <a:buSzPts val="1400"/>
              <a:buFont typeface="Cambria"/>
              <a:buNone/>
            </a:pPr>
            <a:r>
              <a:rPr b="0" i="1" lang="en-US" sz="1400" u="none" cap="none" strike="noStrike">
                <a:solidFill>
                  <a:srgbClr val="1A1A1A"/>
                </a:solidFill>
                <a:latin typeface="Cambria"/>
                <a:ea typeface="Cambria"/>
                <a:cs typeface="Cambria"/>
                <a:sym typeface="Cambria"/>
              </a:rPr>
              <a:t>“To see something as art requires something the eye cannot descry — an atmosphere of artistic theory, a knowledge of the history of art: an artworld.”</a:t>
            </a:r>
            <a:endParaRPr b="0" i="0" sz="1400" u="none" cap="none" strike="noStrike">
              <a:solidFill>
                <a:schemeClr val="dk1"/>
              </a:solidFill>
              <a:latin typeface="Calibri"/>
              <a:ea typeface="Calibri"/>
              <a:cs typeface="Calibri"/>
              <a:sym typeface="Calibri"/>
            </a:endParaRPr>
          </a:p>
        </p:txBody>
      </p:sp>
      <p:sp>
        <p:nvSpPr>
          <p:cNvPr id="1055" name="Google Shape;1055;p43"/>
          <p:cNvSpPr/>
          <p:nvPr/>
        </p:nvSpPr>
        <p:spPr>
          <a:xfrm>
            <a:off x="3401568" y="5285232"/>
            <a:ext cx="795528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6666"/>
              </a:buClr>
              <a:buSzPts val="900"/>
              <a:buFont typeface="Calibri"/>
              <a:buNone/>
            </a:pPr>
            <a:r>
              <a:rPr b="0" i="0" lang="en-US" sz="900" u="none" cap="none" strike="noStrike">
                <a:solidFill>
                  <a:srgbClr val="666666"/>
                </a:solidFill>
                <a:latin typeface="Calibri"/>
                <a:ea typeface="Calibri"/>
                <a:cs typeface="Calibri"/>
                <a:sym typeface="Calibri"/>
              </a:rPr>
              <a:t>'The Artworld', The Journal of Philosophy, 1964</a:t>
            </a:r>
            <a:endParaRPr b="0" i="0" sz="900" u="none" cap="none" strike="noStrike">
              <a:solidFill>
                <a:schemeClr val="dk1"/>
              </a:solidFill>
              <a:latin typeface="Calibri"/>
              <a:ea typeface="Calibri"/>
              <a:cs typeface="Calibri"/>
              <a:sym typeface="Calibri"/>
            </a:endParaRPr>
          </a:p>
        </p:txBody>
      </p:sp>
      <p:sp>
        <p:nvSpPr>
          <p:cNvPr id="1056" name="Google Shape;1056;p43"/>
          <p:cNvSpPr/>
          <p:nvPr/>
        </p:nvSpPr>
        <p:spPr>
          <a:xfrm>
            <a:off x="10607040" y="6144768"/>
            <a:ext cx="1005840" cy="274320"/>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666666"/>
              </a:buClr>
              <a:buSzPts val="900"/>
              <a:buFont typeface="Calibri"/>
              <a:buNone/>
            </a:pPr>
            <a:r>
              <a:rPr b="0" i="0" lang="en-US" sz="900" u="none" cap="none" strike="noStrike">
                <a:solidFill>
                  <a:srgbClr val="666666"/>
                </a:solidFill>
                <a:latin typeface="Calibri"/>
                <a:ea typeface="Calibri"/>
                <a:cs typeface="Calibri"/>
                <a:sym typeface="Calibri"/>
              </a:rPr>
              <a:t>38 of 42</a:t>
            </a:r>
            <a:endParaRPr b="0" i="0" sz="900" u="none" cap="none" strike="noStrike">
              <a:solidFill>
                <a:schemeClr val="dk1"/>
              </a:solidFill>
              <a:latin typeface="Calibri"/>
              <a:ea typeface="Calibri"/>
              <a:cs typeface="Calibri"/>
              <a:sym typeface="Calibri"/>
            </a:endParaRPr>
          </a:p>
        </p:txBody>
      </p:sp>
      <p:sp>
        <p:nvSpPr>
          <p:cNvPr id="1057" name="Google Shape;1057;p43"/>
          <p:cNvSpPr/>
          <p:nvPr/>
        </p:nvSpPr>
        <p:spPr>
          <a:xfrm>
            <a:off x="457200" y="6144768"/>
            <a:ext cx="365760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6666"/>
              </a:buClr>
              <a:buSzPts val="900"/>
              <a:buFont typeface="Calibri"/>
              <a:buNone/>
            </a:pPr>
            <a:r>
              <a:rPr b="0" i="0" lang="en-US" sz="900" u="none" cap="none" strike="noStrike">
                <a:solidFill>
                  <a:srgbClr val="666666"/>
                </a:solidFill>
                <a:latin typeface="Calibri"/>
                <a:ea typeface="Calibri"/>
                <a:cs typeface="Calibri"/>
                <a:sym typeface="Calibri"/>
              </a:rPr>
              <a:t>Pillars of Western Thought</a:t>
            </a:r>
            <a:endParaRPr b="0" i="0" sz="900" u="none" cap="none" strike="noStrike">
              <a:solidFill>
                <a:schemeClr val="dk1"/>
              </a:solidFill>
              <a:latin typeface="Calibri"/>
              <a:ea typeface="Calibri"/>
              <a:cs typeface="Calibri"/>
              <a:sym typeface="Calibri"/>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062" name="Shape 1062"/>
        <p:cNvGrpSpPr/>
        <p:nvPr/>
      </p:nvGrpSpPr>
      <p:grpSpPr>
        <a:xfrm>
          <a:off x="0" y="0"/>
          <a:ext cx="0" cy="0"/>
          <a:chOff x="0" y="0"/>
          <a:chExt cx="0" cy="0"/>
        </a:xfrm>
      </p:grpSpPr>
      <p:sp>
        <p:nvSpPr>
          <p:cNvPr id="1063" name="Google Shape;1063;p44"/>
          <p:cNvSpPr/>
          <p:nvPr/>
        </p:nvSpPr>
        <p:spPr>
          <a:xfrm>
            <a:off x="685800" y="868680"/>
            <a:ext cx="1554480" cy="1554480"/>
          </a:xfrm>
          <a:prstGeom prst="ellipse">
            <a:avLst/>
          </a:prstGeom>
          <a:solidFill>
            <a:srgbClr val="9C3D6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4" name="Google Shape;1064;p44"/>
          <p:cNvSpPr/>
          <p:nvPr/>
        </p:nvSpPr>
        <p:spPr>
          <a:xfrm>
            <a:off x="685800" y="868680"/>
            <a:ext cx="1554480" cy="155448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6000"/>
              <a:buFont typeface="Cambria"/>
              <a:buNone/>
            </a:pPr>
            <a:r>
              <a:rPr b="1" i="0" lang="en-US" sz="6000" u="none" cap="none" strike="noStrike">
                <a:solidFill>
                  <a:srgbClr val="FFFFFF"/>
                </a:solidFill>
                <a:latin typeface="Cambria"/>
                <a:ea typeface="Cambria"/>
                <a:cs typeface="Cambria"/>
                <a:sym typeface="Cambria"/>
              </a:rPr>
              <a:t>K</a:t>
            </a:r>
            <a:endParaRPr b="0" i="0" sz="6000" u="none" cap="none" strike="noStrike">
              <a:solidFill>
                <a:schemeClr val="dk1"/>
              </a:solidFill>
              <a:latin typeface="Calibri"/>
              <a:ea typeface="Calibri"/>
              <a:cs typeface="Calibri"/>
              <a:sym typeface="Calibri"/>
            </a:endParaRPr>
          </a:p>
        </p:txBody>
      </p:sp>
      <p:sp>
        <p:nvSpPr>
          <p:cNvPr id="1065" name="Google Shape;1065;p44"/>
          <p:cNvSpPr/>
          <p:nvPr/>
        </p:nvSpPr>
        <p:spPr>
          <a:xfrm>
            <a:off x="457200" y="2542032"/>
            <a:ext cx="2011680" cy="4572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9C3D6E"/>
              </a:buClr>
              <a:buSzPts val="950"/>
              <a:buFont typeface="Calibri"/>
              <a:buNone/>
            </a:pPr>
            <a:r>
              <a:rPr b="1" i="0" lang="en-US" sz="950" u="none" cap="none" strike="noStrike">
                <a:solidFill>
                  <a:srgbClr val="9C3D6E"/>
                </a:solidFill>
                <a:latin typeface="Calibri"/>
                <a:ea typeface="Calibri"/>
                <a:cs typeface="Calibri"/>
                <a:sym typeface="Calibri"/>
              </a:rPr>
              <a:t>CONTEMPORARY</a:t>
            </a:r>
            <a:endParaRPr b="0" i="0" sz="950" u="none" cap="none" strike="noStrike">
              <a:solidFill>
                <a:schemeClr val="dk1"/>
              </a:solidFill>
              <a:latin typeface="Calibri"/>
              <a:ea typeface="Calibri"/>
              <a:cs typeface="Calibri"/>
              <a:sym typeface="Calibri"/>
            </a:endParaRPr>
          </a:p>
        </p:txBody>
      </p:sp>
      <p:sp>
        <p:nvSpPr>
          <p:cNvPr id="1066" name="Google Shape;1066;p44"/>
          <p:cNvSpPr/>
          <p:nvPr/>
        </p:nvSpPr>
        <p:spPr>
          <a:xfrm>
            <a:off x="457200" y="2907792"/>
            <a:ext cx="2011680" cy="27432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666666"/>
              </a:buClr>
              <a:buSzPts val="1100"/>
              <a:buFont typeface="Calibri"/>
              <a:buNone/>
            </a:pPr>
            <a:r>
              <a:rPr b="0" i="0" lang="en-US" sz="1100" u="none" cap="none" strike="noStrike">
                <a:solidFill>
                  <a:srgbClr val="666666"/>
                </a:solidFill>
                <a:latin typeface="Calibri"/>
                <a:ea typeface="Calibri"/>
                <a:cs typeface="Calibri"/>
                <a:sym typeface="Calibri"/>
              </a:rPr>
              <a:t>b. 1953</a:t>
            </a:r>
            <a:endParaRPr b="0" i="0" sz="1100" u="none" cap="none" strike="noStrike">
              <a:solidFill>
                <a:schemeClr val="dk1"/>
              </a:solidFill>
              <a:latin typeface="Calibri"/>
              <a:ea typeface="Calibri"/>
              <a:cs typeface="Calibri"/>
              <a:sym typeface="Calibri"/>
            </a:endParaRPr>
          </a:p>
        </p:txBody>
      </p:sp>
      <p:sp>
        <p:nvSpPr>
          <p:cNvPr id="1067" name="Google Shape;1067;p44"/>
          <p:cNvSpPr/>
          <p:nvPr/>
        </p:nvSpPr>
        <p:spPr>
          <a:xfrm>
            <a:off x="457200" y="3794760"/>
            <a:ext cx="2011680" cy="256032"/>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666666"/>
              </a:buClr>
              <a:buSzPts val="850"/>
              <a:buFont typeface="Calibri"/>
              <a:buNone/>
            </a:pPr>
            <a:r>
              <a:rPr b="1" i="0" lang="en-US" sz="850" u="none" cap="none" strike="noStrike">
                <a:solidFill>
                  <a:srgbClr val="666666"/>
                </a:solidFill>
                <a:latin typeface="Calibri"/>
                <a:ea typeface="Calibri"/>
                <a:cs typeface="Calibri"/>
                <a:sym typeface="Calibri"/>
              </a:rPr>
              <a:t>YOU’D ARGUE WITH</a:t>
            </a:r>
            <a:endParaRPr b="0" i="0" sz="850" u="none" cap="none" strike="noStrike">
              <a:solidFill>
                <a:schemeClr val="dk1"/>
              </a:solidFill>
              <a:latin typeface="Calibri"/>
              <a:ea typeface="Calibri"/>
              <a:cs typeface="Calibri"/>
              <a:sym typeface="Calibri"/>
            </a:endParaRPr>
          </a:p>
        </p:txBody>
      </p:sp>
      <p:sp>
        <p:nvSpPr>
          <p:cNvPr id="1068" name="Google Shape;1068;p44"/>
          <p:cNvSpPr/>
          <p:nvPr/>
        </p:nvSpPr>
        <p:spPr>
          <a:xfrm>
            <a:off x="457200" y="4069080"/>
            <a:ext cx="2011680" cy="1463040"/>
          </a:xfrm>
          <a:prstGeom prst="rect">
            <a:avLst/>
          </a:prstGeom>
          <a:noFill/>
          <a:ln>
            <a:noFill/>
          </a:ln>
        </p:spPr>
        <p:txBody>
          <a:bodyPr anchorCtr="0" anchor="ctr" bIns="0" lIns="0" spcFirstLastPara="1" rIns="0" wrap="square" tIns="0">
            <a:noAutofit/>
          </a:bodyPr>
          <a:lstStyle/>
          <a:p>
            <a:pPr indent="0" lvl="0" marL="0" marR="0" rtl="0" algn="ctr">
              <a:lnSpc>
                <a:spcPct val="142857"/>
              </a:lnSpc>
              <a:spcBef>
                <a:spcPts val="0"/>
              </a:spcBef>
              <a:spcAft>
                <a:spcPts val="0"/>
              </a:spcAft>
              <a:buClr>
                <a:srgbClr val="1A1A1A"/>
              </a:buClr>
              <a:buSzPts val="1050"/>
              <a:buFont typeface="Calibri"/>
              <a:buNone/>
            </a:pPr>
            <a:r>
              <a:rPr b="0" i="0" lang="en-US" sz="1050" u="none" cap="none" strike="noStrike">
                <a:solidFill>
                  <a:srgbClr val="1A1A1A"/>
                </a:solidFill>
                <a:latin typeface="Calibri"/>
                <a:ea typeface="Calibri"/>
                <a:cs typeface="Calibri"/>
                <a:sym typeface="Calibri"/>
              </a:rPr>
              <a:t>Thomas Kuhn</a:t>
            </a:r>
            <a:endParaRPr b="0" i="0" sz="1050" u="none" cap="none" strike="noStrike">
              <a:solidFill>
                <a:schemeClr val="dk1"/>
              </a:solidFill>
              <a:latin typeface="Calibri"/>
              <a:ea typeface="Calibri"/>
              <a:cs typeface="Calibri"/>
              <a:sym typeface="Calibri"/>
            </a:endParaRPr>
          </a:p>
          <a:p>
            <a:pPr indent="0" lvl="0" marL="0" marR="0" rtl="0" algn="ctr">
              <a:lnSpc>
                <a:spcPct val="142857"/>
              </a:lnSpc>
              <a:spcBef>
                <a:spcPts val="0"/>
              </a:spcBef>
              <a:spcAft>
                <a:spcPts val="0"/>
              </a:spcAft>
              <a:buClr>
                <a:srgbClr val="1A1A1A"/>
              </a:buClr>
              <a:buSzPts val="1050"/>
              <a:buFont typeface="Calibri"/>
              <a:buNone/>
            </a:pPr>
            <a:r>
              <a:rPr b="0" i="0" lang="en-US" sz="1050" u="none" cap="none" strike="noStrike">
                <a:solidFill>
                  <a:srgbClr val="1A1A1A"/>
                </a:solidFill>
                <a:latin typeface="Calibri"/>
                <a:ea typeface="Calibri"/>
                <a:cs typeface="Calibri"/>
                <a:sym typeface="Calibri"/>
              </a:rPr>
              <a:t>Linda Tuhiwai Smith</a:t>
            </a:r>
            <a:endParaRPr b="0" i="0" sz="1050" u="none" cap="none" strike="noStrike">
              <a:solidFill>
                <a:schemeClr val="dk1"/>
              </a:solidFill>
              <a:latin typeface="Calibri"/>
              <a:ea typeface="Calibri"/>
              <a:cs typeface="Calibri"/>
              <a:sym typeface="Calibri"/>
            </a:endParaRPr>
          </a:p>
          <a:p>
            <a:pPr indent="0" lvl="0" marL="0" marR="0" rtl="0" algn="ctr">
              <a:lnSpc>
                <a:spcPct val="142857"/>
              </a:lnSpc>
              <a:spcBef>
                <a:spcPts val="0"/>
              </a:spcBef>
              <a:spcAft>
                <a:spcPts val="0"/>
              </a:spcAft>
              <a:buClr>
                <a:srgbClr val="1A1A1A"/>
              </a:buClr>
              <a:buSzPts val="1050"/>
              <a:buFont typeface="Calibri"/>
              <a:buNone/>
            </a:pPr>
            <a:r>
              <a:rPr b="0" i="0" lang="en-US" sz="1050" u="none" cap="none" strike="noStrike">
                <a:solidFill>
                  <a:srgbClr val="1A1A1A"/>
                </a:solidFill>
                <a:latin typeface="Calibri"/>
                <a:ea typeface="Calibri"/>
                <a:cs typeface="Calibri"/>
                <a:sym typeface="Calibri"/>
              </a:rPr>
              <a:t>Aristotle</a:t>
            </a:r>
            <a:endParaRPr b="0" i="0" sz="1050" u="none" cap="none" strike="noStrike">
              <a:solidFill>
                <a:schemeClr val="dk1"/>
              </a:solidFill>
              <a:latin typeface="Calibri"/>
              <a:ea typeface="Calibri"/>
              <a:cs typeface="Calibri"/>
              <a:sym typeface="Calibri"/>
            </a:endParaRPr>
          </a:p>
        </p:txBody>
      </p:sp>
      <p:cxnSp>
        <p:nvCxnSpPr>
          <p:cNvPr id="1069" name="Google Shape;1069;p44"/>
          <p:cNvCxnSpPr/>
          <p:nvPr/>
        </p:nvCxnSpPr>
        <p:spPr>
          <a:xfrm>
            <a:off x="2788920" y="868680"/>
            <a:ext cx="0" cy="5120640"/>
          </a:xfrm>
          <a:prstGeom prst="straightConnector1">
            <a:avLst/>
          </a:prstGeom>
          <a:noFill/>
          <a:ln cap="flat" cmpd="sng" w="9525">
            <a:solidFill>
              <a:srgbClr val="D8D4CE"/>
            </a:solidFill>
            <a:prstDash val="solid"/>
            <a:round/>
            <a:headEnd len="sm" w="sm" type="none"/>
            <a:tailEnd len="sm" w="sm" type="none"/>
          </a:ln>
        </p:spPr>
      </p:cxnSp>
      <p:sp>
        <p:nvSpPr>
          <p:cNvPr id="1070" name="Google Shape;1070;p44"/>
          <p:cNvSpPr/>
          <p:nvPr/>
        </p:nvSpPr>
        <p:spPr>
          <a:xfrm>
            <a:off x="3154680" y="713232"/>
            <a:ext cx="8412480" cy="65836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A1A1A"/>
              </a:buClr>
              <a:buSzPts val="3800"/>
              <a:buFont typeface="Cambria"/>
              <a:buNone/>
            </a:pPr>
            <a:r>
              <a:rPr b="1" i="0" lang="en-US" sz="3800" u="none" cap="none" strike="noStrike">
                <a:solidFill>
                  <a:srgbClr val="1A1A1A"/>
                </a:solidFill>
                <a:latin typeface="Cambria"/>
                <a:ea typeface="Cambria"/>
                <a:cs typeface="Cambria"/>
                <a:sym typeface="Cambria"/>
              </a:rPr>
              <a:t>Robin Wall Kimmerer</a:t>
            </a:r>
            <a:endParaRPr b="0" i="0" sz="3800" u="none" cap="none" strike="noStrike">
              <a:solidFill>
                <a:schemeClr val="dk1"/>
              </a:solidFill>
              <a:latin typeface="Calibri"/>
              <a:ea typeface="Calibri"/>
              <a:cs typeface="Calibri"/>
              <a:sym typeface="Calibri"/>
            </a:endParaRPr>
          </a:p>
        </p:txBody>
      </p:sp>
      <p:sp>
        <p:nvSpPr>
          <p:cNvPr id="1071" name="Google Shape;1071;p44"/>
          <p:cNvSpPr/>
          <p:nvPr/>
        </p:nvSpPr>
        <p:spPr>
          <a:xfrm>
            <a:off x="3154680" y="1389888"/>
            <a:ext cx="8412480" cy="3657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6666"/>
              </a:buClr>
              <a:buSzPts val="1700"/>
              <a:buFont typeface="Cambria"/>
              <a:buNone/>
            </a:pPr>
            <a:r>
              <a:rPr b="0" i="1" lang="en-US" sz="1700" u="none" cap="none" strike="noStrike">
                <a:solidFill>
                  <a:srgbClr val="666666"/>
                </a:solidFill>
                <a:latin typeface="Cambria"/>
                <a:ea typeface="Cambria"/>
                <a:cs typeface="Cambria"/>
                <a:sym typeface="Cambria"/>
              </a:rPr>
              <a:t>The botanist of two knowledges</a:t>
            </a:r>
            <a:endParaRPr b="0" i="0" sz="1700" u="none" cap="none" strike="noStrike">
              <a:solidFill>
                <a:schemeClr val="dk1"/>
              </a:solidFill>
              <a:latin typeface="Calibri"/>
              <a:ea typeface="Calibri"/>
              <a:cs typeface="Calibri"/>
              <a:sym typeface="Calibri"/>
            </a:endParaRPr>
          </a:p>
        </p:txBody>
      </p:sp>
      <p:sp>
        <p:nvSpPr>
          <p:cNvPr id="1072" name="Google Shape;1072;p44"/>
          <p:cNvSpPr/>
          <p:nvPr/>
        </p:nvSpPr>
        <p:spPr>
          <a:xfrm>
            <a:off x="3154680" y="1965960"/>
            <a:ext cx="4114800" cy="2560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6666"/>
              </a:buClr>
              <a:buSzPts val="900"/>
              <a:buFont typeface="Calibri"/>
              <a:buNone/>
            </a:pPr>
            <a:r>
              <a:rPr b="1" i="0" lang="en-US" sz="900" u="none" cap="none" strike="noStrike">
                <a:solidFill>
                  <a:srgbClr val="666666"/>
                </a:solidFill>
                <a:latin typeface="Calibri"/>
                <a:ea typeface="Calibri"/>
                <a:cs typeface="Calibri"/>
                <a:sym typeface="Calibri"/>
              </a:rPr>
              <a:t>WHAT YOU’D MASTER</a:t>
            </a:r>
            <a:endParaRPr b="0" i="0" sz="900" u="none" cap="none" strike="noStrike">
              <a:solidFill>
                <a:schemeClr val="dk1"/>
              </a:solidFill>
              <a:latin typeface="Calibri"/>
              <a:ea typeface="Calibri"/>
              <a:cs typeface="Calibri"/>
              <a:sym typeface="Calibri"/>
            </a:endParaRPr>
          </a:p>
        </p:txBody>
      </p:sp>
      <p:sp>
        <p:nvSpPr>
          <p:cNvPr id="1073" name="Google Shape;1073;p44"/>
          <p:cNvSpPr/>
          <p:nvPr/>
        </p:nvSpPr>
        <p:spPr>
          <a:xfrm>
            <a:off x="3154680" y="2240280"/>
            <a:ext cx="4114800" cy="1691640"/>
          </a:xfrm>
          <a:prstGeom prst="rect">
            <a:avLst/>
          </a:prstGeom>
          <a:noFill/>
          <a:ln>
            <a:noFill/>
          </a:ln>
        </p:spPr>
        <p:txBody>
          <a:bodyPr anchorCtr="0" anchor="ctr" bIns="0" lIns="0" spcFirstLastPara="1" rIns="0" wrap="square" tIns="0">
            <a:noAutofit/>
          </a:bodyPr>
          <a:lstStyle/>
          <a:p>
            <a:pPr indent="-342900" lvl="0" marL="342900" marR="0" rtl="0" algn="l">
              <a:spcBef>
                <a:spcPts val="0"/>
              </a:spcBef>
              <a:spcAft>
                <a:spcPts val="0"/>
              </a:spcAft>
              <a:buClr>
                <a:srgbClr val="1A1A1A"/>
              </a:buClr>
              <a:buSzPts val="1300"/>
              <a:buFont typeface="Calibri"/>
              <a:buChar char="•"/>
            </a:pPr>
            <a:r>
              <a:rPr b="0" i="0" lang="en-US" sz="1300" u="none" cap="none" strike="noStrike">
                <a:solidFill>
                  <a:srgbClr val="1A1A1A"/>
                </a:solidFill>
                <a:latin typeface="Calibri"/>
                <a:ea typeface="Calibri"/>
                <a:cs typeface="Calibri"/>
                <a:sym typeface="Calibri"/>
              </a:rPr>
              <a:t>Two ways of knowing, braided</a:t>
            </a:r>
            <a:endParaRPr b="0" i="0" sz="1300" u="none" cap="none" strike="noStrike">
              <a:solidFill>
                <a:schemeClr val="dk1"/>
              </a:solidFill>
              <a:latin typeface="Calibri"/>
              <a:ea typeface="Calibri"/>
              <a:cs typeface="Calibri"/>
              <a:sym typeface="Calibri"/>
            </a:endParaRPr>
          </a:p>
          <a:p>
            <a:pPr indent="-342900" lvl="0" marL="342900" marR="0" rtl="0" algn="l">
              <a:spcBef>
                <a:spcPts val="700"/>
              </a:spcBef>
              <a:spcAft>
                <a:spcPts val="0"/>
              </a:spcAft>
              <a:buClr>
                <a:srgbClr val="1A1A1A"/>
              </a:buClr>
              <a:buSzPts val="1300"/>
              <a:buFont typeface="Calibri"/>
              <a:buChar char="•"/>
            </a:pPr>
            <a:r>
              <a:rPr b="0" i="0" lang="en-US" sz="1300" u="none" cap="none" strike="noStrike">
                <a:solidFill>
                  <a:srgbClr val="1A1A1A"/>
                </a:solidFill>
                <a:latin typeface="Calibri"/>
                <a:ea typeface="Calibri"/>
                <a:cs typeface="Calibri"/>
                <a:sym typeface="Calibri"/>
              </a:rPr>
              <a:t>Traditional ecological knowledge (TEK)</a:t>
            </a:r>
            <a:endParaRPr b="0" i="0" sz="1300" u="none" cap="none" strike="noStrike">
              <a:solidFill>
                <a:schemeClr val="dk1"/>
              </a:solidFill>
              <a:latin typeface="Calibri"/>
              <a:ea typeface="Calibri"/>
              <a:cs typeface="Calibri"/>
              <a:sym typeface="Calibri"/>
            </a:endParaRPr>
          </a:p>
          <a:p>
            <a:pPr indent="-342900" lvl="0" marL="342900" marR="0" rtl="0" algn="l">
              <a:spcBef>
                <a:spcPts val="700"/>
              </a:spcBef>
              <a:spcAft>
                <a:spcPts val="0"/>
              </a:spcAft>
              <a:buClr>
                <a:srgbClr val="1A1A1A"/>
              </a:buClr>
              <a:buSzPts val="1300"/>
              <a:buFont typeface="Calibri"/>
              <a:buChar char="•"/>
            </a:pPr>
            <a:r>
              <a:rPr b="0" i="0" lang="en-US" sz="1300" u="none" cap="none" strike="noStrike">
                <a:solidFill>
                  <a:srgbClr val="1A1A1A"/>
                </a:solidFill>
                <a:latin typeface="Calibri"/>
                <a:ea typeface="Calibri"/>
                <a:cs typeface="Calibri"/>
                <a:sym typeface="Calibri"/>
              </a:rPr>
              <a:t>Knowledge as reciprocity</a:t>
            </a:r>
            <a:endParaRPr b="0" i="0" sz="1300" u="none" cap="none" strike="noStrike">
              <a:solidFill>
                <a:schemeClr val="dk1"/>
              </a:solidFill>
              <a:latin typeface="Calibri"/>
              <a:ea typeface="Calibri"/>
              <a:cs typeface="Calibri"/>
              <a:sym typeface="Calibri"/>
            </a:endParaRPr>
          </a:p>
        </p:txBody>
      </p:sp>
      <p:sp>
        <p:nvSpPr>
          <p:cNvPr id="1074" name="Google Shape;1074;p44"/>
          <p:cNvSpPr/>
          <p:nvPr/>
        </p:nvSpPr>
        <p:spPr>
          <a:xfrm>
            <a:off x="7589520" y="1965960"/>
            <a:ext cx="3977640" cy="2560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6666"/>
              </a:buClr>
              <a:buSzPts val="900"/>
              <a:buFont typeface="Calibri"/>
              <a:buNone/>
            </a:pPr>
            <a:r>
              <a:rPr b="1" i="0" lang="en-US" sz="900" u="none" cap="none" strike="noStrike">
                <a:solidFill>
                  <a:srgbClr val="666666"/>
                </a:solidFill>
                <a:latin typeface="Calibri"/>
                <a:ea typeface="Calibri"/>
                <a:cs typeface="Calibri"/>
                <a:sym typeface="Calibri"/>
              </a:rPr>
              <a:t>THE QUESTION YOU’D WRESTLE WITH</a:t>
            </a:r>
            <a:endParaRPr b="0" i="0" sz="900" u="none" cap="none" strike="noStrike">
              <a:solidFill>
                <a:schemeClr val="dk1"/>
              </a:solidFill>
              <a:latin typeface="Calibri"/>
              <a:ea typeface="Calibri"/>
              <a:cs typeface="Calibri"/>
              <a:sym typeface="Calibri"/>
            </a:endParaRPr>
          </a:p>
        </p:txBody>
      </p:sp>
      <p:sp>
        <p:nvSpPr>
          <p:cNvPr id="1075" name="Google Shape;1075;p44"/>
          <p:cNvSpPr/>
          <p:nvPr/>
        </p:nvSpPr>
        <p:spPr>
          <a:xfrm>
            <a:off x="7589520" y="2240280"/>
            <a:ext cx="3977640" cy="914400"/>
          </a:xfrm>
          <a:prstGeom prst="rect">
            <a:avLst/>
          </a:prstGeom>
          <a:noFill/>
          <a:ln>
            <a:noFill/>
          </a:ln>
        </p:spPr>
        <p:txBody>
          <a:bodyPr anchorCtr="0" anchor="ctr" bIns="0" lIns="0" spcFirstLastPara="1" rIns="0" wrap="square" tIns="0">
            <a:noAutofit/>
          </a:bodyPr>
          <a:lstStyle/>
          <a:p>
            <a:pPr indent="0" lvl="0" marL="0" marR="0" rtl="0" algn="l">
              <a:lnSpc>
                <a:spcPct val="131034"/>
              </a:lnSpc>
              <a:spcBef>
                <a:spcPts val="0"/>
              </a:spcBef>
              <a:spcAft>
                <a:spcPts val="0"/>
              </a:spcAft>
              <a:buClr>
                <a:srgbClr val="9C3D6E"/>
              </a:buClr>
              <a:buSzPts val="1450"/>
              <a:buFont typeface="Cambria"/>
              <a:buNone/>
            </a:pPr>
            <a:r>
              <a:rPr b="1" i="0" lang="en-US" sz="1450" u="none" cap="none" strike="noStrike">
                <a:solidFill>
                  <a:srgbClr val="9C3D6E"/>
                </a:solidFill>
                <a:latin typeface="Cambria"/>
                <a:ea typeface="Cambria"/>
                <a:cs typeface="Cambria"/>
                <a:sym typeface="Cambria"/>
              </a:rPr>
              <a:t>Does what is seen to constitute “good evidence” vary from culture to culture?</a:t>
            </a:r>
            <a:endParaRPr b="0" i="0" sz="1450" u="none" cap="none" strike="noStrike">
              <a:solidFill>
                <a:schemeClr val="dk1"/>
              </a:solidFill>
              <a:latin typeface="Calibri"/>
              <a:ea typeface="Calibri"/>
              <a:cs typeface="Calibri"/>
              <a:sym typeface="Calibri"/>
            </a:endParaRPr>
          </a:p>
        </p:txBody>
      </p:sp>
      <p:sp>
        <p:nvSpPr>
          <p:cNvPr id="1076" name="Google Shape;1076;p44"/>
          <p:cNvSpPr/>
          <p:nvPr/>
        </p:nvSpPr>
        <p:spPr>
          <a:xfrm>
            <a:off x="7589520" y="3291840"/>
            <a:ext cx="397764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6666"/>
              </a:buClr>
              <a:buSzPts val="900"/>
              <a:buFont typeface="Calibri"/>
              <a:buNone/>
            </a:pPr>
            <a:r>
              <a:rPr b="0" i="0" lang="en-US" sz="900" u="none" cap="none" strike="noStrike">
                <a:solidFill>
                  <a:srgbClr val="666666"/>
                </a:solidFill>
                <a:latin typeface="Calibri"/>
                <a:ea typeface="Calibri"/>
                <a:cs typeface="Calibri"/>
                <a:sym typeface="Calibri"/>
              </a:rPr>
              <a:t>Indigenous Societies · Methods  ·  Natural Sciences · Perspectives</a:t>
            </a:r>
            <a:endParaRPr b="0" i="0" sz="900" u="none" cap="none" strike="noStrike">
              <a:solidFill>
                <a:schemeClr val="dk1"/>
              </a:solidFill>
              <a:latin typeface="Calibri"/>
              <a:ea typeface="Calibri"/>
              <a:cs typeface="Calibri"/>
              <a:sym typeface="Calibri"/>
            </a:endParaRPr>
          </a:p>
        </p:txBody>
      </p:sp>
      <p:sp>
        <p:nvSpPr>
          <p:cNvPr id="1077" name="Google Shape;1077;p44"/>
          <p:cNvSpPr/>
          <p:nvPr/>
        </p:nvSpPr>
        <p:spPr>
          <a:xfrm>
            <a:off x="3154680" y="4114800"/>
            <a:ext cx="8412480" cy="1572768"/>
          </a:xfrm>
          <a:prstGeom prst="rect">
            <a:avLst/>
          </a:prstGeom>
          <a:solidFill>
            <a:srgbClr val="F4F2E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8" name="Google Shape;1078;p44"/>
          <p:cNvSpPr/>
          <p:nvPr/>
        </p:nvSpPr>
        <p:spPr>
          <a:xfrm>
            <a:off x="3401568" y="4224528"/>
            <a:ext cx="7955280" cy="914400"/>
          </a:xfrm>
          <a:prstGeom prst="rect">
            <a:avLst/>
          </a:prstGeom>
          <a:noFill/>
          <a:ln>
            <a:noFill/>
          </a:ln>
        </p:spPr>
        <p:txBody>
          <a:bodyPr anchorCtr="0" anchor="t" bIns="0" lIns="0" spcFirstLastPara="1" rIns="0" wrap="square" tIns="0">
            <a:noAutofit/>
          </a:bodyPr>
          <a:lstStyle/>
          <a:p>
            <a:pPr indent="0" lvl="0" marL="0" marR="0" rtl="0" algn="l">
              <a:lnSpc>
                <a:spcPct val="135714"/>
              </a:lnSpc>
              <a:spcBef>
                <a:spcPts val="0"/>
              </a:spcBef>
              <a:spcAft>
                <a:spcPts val="0"/>
              </a:spcAft>
              <a:buClr>
                <a:srgbClr val="1A1A1A"/>
              </a:buClr>
              <a:buSzPts val="1400"/>
              <a:buFont typeface="Cambria"/>
              <a:buNone/>
            </a:pPr>
            <a:r>
              <a:rPr b="0" i="1" lang="en-US" sz="1400" u="none" cap="none" strike="noStrike">
                <a:solidFill>
                  <a:srgbClr val="1A1A1A"/>
                </a:solidFill>
                <a:latin typeface="Cambria"/>
                <a:ea typeface="Cambria"/>
                <a:cs typeface="Cambria"/>
                <a:sym typeface="Cambria"/>
              </a:rPr>
              <a:t>“All flourishing is mutual.”</a:t>
            </a:r>
            <a:endParaRPr b="0" i="0" sz="1400" u="none" cap="none" strike="noStrike">
              <a:solidFill>
                <a:schemeClr val="dk1"/>
              </a:solidFill>
              <a:latin typeface="Calibri"/>
              <a:ea typeface="Calibri"/>
              <a:cs typeface="Calibri"/>
              <a:sym typeface="Calibri"/>
            </a:endParaRPr>
          </a:p>
        </p:txBody>
      </p:sp>
      <p:sp>
        <p:nvSpPr>
          <p:cNvPr id="1079" name="Google Shape;1079;p44"/>
          <p:cNvSpPr/>
          <p:nvPr/>
        </p:nvSpPr>
        <p:spPr>
          <a:xfrm>
            <a:off x="3401568" y="5285232"/>
            <a:ext cx="795528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6666"/>
              </a:buClr>
              <a:buSzPts val="900"/>
              <a:buFont typeface="Calibri"/>
              <a:buNone/>
            </a:pPr>
            <a:r>
              <a:rPr b="0" i="0" lang="en-US" sz="900" u="none" cap="none" strike="noStrike">
                <a:solidFill>
                  <a:srgbClr val="666666"/>
                </a:solidFill>
                <a:latin typeface="Calibri"/>
                <a:ea typeface="Calibri"/>
                <a:cs typeface="Calibri"/>
                <a:sym typeface="Calibri"/>
              </a:rPr>
              <a:t>Braiding Sweetgrass, 2013</a:t>
            </a:r>
            <a:endParaRPr b="0" i="0" sz="900" u="none" cap="none" strike="noStrike">
              <a:solidFill>
                <a:schemeClr val="dk1"/>
              </a:solidFill>
              <a:latin typeface="Calibri"/>
              <a:ea typeface="Calibri"/>
              <a:cs typeface="Calibri"/>
              <a:sym typeface="Calibri"/>
            </a:endParaRPr>
          </a:p>
        </p:txBody>
      </p:sp>
      <p:sp>
        <p:nvSpPr>
          <p:cNvPr id="1080" name="Google Shape;1080;p44"/>
          <p:cNvSpPr/>
          <p:nvPr/>
        </p:nvSpPr>
        <p:spPr>
          <a:xfrm>
            <a:off x="10607040" y="6144768"/>
            <a:ext cx="1005840" cy="274320"/>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666666"/>
              </a:buClr>
              <a:buSzPts val="900"/>
              <a:buFont typeface="Calibri"/>
              <a:buNone/>
            </a:pPr>
            <a:r>
              <a:rPr b="0" i="0" lang="en-US" sz="900" u="none" cap="none" strike="noStrike">
                <a:solidFill>
                  <a:srgbClr val="666666"/>
                </a:solidFill>
                <a:latin typeface="Calibri"/>
                <a:ea typeface="Calibri"/>
                <a:cs typeface="Calibri"/>
                <a:sym typeface="Calibri"/>
              </a:rPr>
              <a:t>39 of 42</a:t>
            </a:r>
            <a:endParaRPr b="0" i="0" sz="900" u="none" cap="none" strike="noStrike">
              <a:solidFill>
                <a:schemeClr val="dk1"/>
              </a:solidFill>
              <a:latin typeface="Calibri"/>
              <a:ea typeface="Calibri"/>
              <a:cs typeface="Calibri"/>
              <a:sym typeface="Calibri"/>
            </a:endParaRPr>
          </a:p>
        </p:txBody>
      </p:sp>
      <p:sp>
        <p:nvSpPr>
          <p:cNvPr id="1081" name="Google Shape;1081;p44"/>
          <p:cNvSpPr/>
          <p:nvPr/>
        </p:nvSpPr>
        <p:spPr>
          <a:xfrm>
            <a:off x="457200" y="6144768"/>
            <a:ext cx="365760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6666"/>
              </a:buClr>
              <a:buSzPts val="900"/>
              <a:buFont typeface="Calibri"/>
              <a:buNone/>
            </a:pPr>
            <a:r>
              <a:rPr b="0" i="0" lang="en-US" sz="900" u="none" cap="none" strike="noStrike">
                <a:solidFill>
                  <a:srgbClr val="666666"/>
                </a:solidFill>
                <a:latin typeface="Calibri"/>
                <a:ea typeface="Calibri"/>
                <a:cs typeface="Calibri"/>
                <a:sym typeface="Calibri"/>
              </a:rPr>
              <a:t>Pillars of Western Thought</a:t>
            </a:r>
            <a:endParaRPr b="0" i="0" sz="900" u="none" cap="none" strike="noStrike">
              <a:solidFill>
                <a:schemeClr val="dk1"/>
              </a:solidFill>
              <a:latin typeface="Calibri"/>
              <a:ea typeface="Calibri"/>
              <a:cs typeface="Calibri"/>
              <a:sym typeface="Calibri"/>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086" name="Shape 1086"/>
        <p:cNvGrpSpPr/>
        <p:nvPr/>
      </p:nvGrpSpPr>
      <p:grpSpPr>
        <a:xfrm>
          <a:off x="0" y="0"/>
          <a:ext cx="0" cy="0"/>
          <a:chOff x="0" y="0"/>
          <a:chExt cx="0" cy="0"/>
        </a:xfrm>
      </p:grpSpPr>
      <p:sp>
        <p:nvSpPr>
          <p:cNvPr id="1087" name="Google Shape;1087;p45"/>
          <p:cNvSpPr/>
          <p:nvPr/>
        </p:nvSpPr>
        <p:spPr>
          <a:xfrm>
            <a:off x="685800" y="868680"/>
            <a:ext cx="1554480" cy="1554480"/>
          </a:xfrm>
          <a:prstGeom prst="ellipse">
            <a:avLst/>
          </a:prstGeom>
          <a:solidFill>
            <a:srgbClr val="9C3D6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8" name="Google Shape;1088;p45"/>
          <p:cNvSpPr/>
          <p:nvPr/>
        </p:nvSpPr>
        <p:spPr>
          <a:xfrm>
            <a:off x="685800" y="868680"/>
            <a:ext cx="1554480" cy="155448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6000"/>
              <a:buFont typeface="Cambria"/>
              <a:buNone/>
            </a:pPr>
            <a:r>
              <a:rPr b="1" i="0" lang="en-US" sz="6000" u="none" cap="none" strike="noStrike">
                <a:solidFill>
                  <a:srgbClr val="FFFFFF"/>
                </a:solidFill>
                <a:latin typeface="Cambria"/>
                <a:ea typeface="Cambria"/>
                <a:cs typeface="Cambria"/>
                <a:sym typeface="Cambria"/>
              </a:rPr>
              <a:t>S</a:t>
            </a:r>
            <a:endParaRPr b="0" i="0" sz="6000" u="none" cap="none" strike="noStrike">
              <a:solidFill>
                <a:schemeClr val="dk1"/>
              </a:solidFill>
              <a:latin typeface="Calibri"/>
              <a:ea typeface="Calibri"/>
              <a:cs typeface="Calibri"/>
              <a:sym typeface="Calibri"/>
            </a:endParaRPr>
          </a:p>
        </p:txBody>
      </p:sp>
      <p:sp>
        <p:nvSpPr>
          <p:cNvPr id="1089" name="Google Shape;1089;p45"/>
          <p:cNvSpPr/>
          <p:nvPr/>
        </p:nvSpPr>
        <p:spPr>
          <a:xfrm>
            <a:off x="457200" y="2542032"/>
            <a:ext cx="2011680" cy="4572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9C3D6E"/>
              </a:buClr>
              <a:buSzPts val="950"/>
              <a:buFont typeface="Calibri"/>
              <a:buNone/>
            </a:pPr>
            <a:r>
              <a:rPr b="1" i="0" lang="en-US" sz="950" u="none" cap="none" strike="noStrike">
                <a:solidFill>
                  <a:srgbClr val="9C3D6E"/>
                </a:solidFill>
                <a:latin typeface="Calibri"/>
                <a:ea typeface="Calibri"/>
                <a:cs typeface="Calibri"/>
                <a:sym typeface="Calibri"/>
              </a:rPr>
              <a:t>CONTEMPORARY</a:t>
            </a:r>
            <a:endParaRPr b="0" i="0" sz="950" u="none" cap="none" strike="noStrike">
              <a:solidFill>
                <a:schemeClr val="dk1"/>
              </a:solidFill>
              <a:latin typeface="Calibri"/>
              <a:ea typeface="Calibri"/>
              <a:cs typeface="Calibri"/>
              <a:sym typeface="Calibri"/>
            </a:endParaRPr>
          </a:p>
        </p:txBody>
      </p:sp>
      <p:sp>
        <p:nvSpPr>
          <p:cNvPr id="1090" name="Google Shape;1090;p45"/>
          <p:cNvSpPr/>
          <p:nvPr/>
        </p:nvSpPr>
        <p:spPr>
          <a:xfrm>
            <a:off x="457200" y="2907792"/>
            <a:ext cx="2011680" cy="27432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666666"/>
              </a:buClr>
              <a:buSzPts val="1100"/>
              <a:buFont typeface="Calibri"/>
              <a:buNone/>
            </a:pPr>
            <a:r>
              <a:rPr b="0" i="0" lang="en-US" sz="1100" u="none" cap="none" strike="noStrike">
                <a:solidFill>
                  <a:srgbClr val="666666"/>
                </a:solidFill>
                <a:latin typeface="Calibri"/>
                <a:ea typeface="Calibri"/>
                <a:cs typeface="Calibri"/>
                <a:sym typeface="Calibri"/>
              </a:rPr>
              <a:t>b. 1950</a:t>
            </a:r>
            <a:endParaRPr b="0" i="0" sz="1100" u="none" cap="none" strike="noStrike">
              <a:solidFill>
                <a:schemeClr val="dk1"/>
              </a:solidFill>
              <a:latin typeface="Calibri"/>
              <a:ea typeface="Calibri"/>
              <a:cs typeface="Calibri"/>
              <a:sym typeface="Calibri"/>
            </a:endParaRPr>
          </a:p>
        </p:txBody>
      </p:sp>
      <p:sp>
        <p:nvSpPr>
          <p:cNvPr id="1091" name="Google Shape;1091;p45"/>
          <p:cNvSpPr/>
          <p:nvPr/>
        </p:nvSpPr>
        <p:spPr>
          <a:xfrm>
            <a:off x="457200" y="3794760"/>
            <a:ext cx="2011680" cy="256032"/>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666666"/>
              </a:buClr>
              <a:buSzPts val="850"/>
              <a:buFont typeface="Calibri"/>
              <a:buNone/>
            </a:pPr>
            <a:r>
              <a:rPr b="1" i="0" lang="en-US" sz="850" u="none" cap="none" strike="noStrike">
                <a:solidFill>
                  <a:srgbClr val="666666"/>
                </a:solidFill>
                <a:latin typeface="Calibri"/>
                <a:ea typeface="Calibri"/>
                <a:cs typeface="Calibri"/>
                <a:sym typeface="Calibri"/>
              </a:rPr>
              <a:t>YOU’D ARGUE WITH</a:t>
            </a:r>
            <a:endParaRPr b="0" i="0" sz="850" u="none" cap="none" strike="noStrike">
              <a:solidFill>
                <a:schemeClr val="dk1"/>
              </a:solidFill>
              <a:latin typeface="Calibri"/>
              <a:ea typeface="Calibri"/>
              <a:cs typeface="Calibri"/>
              <a:sym typeface="Calibri"/>
            </a:endParaRPr>
          </a:p>
        </p:txBody>
      </p:sp>
      <p:sp>
        <p:nvSpPr>
          <p:cNvPr id="1092" name="Google Shape;1092;p45"/>
          <p:cNvSpPr/>
          <p:nvPr/>
        </p:nvSpPr>
        <p:spPr>
          <a:xfrm>
            <a:off x="457200" y="4069080"/>
            <a:ext cx="2011680" cy="1463040"/>
          </a:xfrm>
          <a:prstGeom prst="rect">
            <a:avLst/>
          </a:prstGeom>
          <a:noFill/>
          <a:ln>
            <a:noFill/>
          </a:ln>
        </p:spPr>
        <p:txBody>
          <a:bodyPr anchorCtr="0" anchor="ctr" bIns="0" lIns="0" spcFirstLastPara="1" rIns="0" wrap="square" tIns="0">
            <a:noAutofit/>
          </a:bodyPr>
          <a:lstStyle/>
          <a:p>
            <a:pPr indent="0" lvl="0" marL="0" marR="0" rtl="0" algn="ctr">
              <a:lnSpc>
                <a:spcPct val="142857"/>
              </a:lnSpc>
              <a:spcBef>
                <a:spcPts val="0"/>
              </a:spcBef>
              <a:spcAft>
                <a:spcPts val="0"/>
              </a:spcAft>
              <a:buClr>
                <a:srgbClr val="1A1A1A"/>
              </a:buClr>
              <a:buSzPts val="1050"/>
              <a:buFont typeface="Calibri"/>
              <a:buNone/>
            </a:pPr>
            <a:r>
              <a:rPr b="0" i="0" lang="en-US" sz="1050" u="none" cap="none" strike="noStrike">
                <a:solidFill>
                  <a:srgbClr val="1A1A1A"/>
                </a:solidFill>
                <a:latin typeface="Calibri"/>
                <a:ea typeface="Calibri"/>
                <a:cs typeface="Calibri"/>
                <a:sym typeface="Calibri"/>
              </a:rPr>
              <a:t>Michel Foucault</a:t>
            </a:r>
            <a:endParaRPr b="0" i="0" sz="1050" u="none" cap="none" strike="noStrike">
              <a:solidFill>
                <a:schemeClr val="dk1"/>
              </a:solidFill>
              <a:latin typeface="Calibri"/>
              <a:ea typeface="Calibri"/>
              <a:cs typeface="Calibri"/>
              <a:sym typeface="Calibri"/>
            </a:endParaRPr>
          </a:p>
          <a:p>
            <a:pPr indent="0" lvl="0" marL="0" marR="0" rtl="0" algn="ctr">
              <a:lnSpc>
                <a:spcPct val="142857"/>
              </a:lnSpc>
              <a:spcBef>
                <a:spcPts val="0"/>
              </a:spcBef>
              <a:spcAft>
                <a:spcPts val="0"/>
              </a:spcAft>
              <a:buClr>
                <a:srgbClr val="1A1A1A"/>
              </a:buClr>
              <a:buSzPts val="1050"/>
              <a:buFont typeface="Calibri"/>
              <a:buNone/>
            </a:pPr>
            <a:r>
              <a:rPr b="0" i="0" lang="en-US" sz="1050" u="none" cap="none" strike="noStrike">
                <a:solidFill>
                  <a:srgbClr val="1A1A1A"/>
                </a:solidFill>
                <a:latin typeface="Calibri"/>
                <a:ea typeface="Calibri"/>
                <a:cs typeface="Calibri"/>
                <a:sym typeface="Calibri"/>
              </a:rPr>
              <a:t>Robin Wall Kimmerer</a:t>
            </a:r>
            <a:endParaRPr b="0" i="0" sz="1050" u="none" cap="none" strike="noStrike">
              <a:solidFill>
                <a:schemeClr val="dk1"/>
              </a:solidFill>
              <a:latin typeface="Calibri"/>
              <a:ea typeface="Calibri"/>
              <a:cs typeface="Calibri"/>
              <a:sym typeface="Calibri"/>
            </a:endParaRPr>
          </a:p>
          <a:p>
            <a:pPr indent="0" lvl="0" marL="0" marR="0" rtl="0" algn="ctr">
              <a:lnSpc>
                <a:spcPct val="142857"/>
              </a:lnSpc>
              <a:spcBef>
                <a:spcPts val="0"/>
              </a:spcBef>
              <a:spcAft>
                <a:spcPts val="0"/>
              </a:spcAft>
              <a:buClr>
                <a:srgbClr val="1A1A1A"/>
              </a:buClr>
              <a:buSzPts val="1050"/>
              <a:buFont typeface="Calibri"/>
              <a:buNone/>
            </a:pPr>
            <a:r>
              <a:rPr b="0" i="0" lang="en-US" sz="1050" u="none" cap="none" strike="noStrike">
                <a:solidFill>
                  <a:srgbClr val="1A1A1A"/>
                </a:solidFill>
                <a:latin typeface="Calibri"/>
                <a:ea typeface="Calibri"/>
                <a:cs typeface="Calibri"/>
                <a:sym typeface="Calibri"/>
              </a:rPr>
              <a:t>Ailton Krenak</a:t>
            </a:r>
            <a:endParaRPr b="0" i="0" sz="1050" u="none" cap="none" strike="noStrike">
              <a:solidFill>
                <a:schemeClr val="dk1"/>
              </a:solidFill>
              <a:latin typeface="Calibri"/>
              <a:ea typeface="Calibri"/>
              <a:cs typeface="Calibri"/>
              <a:sym typeface="Calibri"/>
            </a:endParaRPr>
          </a:p>
        </p:txBody>
      </p:sp>
      <p:cxnSp>
        <p:nvCxnSpPr>
          <p:cNvPr id="1093" name="Google Shape;1093;p45"/>
          <p:cNvCxnSpPr/>
          <p:nvPr/>
        </p:nvCxnSpPr>
        <p:spPr>
          <a:xfrm>
            <a:off x="2788920" y="868680"/>
            <a:ext cx="0" cy="5120640"/>
          </a:xfrm>
          <a:prstGeom prst="straightConnector1">
            <a:avLst/>
          </a:prstGeom>
          <a:noFill/>
          <a:ln cap="flat" cmpd="sng" w="9525">
            <a:solidFill>
              <a:srgbClr val="D8D4CE"/>
            </a:solidFill>
            <a:prstDash val="solid"/>
            <a:round/>
            <a:headEnd len="sm" w="sm" type="none"/>
            <a:tailEnd len="sm" w="sm" type="none"/>
          </a:ln>
        </p:spPr>
      </p:cxnSp>
      <p:sp>
        <p:nvSpPr>
          <p:cNvPr id="1094" name="Google Shape;1094;p45"/>
          <p:cNvSpPr/>
          <p:nvPr/>
        </p:nvSpPr>
        <p:spPr>
          <a:xfrm>
            <a:off x="3154680" y="713232"/>
            <a:ext cx="8412480" cy="65836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A1A1A"/>
              </a:buClr>
              <a:buSzPts val="3800"/>
              <a:buFont typeface="Cambria"/>
              <a:buNone/>
            </a:pPr>
            <a:r>
              <a:rPr b="1" i="0" lang="en-US" sz="3800" u="none" cap="none" strike="noStrike">
                <a:solidFill>
                  <a:srgbClr val="1A1A1A"/>
                </a:solidFill>
                <a:latin typeface="Cambria"/>
                <a:ea typeface="Cambria"/>
                <a:cs typeface="Cambria"/>
                <a:sym typeface="Cambria"/>
              </a:rPr>
              <a:t>Linda Tuhiwai Smith</a:t>
            </a:r>
            <a:endParaRPr b="0" i="0" sz="3800" u="none" cap="none" strike="noStrike">
              <a:solidFill>
                <a:schemeClr val="dk1"/>
              </a:solidFill>
              <a:latin typeface="Calibri"/>
              <a:ea typeface="Calibri"/>
              <a:cs typeface="Calibri"/>
              <a:sym typeface="Calibri"/>
            </a:endParaRPr>
          </a:p>
        </p:txBody>
      </p:sp>
      <p:sp>
        <p:nvSpPr>
          <p:cNvPr id="1095" name="Google Shape;1095;p45"/>
          <p:cNvSpPr/>
          <p:nvPr/>
        </p:nvSpPr>
        <p:spPr>
          <a:xfrm>
            <a:off x="3154680" y="1389888"/>
            <a:ext cx="8412480" cy="3657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6666"/>
              </a:buClr>
              <a:buSzPts val="1700"/>
              <a:buFont typeface="Cambria"/>
              <a:buNone/>
            </a:pPr>
            <a:r>
              <a:rPr b="0" i="1" lang="en-US" sz="1700" u="none" cap="none" strike="noStrike">
                <a:solidFill>
                  <a:srgbClr val="666666"/>
                </a:solidFill>
                <a:latin typeface="Cambria"/>
                <a:ea typeface="Cambria"/>
                <a:cs typeface="Cambria"/>
                <a:sym typeface="Cambria"/>
              </a:rPr>
              <a:t>The decolonizer of method</a:t>
            </a:r>
            <a:endParaRPr b="0" i="0" sz="1700" u="none" cap="none" strike="noStrike">
              <a:solidFill>
                <a:schemeClr val="dk1"/>
              </a:solidFill>
              <a:latin typeface="Calibri"/>
              <a:ea typeface="Calibri"/>
              <a:cs typeface="Calibri"/>
              <a:sym typeface="Calibri"/>
            </a:endParaRPr>
          </a:p>
        </p:txBody>
      </p:sp>
      <p:sp>
        <p:nvSpPr>
          <p:cNvPr id="1096" name="Google Shape;1096;p45"/>
          <p:cNvSpPr/>
          <p:nvPr/>
        </p:nvSpPr>
        <p:spPr>
          <a:xfrm>
            <a:off x="3154680" y="1965960"/>
            <a:ext cx="4114800" cy="2560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6666"/>
              </a:buClr>
              <a:buSzPts val="900"/>
              <a:buFont typeface="Calibri"/>
              <a:buNone/>
            </a:pPr>
            <a:r>
              <a:rPr b="1" i="0" lang="en-US" sz="900" u="none" cap="none" strike="noStrike">
                <a:solidFill>
                  <a:srgbClr val="666666"/>
                </a:solidFill>
                <a:latin typeface="Calibri"/>
                <a:ea typeface="Calibri"/>
                <a:cs typeface="Calibri"/>
                <a:sym typeface="Calibri"/>
              </a:rPr>
              <a:t>WHAT YOU’D MASTER</a:t>
            </a:r>
            <a:endParaRPr b="0" i="0" sz="900" u="none" cap="none" strike="noStrike">
              <a:solidFill>
                <a:schemeClr val="dk1"/>
              </a:solidFill>
              <a:latin typeface="Calibri"/>
              <a:ea typeface="Calibri"/>
              <a:cs typeface="Calibri"/>
              <a:sym typeface="Calibri"/>
            </a:endParaRPr>
          </a:p>
        </p:txBody>
      </p:sp>
      <p:sp>
        <p:nvSpPr>
          <p:cNvPr id="1097" name="Google Shape;1097;p45"/>
          <p:cNvSpPr/>
          <p:nvPr/>
        </p:nvSpPr>
        <p:spPr>
          <a:xfrm>
            <a:off x="3154680" y="2240280"/>
            <a:ext cx="4114800" cy="1691640"/>
          </a:xfrm>
          <a:prstGeom prst="rect">
            <a:avLst/>
          </a:prstGeom>
          <a:noFill/>
          <a:ln>
            <a:noFill/>
          </a:ln>
        </p:spPr>
        <p:txBody>
          <a:bodyPr anchorCtr="0" anchor="ctr" bIns="0" lIns="0" spcFirstLastPara="1" rIns="0" wrap="square" tIns="0">
            <a:noAutofit/>
          </a:bodyPr>
          <a:lstStyle/>
          <a:p>
            <a:pPr indent="-342900" lvl="0" marL="342900" marR="0" rtl="0" algn="l">
              <a:spcBef>
                <a:spcPts val="0"/>
              </a:spcBef>
              <a:spcAft>
                <a:spcPts val="0"/>
              </a:spcAft>
              <a:buClr>
                <a:srgbClr val="1A1A1A"/>
              </a:buClr>
              <a:buSzPts val="1300"/>
              <a:buFont typeface="Calibri"/>
              <a:buChar char="•"/>
            </a:pPr>
            <a:r>
              <a:rPr b="0" i="0" lang="en-US" sz="1300" u="none" cap="none" strike="noStrike">
                <a:solidFill>
                  <a:srgbClr val="1A1A1A"/>
                </a:solidFill>
                <a:latin typeface="Calibri"/>
                <a:ea typeface="Calibri"/>
                <a:cs typeface="Calibri"/>
                <a:sym typeface="Calibri"/>
              </a:rPr>
              <a:t>Research as a colonial practice</a:t>
            </a:r>
            <a:endParaRPr b="0" i="0" sz="1300" u="none" cap="none" strike="noStrike">
              <a:solidFill>
                <a:schemeClr val="dk1"/>
              </a:solidFill>
              <a:latin typeface="Calibri"/>
              <a:ea typeface="Calibri"/>
              <a:cs typeface="Calibri"/>
              <a:sym typeface="Calibri"/>
            </a:endParaRPr>
          </a:p>
          <a:p>
            <a:pPr indent="-342900" lvl="0" marL="342900" marR="0" rtl="0" algn="l">
              <a:spcBef>
                <a:spcPts val="700"/>
              </a:spcBef>
              <a:spcAft>
                <a:spcPts val="0"/>
              </a:spcAft>
              <a:buClr>
                <a:srgbClr val="1A1A1A"/>
              </a:buClr>
              <a:buSzPts val="1300"/>
              <a:buFont typeface="Calibri"/>
              <a:buChar char="•"/>
            </a:pPr>
            <a:r>
              <a:rPr b="0" i="0" lang="en-US" sz="1300" u="none" cap="none" strike="noStrike">
                <a:solidFill>
                  <a:srgbClr val="1A1A1A"/>
                </a:solidFill>
                <a:latin typeface="Calibri"/>
                <a:ea typeface="Calibri"/>
                <a:cs typeface="Calibri"/>
                <a:sym typeface="Calibri"/>
              </a:rPr>
              <a:t>Whose questions, whose benefit</a:t>
            </a:r>
            <a:endParaRPr b="0" i="0" sz="1300" u="none" cap="none" strike="noStrike">
              <a:solidFill>
                <a:schemeClr val="dk1"/>
              </a:solidFill>
              <a:latin typeface="Calibri"/>
              <a:ea typeface="Calibri"/>
              <a:cs typeface="Calibri"/>
              <a:sym typeface="Calibri"/>
            </a:endParaRPr>
          </a:p>
          <a:p>
            <a:pPr indent="-342900" lvl="0" marL="342900" marR="0" rtl="0" algn="l">
              <a:spcBef>
                <a:spcPts val="700"/>
              </a:spcBef>
              <a:spcAft>
                <a:spcPts val="0"/>
              </a:spcAft>
              <a:buClr>
                <a:srgbClr val="1A1A1A"/>
              </a:buClr>
              <a:buSzPts val="1300"/>
              <a:buFont typeface="Calibri"/>
              <a:buChar char="•"/>
            </a:pPr>
            <a:r>
              <a:rPr b="0" i="0" lang="en-US" sz="1300" u="none" cap="none" strike="noStrike">
                <a:solidFill>
                  <a:srgbClr val="1A1A1A"/>
                </a:solidFill>
                <a:latin typeface="Calibri"/>
                <a:ea typeface="Calibri"/>
                <a:cs typeface="Calibri"/>
                <a:sym typeface="Calibri"/>
              </a:rPr>
              <a:t>Indigenous methodologies</a:t>
            </a:r>
            <a:endParaRPr b="0" i="0" sz="1300" u="none" cap="none" strike="noStrike">
              <a:solidFill>
                <a:schemeClr val="dk1"/>
              </a:solidFill>
              <a:latin typeface="Calibri"/>
              <a:ea typeface="Calibri"/>
              <a:cs typeface="Calibri"/>
              <a:sym typeface="Calibri"/>
            </a:endParaRPr>
          </a:p>
        </p:txBody>
      </p:sp>
      <p:sp>
        <p:nvSpPr>
          <p:cNvPr id="1098" name="Google Shape;1098;p45"/>
          <p:cNvSpPr/>
          <p:nvPr/>
        </p:nvSpPr>
        <p:spPr>
          <a:xfrm>
            <a:off x="7589520" y="1965960"/>
            <a:ext cx="3977640" cy="2560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6666"/>
              </a:buClr>
              <a:buSzPts val="900"/>
              <a:buFont typeface="Calibri"/>
              <a:buNone/>
            </a:pPr>
            <a:r>
              <a:rPr b="1" i="0" lang="en-US" sz="900" u="none" cap="none" strike="noStrike">
                <a:solidFill>
                  <a:srgbClr val="666666"/>
                </a:solidFill>
                <a:latin typeface="Calibri"/>
                <a:ea typeface="Calibri"/>
                <a:cs typeface="Calibri"/>
                <a:sym typeface="Calibri"/>
              </a:rPr>
              <a:t>THE QUESTION YOU’D WRESTLE WITH</a:t>
            </a:r>
            <a:endParaRPr b="0" i="0" sz="900" u="none" cap="none" strike="noStrike">
              <a:solidFill>
                <a:schemeClr val="dk1"/>
              </a:solidFill>
              <a:latin typeface="Calibri"/>
              <a:ea typeface="Calibri"/>
              <a:cs typeface="Calibri"/>
              <a:sym typeface="Calibri"/>
            </a:endParaRPr>
          </a:p>
        </p:txBody>
      </p:sp>
      <p:sp>
        <p:nvSpPr>
          <p:cNvPr id="1099" name="Google Shape;1099;p45"/>
          <p:cNvSpPr/>
          <p:nvPr/>
        </p:nvSpPr>
        <p:spPr>
          <a:xfrm>
            <a:off x="7589520" y="2240280"/>
            <a:ext cx="3977640" cy="914400"/>
          </a:xfrm>
          <a:prstGeom prst="rect">
            <a:avLst/>
          </a:prstGeom>
          <a:noFill/>
          <a:ln>
            <a:noFill/>
          </a:ln>
        </p:spPr>
        <p:txBody>
          <a:bodyPr anchorCtr="0" anchor="ctr" bIns="0" lIns="0" spcFirstLastPara="1" rIns="0" wrap="square" tIns="0">
            <a:noAutofit/>
          </a:bodyPr>
          <a:lstStyle/>
          <a:p>
            <a:pPr indent="0" lvl="0" marL="0" marR="0" rtl="0" algn="l">
              <a:lnSpc>
                <a:spcPct val="131034"/>
              </a:lnSpc>
              <a:spcBef>
                <a:spcPts val="0"/>
              </a:spcBef>
              <a:spcAft>
                <a:spcPts val="0"/>
              </a:spcAft>
              <a:buClr>
                <a:srgbClr val="9C3D6E"/>
              </a:buClr>
              <a:buSzPts val="1450"/>
              <a:buFont typeface="Cambria"/>
              <a:buNone/>
            </a:pPr>
            <a:r>
              <a:rPr b="1" i="0" lang="en-US" sz="1450" u="none" cap="none" strike="noStrike">
                <a:solidFill>
                  <a:srgbClr val="9C3D6E"/>
                </a:solidFill>
                <a:latin typeface="Cambria"/>
                <a:ea typeface="Cambria"/>
                <a:cs typeface="Cambria"/>
                <a:sym typeface="Cambria"/>
              </a:rPr>
              <a:t>Who owns knowledge?</a:t>
            </a:r>
            <a:endParaRPr b="0" i="0" sz="1450" u="none" cap="none" strike="noStrike">
              <a:solidFill>
                <a:schemeClr val="dk1"/>
              </a:solidFill>
              <a:latin typeface="Calibri"/>
              <a:ea typeface="Calibri"/>
              <a:cs typeface="Calibri"/>
              <a:sym typeface="Calibri"/>
            </a:endParaRPr>
          </a:p>
        </p:txBody>
      </p:sp>
      <p:sp>
        <p:nvSpPr>
          <p:cNvPr id="1100" name="Google Shape;1100;p45"/>
          <p:cNvSpPr/>
          <p:nvPr/>
        </p:nvSpPr>
        <p:spPr>
          <a:xfrm>
            <a:off x="7589520" y="3291840"/>
            <a:ext cx="397764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6666"/>
              </a:buClr>
              <a:buSzPts val="900"/>
              <a:buFont typeface="Calibri"/>
              <a:buNone/>
            </a:pPr>
            <a:r>
              <a:rPr b="0" i="0" lang="en-US" sz="900" u="none" cap="none" strike="noStrike">
                <a:solidFill>
                  <a:srgbClr val="666666"/>
                </a:solidFill>
                <a:latin typeface="Calibri"/>
                <a:ea typeface="Calibri"/>
                <a:cs typeface="Calibri"/>
                <a:sym typeface="Calibri"/>
              </a:rPr>
              <a:t>Indigenous Societies · Scope  ·  Politics · Perspectives</a:t>
            </a:r>
            <a:endParaRPr b="0" i="0" sz="900" u="none" cap="none" strike="noStrike">
              <a:solidFill>
                <a:schemeClr val="dk1"/>
              </a:solidFill>
              <a:latin typeface="Calibri"/>
              <a:ea typeface="Calibri"/>
              <a:cs typeface="Calibri"/>
              <a:sym typeface="Calibri"/>
            </a:endParaRPr>
          </a:p>
        </p:txBody>
      </p:sp>
      <p:sp>
        <p:nvSpPr>
          <p:cNvPr id="1101" name="Google Shape;1101;p45"/>
          <p:cNvSpPr/>
          <p:nvPr/>
        </p:nvSpPr>
        <p:spPr>
          <a:xfrm>
            <a:off x="3154680" y="4114800"/>
            <a:ext cx="8412480" cy="1572768"/>
          </a:xfrm>
          <a:prstGeom prst="rect">
            <a:avLst/>
          </a:prstGeom>
          <a:solidFill>
            <a:srgbClr val="F4F2E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2" name="Google Shape;1102;p45"/>
          <p:cNvSpPr/>
          <p:nvPr/>
        </p:nvSpPr>
        <p:spPr>
          <a:xfrm>
            <a:off x="3401568" y="4224528"/>
            <a:ext cx="7955280" cy="914400"/>
          </a:xfrm>
          <a:prstGeom prst="rect">
            <a:avLst/>
          </a:prstGeom>
          <a:noFill/>
          <a:ln>
            <a:noFill/>
          </a:ln>
        </p:spPr>
        <p:txBody>
          <a:bodyPr anchorCtr="0" anchor="t" bIns="0" lIns="0" spcFirstLastPara="1" rIns="0" wrap="square" tIns="0">
            <a:noAutofit/>
          </a:bodyPr>
          <a:lstStyle/>
          <a:p>
            <a:pPr indent="0" lvl="0" marL="0" marR="0" rtl="0" algn="l">
              <a:lnSpc>
                <a:spcPct val="135714"/>
              </a:lnSpc>
              <a:spcBef>
                <a:spcPts val="0"/>
              </a:spcBef>
              <a:spcAft>
                <a:spcPts val="0"/>
              </a:spcAft>
              <a:buClr>
                <a:srgbClr val="1A1A1A"/>
              </a:buClr>
              <a:buSzPts val="1400"/>
              <a:buFont typeface="Cambria"/>
              <a:buNone/>
            </a:pPr>
            <a:r>
              <a:rPr b="0" i="1" lang="en-US" sz="1400" u="none" cap="none" strike="noStrike">
                <a:solidFill>
                  <a:srgbClr val="1A1A1A"/>
                </a:solidFill>
                <a:latin typeface="Cambria"/>
                <a:ea typeface="Cambria"/>
                <a:cs typeface="Cambria"/>
                <a:sym typeface="Cambria"/>
              </a:rPr>
              <a:t>“The term 'research' is inextricably linked to European imperialism and colonialism.”</a:t>
            </a:r>
            <a:endParaRPr b="0" i="0" sz="1400" u="none" cap="none" strike="noStrike">
              <a:solidFill>
                <a:schemeClr val="dk1"/>
              </a:solidFill>
              <a:latin typeface="Calibri"/>
              <a:ea typeface="Calibri"/>
              <a:cs typeface="Calibri"/>
              <a:sym typeface="Calibri"/>
            </a:endParaRPr>
          </a:p>
        </p:txBody>
      </p:sp>
      <p:sp>
        <p:nvSpPr>
          <p:cNvPr id="1103" name="Google Shape;1103;p45"/>
          <p:cNvSpPr/>
          <p:nvPr/>
        </p:nvSpPr>
        <p:spPr>
          <a:xfrm>
            <a:off x="3401568" y="5285232"/>
            <a:ext cx="795528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6666"/>
              </a:buClr>
              <a:buSzPts val="900"/>
              <a:buFont typeface="Calibri"/>
              <a:buNone/>
            </a:pPr>
            <a:r>
              <a:rPr b="0" i="0" lang="en-US" sz="900" u="none" cap="none" strike="noStrike">
                <a:solidFill>
                  <a:srgbClr val="666666"/>
                </a:solidFill>
                <a:latin typeface="Calibri"/>
                <a:ea typeface="Calibri"/>
                <a:cs typeface="Calibri"/>
                <a:sym typeface="Calibri"/>
              </a:rPr>
              <a:t>Decolonizing Methodologies, Introduction, 1999</a:t>
            </a:r>
            <a:endParaRPr b="0" i="0" sz="900" u="none" cap="none" strike="noStrike">
              <a:solidFill>
                <a:schemeClr val="dk1"/>
              </a:solidFill>
              <a:latin typeface="Calibri"/>
              <a:ea typeface="Calibri"/>
              <a:cs typeface="Calibri"/>
              <a:sym typeface="Calibri"/>
            </a:endParaRPr>
          </a:p>
        </p:txBody>
      </p:sp>
      <p:sp>
        <p:nvSpPr>
          <p:cNvPr id="1104" name="Google Shape;1104;p45"/>
          <p:cNvSpPr/>
          <p:nvPr/>
        </p:nvSpPr>
        <p:spPr>
          <a:xfrm>
            <a:off x="10607040" y="6144768"/>
            <a:ext cx="1005840" cy="274320"/>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666666"/>
              </a:buClr>
              <a:buSzPts val="900"/>
              <a:buFont typeface="Calibri"/>
              <a:buNone/>
            </a:pPr>
            <a:r>
              <a:rPr b="0" i="0" lang="en-US" sz="900" u="none" cap="none" strike="noStrike">
                <a:solidFill>
                  <a:srgbClr val="666666"/>
                </a:solidFill>
                <a:latin typeface="Calibri"/>
                <a:ea typeface="Calibri"/>
                <a:cs typeface="Calibri"/>
                <a:sym typeface="Calibri"/>
              </a:rPr>
              <a:t>40 of 42</a:t>
            </a:r>
            <a:endParaRPr b="0" i="0" sz="900" u="none" cap="none" strike="noStrike">
              <a:solidFill>
                <a:schemeClr val="dk1"/>
              </a:solidFill>
              <a:latin typeface="Calibri"/>
              <a:ea typeface="Calibri"/>
              <a:cs typeface="Calibri"/>
              <a:sym typeface="Calibri"/>
            </a:endParaRPr>
          </a:p>
        </p:txBody>
      </p:sp>
      <p:sp>
        <p:nvSpPr>
          <p:cNvPr id="1105" name="Google Shape;1105;p45"/>
          <p:cNvSpPr/>
          <p:nvPr/>
        </p:nvSpPr>
        <p:spPr>
          <a:xfrm>
            <a:off x="457200" y="6144768"/>
            <a:ext cx="365760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6666"/>
              </a:buClr>
              <a:buSzPts val="900"/>
              <a:buFont typeface="Calibri"/>
              <a:buNone/>
            </a:pPr>
            <a:r>
              <a:rPr b="0" i="0" lang="en-US" sz="900" u="none" cap="none" strike="noStrike">
                <a:solidFill>
                  <a:srgbClr val="666666"/>
                </a:solidFill>
                <a:latin typeface="Calibri"/>
                <a:ea typeface="Calibri"/>
                <a:cs typeface="Calibri"/>
                <a:sym typeface="Calibri"/>
              </a:rPr>
              <a:t>Pillars of Western Thought</a:t>
            </a:r>
            <a:endParaRPr b="0" i="0" sz="900" u="none" cap="none" strike="noStrike">
              <a:solidFill>
                <a:schemeClr val="dk1"/>
              </a:solidFill>
              <a:latin typeface="Calibri"/>
              <a:ea typeface="Calibri"/>
              <a:cs typeface="Calibri"/>
              <a:sym typeface="Calibri"/>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110" name="Shape 1110"/>
        <p:cNvGrpSpPr/>
        <p:nvPr/>
      </p:nvGrpSpPr>
      <p:grpSpPr>
        <a:xfrm>
          <a:off x="0" y="0"/>
          <a:ext cx="0" cy="0"/>
          <a:chOff x="0" y="0"/>
          <a:chExt cx="0" cy="0"/>
        </a:xfrm>
      </p:grpSpPr>
      <p:sp>
        <p:nvSpPr>
          <p:cNvPr id="1111" name="Google Shape;1111;p46"/>
          <p:cNvSpPr/>
          <p:nvPr/>
        </p:nvSpPr>
        <p:spPr>
          <a:xfrm>
            <a:off x="685800" y="868680"/>
            <a:ext cx="1554480" cy="1554480"/>
          </a:xfrm>
          <a:prstGeom prst="ellipse">
            <a:avLst/>
          </a:prstGeom>
          <a:solidFill>
            <a:srgbClr val="9C3D6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2" name="Google Shape;1112;p46"/>
          <p:cNvSpPr/>
          <p:nvPr/>
        </p:nvSpPr>
        <p:spPr>
          <a:xfrm>
            <a:off x="685800" y="868680"/>
            <a:ext cx="1554480" cy="155448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6000"/>
              <a:buFont typeface="Cambria"/>
              <a:buNone/>
            </a:pPr>
            <a:r>
              <a:rPr b="1" i="0" lang="en-US" sz="6000" u="none" cap="none" strike="noStrike">
                <a:solidFill>
                  <a:srgbClr val="FFFFFF"/>
                </a:solidFill>
                <a:latin typeface="Cambria"/>
                <a:ea typeface="Cambria"/>
                <a:cs typeface="Cambria"/>
                <a:sym typeface="Cambria"/>
              </a:rPr>
              <a:t>K</a:t>
            </a:r>
            <a:endParaRPr b="0" i="0" sz="6000" u="none" cap="none" strike="noStrike">
              <a:solidFill>
                <a:schemeClr val="dk1"/>
              </a:solidFill>
              <a:latin typeface="Calibri"/>
              <a:ea typeface="Calibri"/>
              <a:cs typeface="Calibri"/>
              <a:sym typeface="Calibri"/>
            </a:endParaRPr>
          </a:p>
        </p:txBody>
      </p:sp>
      <p:sp>
        <p:nvSpPr>
          <p:cNvPr id="1113" name="Google Shape;1113;p46"/>
          <p:cNvSpPr/>
          <p:nvPr/>
        </p:nvSpPr>
        <p:spPr>
          <a:xfrm>
            <a:off x="457200" y="2542032"/>
            <a:ext cx="2011680" cy="4572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9C3D6E"/>
              </a:buClr>
              <a:buSzPts val="950"/>
              <a:buFont typeface="Calibri"/>
              <a:buNone/>
            </a:pPr>
            <a:r>
              <a:rPr b="1" i="0" lang="en-US" sz="950" u="none" cap="none" strike="noStrike">
                <a:solidFill>
                  <a:srgbClr val="9C3D6E"/>
                </a:solidFill>
                <a:latin typeface="Calibri"/>
                <a:ea typeface="Calibri"/>
                <a:cs typeface="Calibri"/>
                <a:sym typeface="Calibri"/>
              </a:rPr>
              <a:t>CONTEMPORARY</a:t>
            </a:r>
            <a:endParaRPr b="0" i="0" sz="950" u="none" cap="none" strike="noStrike">
              <a:solidFill>
                <a:schemeClr val="dk1"/>
              </a:solidFill>
              <a:latin typeface="Calibri"/>
              <a:ea typeface="Calibri"/>
              <a:cs typeface="Calibri"/>
              <a:sym typeface="Calibri"/>
            </a:endParaRPr>
          </a:p>
        </p:txBody>
      </p:sp>
      <p:sp>
        <p:nvSpPr>
          <p:cNvPr id="1114" name="Google Shape;1114;p46"/>
          <p:cNvSpPr/>
          <p:nvPr/>
        </p:nvSpPr>
        <p:spPr>
          <a:xfrm>
            <a:off x="457200" y="2907792"/>
            <a:ext cx="2011680" cy="27432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666666"/>
              </a:buClr>
              <a:buSzPts val="1100"/>
              <a:buFont typeface="Calibri"/>
              <a:buNone/>
            </a:pPr>
            <a:r>
              <a:rPr b="0" i="0" lang="en-US" sz="1100" u="none" cap="none" strike="noStrike">
                <a:solidFill>
                  <a:srgbClr val="666666"/>
                </a:solidFill>
                <a:latin typeface="Calibri"/>
                <a:ea typeface="Calibri"/>
                <a:cs typeface="Calibri"/>
                <a:sym typeface="Calibri"/>
              </a:rPr>
              <a:t>b. 1953</a:t>
            </a:r>
            <a:endParaRPr b="0" i="0" sz="1100" u="none" cap="none" strike="noStrike">
              <a:solidFill>
                <a:schemeClr val="dk1"/>
              </a:solidFill>
              <a:latin typeface="Calibri"/>
              <a:ea typeface="Calibri"/>
              <a:cs typeface="Calibri"/>
              <a:sym typeface="Calibri"/>
            </a:endParaRPr>
          </a:p>
        </p:txBody>
      </p:sp>
      <p:sp>
        <p:nvSpPr>
          <p:cNvPr id="1115" name="Google Shape;1115;p46"/>
          <p:cNvSpPr/>
          <p:nvPr/>
        </p:nvSpPr>
        <p:spPr>
          <a:xfrm>
            <a:off x="457200" y="3794760"/>
            <a:ext cx="2011680" cy="256032"/>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666666"/>
              </a:buClr>
              <a:buSzPts val="850"/>
              <a:buFont typeface="Calibri"/>
              <a:buNone/>
            </a:pPr>
            <a:r>
              <a:rPr b="1" i="0" lang="en-US" sz="850" u="none" cap="none" strike="noStrike">
                <a:solidFill>
                  <a:srgbClr val="666666"/>
                </a:solidFill>
                <a:latin typeface="Calibri"/>
                <a:ea typeface="Calibri"/>
                <a:cs typeface="Calibri"/>
                <a:sym typeface="Calibri"/>
              </a:rPr>
              <a:t>YOU’D ARGUE WITH</a:t>
            </a:r>
            <a:endParaRPr b="0" i="0" sz="850" u="none" cap="none" strike="noStrike">
              <a:solidFill>
                <a:schemeClr val="dk1"/>
              </a:solidFill>
              <a:latin typeface="Calibri"/>
              <a:ea typeface="Calibri"/>
              <a:cs typeface="Calibri"/>
              <a:sym typeface="Calibri"/>
            </a:endParaRPr>
          </a:p>
        </p:txBody>
      </p:sp>
      <p:sp>
        <p:nvSpPr>
          <p:cNvPr id="1116" name="Google Shape;1116;p46"/>
          <p:cNvSpPr/>
          <p:nvPr/>
        </p:nvSpPr>
        <p:spPr>
          <a:xfrm>
            <a:off x="457200" y="4069080"/>
            <a:ext cx="2011680" cy="1463040"/>
          </a:xfrm>
          <a:prstGeom prst="rect">
            <a:avLst/>
          </a:prstGeom>
          <a:noFill/>
          <a:ln>
            <a:noFill/>
          </a:ln>
        </p:spPr>
        <p:txBody>
          <a:bodyPr anchorCtr="0" anchor="ctr" bIns="0" lIns="0" spcFirstLastPara="1" rIns="0" wrap="square" tIns="0">
            <a:noAutofit/>
          </a:bodyPr>
          <a:lstStyle/>
          <a:p>
            <a:pPr indent="0" lvl="0" marL="0" marR="0" rtl="0" algn="ctr">
              <a:lnSpc>
                <a:spcPct val="142857"/>
              </a:lnSpc>
              <a:spcBef>
                <a:spcPts val="0"/>
              </a:spcBef>
              <a:spcAft>
                <a:spcPts val="0"/>
              </a:spcAft>
              <a:buClr>
                <a:srgbClr val="1A1A1A"/>
              </a:buClr>
              <a:buSzPts val="1050"/>
              <a:buFont typeface="Calibri"/>
              <a:buNone/>
            </a:pPr>
            <a:r>
              <a:rPr b="0" i="0" lang="en-US" sz="1050" u="none" cap="none" strike="noStrike">
                <a:solidFill>
                  <a:srgbClr val="1A1A1A"/>
                </a:solidFill>
                <a:latin typeface="Calibri"/>
                <a:ea typeface="Calibri"/>
                <a:cs typeface="Calibri"/>
                <a:sym typeface="Calibri"/>
              </a:rPr>
              <a:t>Michel de Montaigne</a:t>
            </a:r>
            <a:endParaRPr b="0" i="0" sz="1050" u="none" cap="none" strike="noStrike">
              <a:solidFill>
                <a:schemeClr val="dk1"/>
              </a:solidFill>
              <a:latin typeface="Calibri"/>
              <a:ea typeface="Calibri"/>
              <a:cs typeface="Calibri"/>
              <a:sym typeface="Calibri"/>
            </a:endParaRPr>
          </a:p>
          <a:p>
            <a:pPr indent="0" lvl="0" marL="0" marR="0" rtl="0" algn="ctr">
              <a:lnSpc>
                <a:spcPct val="142857"/>
              </a:lnSpc>
              <a:spcBef>
                <a:spcPts val="0"/>
              </a:spcBef>
              <a:spcAft>
                <a:spcPts val="0"/>
              </a:spcAft>
              <a:buClr>
                <a:srgbClr val="1A1A1A"/>
              </a:buClr>
              <a:buSzPts val="1050"/>
              <a:buFont typeface="Calibri"/>
              <a:buNone/>
            </a:pPr>
            <a:r>
              <a:rPr b="0" i="0" lang="en-US" sz="1050" u="none" cap="none" strike="noStrike">
                <a:solidFill>
                  <a:srgbClr val="1A1A1A"/>
                </a:solidFill>
                <a:latin typeface="Calibri"/>
                <a:ea typeface="Calibri"/>
                <a:cs typeface="Calibri"/>
                <a:sym typeface="Calibri"/>
              </a:rPr>
              <a:t>Linda Tuhiwai Smith</a:t>
            </a:r>
            <a:endParaRPr b="0" i="0" sz="1050" u="none" cap="none" strike="noStrike">
              <a:solidFill>
                <a:schemeClr val="dk1"/>
              </a:solidFill>
              <a:latin typeface="Calibri"/>
              <a:ea typeface="Calibri"/>
              <a:cs typeface="Calibri"/>
              <a:sym typeface="Calibri"/>
            </a:endParaRPr>
          </a:p>
          <a:p>
            <a:pPr indent="0" lvl="0" marL="0" marR="0" rtl="0" algn="ctr">
              <a:lnSpc>
                <a:spcPct val="142857"/>
              </a:lnSpc>
              <a:spcBef>
                <a:spcPts val="0"/>
              </a:spcBef>
              <a:spcAft>
                <a:spcPts val="0"/>
              </a:spcAft>
              <a:buClr>
                <a:srgbClr val="1A1A1A"/>
              </a:buClr>
              <a:buSzPts val="1050"/>
              <a:buFont typeface="Calibri"/>
              <a:buNone/>
            </a:pPr>
            <a:r>
              <a:rPr b="0" i="0" lang="en-US" sz="1050" u="none" cap="none" strike="noStrike">
                <a:solidFill>
                  <a:srgbClr val="1A1A1A"/>
                </a:solidFill>
                <a:latin typeface="Calibri"/>
                <a:ea typeface="Calibri"/>
                <a:cs typeface="Calibri"/>
                <a:sym typeface="Calibri"/>
              </a:rPr>
              <a:t>René Descartes</a:t>
            </a:r>
            <a:endParaRPr b="0" i="0" sz="1050" u="none" cap="none" strike="noStrike">
              <a:solidFill>
                <a:schemeClr val="dk1"/>
              </a:solidFill>
              <a:latin typeface="Calibri"/>
              <a:ea typeface="Calibri"/>
              <a:cs typeface="Calibri"/>
              <a:sym typeface="Calibri"/>
            </a:endParaRPr>
          </a:p>
        </p:txBody>
      </p:sp>
      <p:cxnSp>
        <p:nvCxnSpPr>
          <p:cNvPr id="1117" name="Google Shape;1117;p46"/>
          <p:cNvCxnSpPr/>
          <p:nvPr/>
        </p:nvCxnSpPr>
        <p:spPr>
          <a:xfrm>
            <a:off x="2788920" y="868680"/>
            <a:ext cx="0" cy="5120640"/>
          </a:xfrm>
          <a:prstGeom prst="straightConnector1">
            <a:avLst/>
          </a:prstGeom>
          <a:noFill/>
          <a:ln cap="flat" cmpd="sng" w="9525">
            <a:solidFill>
              <a:srgbClr val="D8D4CE"/>
            </a:solidFill>
            <a:prstDash val="solid"/>
            <a:round/>
            <a:headEnd len="sm" w="sm" type="none"/>
            <a:tailEnd len="sm" w="sm" type="none"/>
          </a:ln>
        </p:spPr>
      </p:cxnSp>
      <p:sp>
        <p:nvSpPr>
          <p:cNvPr id="1118" name="Google Shape;1118;p46"/>
          <p:cNvSpPr/>
          <p:nvPr/>
        </p:nvSpPr>
        <p:spPr>
          <a:xfrm>
            <a:off x="3154680" y="713232"/>
            <a:ext cx="8412480" cy="65836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A1A1A"/>
              </a:buClr>
              <a:buSzPts val="3800"/>
              <a:buFont typeface="Cambria"/>
              <a:buNone/>
            </a:pPr>
            <a:r>
              <a:rPr b="1" i="0" lang="en-US" sz="3800" u="none" cap="none" strike="noStrike">
                <a:solidFill>
                  <a:srgbClr val="1A1A1A"/>
                </a:solidFill>
                <a:latin typeface="Cambria"/>
                <a:ea typeface="Cambria"/>
                <a:cs typeface="Cambria"/>
                <a:sym typeface="Cambria"/>
              </a:rPr>
              <a:t>Ailton Krenak</a:t>
            </a:r>
            <a:endParaRPr b="0" i="0" sz="3800" u="none" cap="none" strike="noStrike">
              <a:solidFill>
                <a:schemeClr val="dk1"/>
              </a:solidFill>
              <a:latin typeface="Calibri"/>
              <a:ea typeface="Calibri"/>
              <a:cs typeface="Calibri"/>
              <a:sym typeface="Calibri"/>
            </a:endParaRPr>
          </a:p>
        </p:txBody>
      </p:sp>
      <p:sp>
        <p:nvSpPr>
          <p:cNvPr id="1119" name="Google Shape;1119;p46"/>
          <p:cNvSpPr/>
          <p:nvPr/>
        </p:nvSpPr>
        <p:spPr>
          <a:xfrm>
            <a:off x="3154680" y="1389888"/>
            <a:ext cx="8412480" cy="3657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6666"/>
              </a:buClr>
              <a:buSzPts val="1700"/>
              <a:buFont typeface="Cambria"/>
              <a:buNone/>
            </a:pPr>
            <a:r>
              <a:rPr b="0" i="1" lang="en-US" sz="1700" u="none" cap="none" strike="noStrike">
                <a:solidFill>
                  <a:srgbClr val="666666"/>
                </a:solidFill>
                <a:latin typeface="Cambria"/>
                <a:ea typeface="Cambria"/>
                <a:cs typeface="Cambria"/>
                <a:sym typeface="Cambria"/>
              </a:rPr>
              <a:t>The philosopher of the forest</a:t>
            </a:r>
            <a:endParaRPr b="0" i="0" sz="1700" u="none" cap="none" strike="noStrike">
              <a:solidFill>
                <a:schemeClr val="dk1"/>
              </a:solidFill>
              <a:latin typeface="Calibri"/>
              <a:ea typeface="Calibri"/>
              <a:cs typeface="Calibri"/>
              <a:sym typeface="Calibri"/>
            </a:endParaRPr>
          </a:p>
        </p:txBody>
      </p:sp>
      <p:sp>
        <p:nvSpPr>
          <p:cNvPr id="1120" name="Google Shape;1120;p46"/>
          <p:cNvSpPr/>
          <p:nvPr/>
        </p:nvSpPr>
        <p:spPr>
          <a:xfrm>
            <a:off x="3154680" y="1965960"/>
            <a:ext cx="4114800" cy="2560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6666"/>
              </a:buClr>
              <a:buSzPts val="900"/>
              <a:buFont typeface="Calibri"/>
              <a:buNone/>
            </a:pPr>
            <a:r>
              <a:rPr b="1" i="0" lang="en-US" sz="900" u="none" cap="none" strike="noStrike">
                <a:solidFill>
                  <a:srgbClr val="666666"/>
                </a:solidFill>
                <a:latin typeface="Calibri"/>
                <a:ea typeface="Calibri"/>
                <a:cs typeface="Calibri"/>
                <a:sym typeface="Calibri"/>
              </a:rPr>
              <a:t>WHAT YOU’D MASTER</a:t>
            </a:r>
            <a:endParaRPr b="0" i="0" sz="900" u="none" cap="none" strike="noStrike">
              <a:solidFill>
                <a:schemeClr val="dk1"/>
              </a:solidFill>
              <a:latin typeface="Calibri"/>
              <a:ea typeface="Calibri"/>
              <a:cs typeface="Calibri"/>
              <a:sym typeface="Calibri"/>
            </a:endParaRPr>
          </a:p>
        </p:txBody>
      </p:sp>
      <p:sp>
        <p:nvSpPr>
          <p:cNvPr id="1121" name="Google Shape;1121;p46"/>
          <p:cNvSpPr/>
          <p:nvPr/>
        </p:nvSpPr>
        <p:spPr>
          <a:xfrm>
            <a:off x="3154680" y="2240280"/>
            <a:ext cx="4114800" cy="1691640"/>
          </a:xfrm>
          <a:prstGeom prst="rect">
            <a:avLst/>
          </a:prstGeom>
          <a:noFill/>
          <a:ln>
            <a:noFill/>
          </a:ln>
        </p:spPr>
        <p:txBody>
          <a:bodyPr anchorCtr="0" anchor="ctr" bIns="0" lIns="0" spcFirstLastPara="1" rIns="0" wrap="square" tIns="0">
            <a:noAutofit/>
          </a:bodyPr>
          <a:lstStyle/>
          <a:p>
            <a:pPr indent="-342900" lvl="0" marL="342900" marR="0" rtl="0" algn="l">
              <a:spcBef>
                <a:spcPts val="0"/>
              </a:spcBef>
              <a:spcAft>
                <a:spcPts val="0"/>
              </a:spcAft>
              <a:buClr>
                <a:srgbClr val="1A1A1A"/>
              </a:buClr>
              <a:buSzPts val="1300"/>
              <a:buFont typeface="Calibri"/>
              <a:buChar char="•"/>
            </a:pPr>
            <a:r>
              <a:rPr b="0" i="0" lang="en-US" sz="1300" u="none" cap="none" strike="noStrike">
                <a:solidFill>
                  <a:srgbClr val="1A1A1A"/>
                </a:solidFill>
                <a:latin typeface="Calibri"/>
                <a:ea typeface="Calibri"/>
                <a:cs typeface="Calibri"/>
                <a:sym typeface="Calibri"/>
              </a:rPr>
              <a:t>Postponing the end of the world</a:t>
            </a:r>
            <a:endParaRPr b="0" i="0" sz="1300" u="none" cap="none" strike="noStrike">
              <a:solidFill>
                <a:schemeClr val="dk1"/>
              </a:solidFill>
              <a:latin typeface="Calibri"/>
              <a:ea typeface="Calibri"/>
              <a:cs typeface="Calibri"/>
              <a:sym typeface="Calibri"/>
            </a:endParaRPr>
          </a:p>
          <a:p>
            <a:pPr indent="-342900" lvl="0" marL="342900" marR="0" rtl="0" algn="l">
              <a:spcBef>
                <a:spcPts val="700"/>
              </a:spcBef>
              <a:spcAft>
                <a:spcPts val="0"/>
              </a:spcAft>
              <a:buClr>
                <a:srgbClr val="1A1A1A"/>
              </a:buClr>
              <a:buSzPts val="1300"/>
              <a:buFont typeface="Calibri"/>
              <a:buChar char="•"/>
            </a:pPr>
            <a:r>
              <a:rPr b="0" i="0" lang="en-US" sz="1300" u="none" cap="none" strike="noStrike">
                <a:solidFill>
                  <a:srgbClr val="1A1A1A"/>
                </a:solidFill>
                <a:latin typeface="Calibri"/>
                <a:ea typeface="Calibri"/>
                <a:cs typeface="Calibri"/>
                <a:sym typeface="Calibri"/>
              </a:rPr>
              <a:t>Nature is not a resource</a:t>
            </a:r>
            <a:endParaRPr b="0" i="0" sz="1300" u="none" cap="none" strike="noStrike">
              <a:solidFill>
                <a:schemeClr val="dk1"/>
              </a:solidFill>
              <a:latin typeface="Calibri"/>
              <a:ea typeface="Calibri"/>
              <a:cs typeface="Calibri"/>
              <a:sym typeface="Calibri"/>
            </a:endParaRPr>
          </a:p>
          <a:p>
            <a:pPr indent="-342900" lvl="0" marL="342900" marR="0" rtl="0" algn="l">
              <a:spcBef>
                <a:spcPts val="700"/>
              </a:spcBef>
              <a:spcAft>
                <a:spcPts val="0"/>
              </a:spcAft>
              <a:buClr>
                <a:srgbClr val="1A1A1A"/>
              </a:buClr>
              <a:buSzPts val="1300"/>
              <a:buFont typeface="Calibri"/>
              <a:buChar char="•"/>
            </a:pPr>
            <a:r>
              <a:rPr b="0" i="0" lang="en-US" sz="1300" u="none" cap="none" strike="noStrike">
                <a:solidFill>
                  <a:srgbClr val="1A1A1A"/>
                </a:solidFill>
                <a:latin typeface="Calibri"/>
                <a:ea typeface="Calibri"/>
                <a:cs typeface="Calibri"/>
                <a:sym typeface="Calibri"/>
              </a:rPr>
              <a:t>Against a single humanity</a:t>
            </a:r>
            <a:endParaRPr b="0" i="0" sz="1300" u="none" cap="none" strike="noStrike">
              <a:solidFill>
                <a:schemeClr val="dk1"/>
              </a:solidFill>
              <a:latin typeface="Calibri"/>
              <a:ea typeface="Calibri"/>
              <a:cs typeface="Calibri"/>
              <a:sym typeface="Calibri"/>
            </a:endParaRPr>
          </a:p>
        </p:txBody>
      </p:sp>
      <p:sp>
        <p:nvSpPr>
          <p:cNvPr id="1122" name="Google Shape;1122;p46"/>
          <p:cNvSpPr/>
          <p:nvPr/>
        </p:nvSpPr>
        <p:spPr>
          <a:xfrm>
            <a:off x="7589520" y="1965960"/>
            <a:ext cx="3977640" cy="2560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6666"/>
              </a:buClr>
              <a:buSzPts val="900"/>
              <a:buFont typeface="Calibri"/>
              <a:buNone/>
            </a:pPr>
            <a:r>
              <a:rPr b="1" i="0" lang="en-US" sz="900" u="none" cap="none" strike="noStrike">
                <a:solidFill>
                  <a:srgbClr val="666666"/>
                </a:solidFill>
                <a:latin typeface="Calibri"/>
                <a:ea typeface="Calibri"/>
                <a:cs typeface="Calibri"/>
                <a:sym typeface="Calibri"/>
              </a:rPr>
              <a:t>THE QUESTION YOU’D WRESTLE WITH</a:t>
            </a:r>
            <a:endParaRPr b="0" i="0" sz="900" u="none" cap="none" strike="noStrike">
              <a:solidFill>
                <a:schemeClr val="dk1"/>
              </a:solidFill>
              <a:latin typeface="Calibri"/>
              <a:ea typeface="Calibri"/>
              <a:cs typeface="Calibri"/>
              <a:sym typeface="Calibri"/>
            </a:endParaRPr>
          </a:p>
        </p:txBody>
      </p:sp>
      <p:sp>
        <p:nvSpPr>
          <p:cNvPr id="1123" name="Google Shape;1123;p46"/>
          <p:cNvSpPr/>
          <p:nvPr/>
        </p:nvSpPr>
        <p:spPr>
          <a:xfrm>
            <a:off x="7589520" y="2240280"/>
            <a:ext cx="3977640" cy="914400"/>
          </a:xfrm>
          <a:prstGeom prst="rect">
            <a:avLst/>
          </a:prstGeom>
          <a:noFill/>
          <a:ln>
            <a:noFill/>
          </a:ln>
        </p:spPr>
        <p:txBody>
          <a:bodyPr anchorCtr="0" anchor="ctr" bIns="0" lIns="0" spcFirstLastPara="1" rIns="0" wrap="square" tIns="0">
            <a:noAutofit/>
          </a:bodyPr>
          <a:lstStyle/>
          <a:p>
            <a:pPr indent="0" lvl="0" marL="0" marR="0" rtl="0" algn="l">
              <a:lnSpc>
                <a:spcPct val="131034"/>
              </a:lnSpc>
              <a:spcBef>
                <a:spcPts val="0"/>
              </a:spcBef>
              <a:spcAft>
                <a:spcPts val="0"/>
              </a:spcAft>
              <a:buClr>
                <a:srgbClr val="9C3D6E"/>
              </a:buClr>
              <a:buSzPts val="1450"/>
              <a:buFont typeface="Cambria"/>
              <a:buNone/>
            </a:pPr>
            <a:r>
              <a:rPr b="1" i="0" lang="en-US" sz="1450" u="none" cap="none" strike="noStrike">
                <a:solidFill>
                  <a:srgbClr val="9C3D6E"/>
                </a:solidFill>
                <a:latin typeface="Cambria"/>
                <a:ea typeface="Cambria"/>
                <a:cs typeface="Cambria"/>
                <a:sym typeface="Cambria"/>
              </a:rPr>
              <a:t>To what extent is our perspective determined by our membership of a particular culture?</a:t>
            </a:r>
            <a:endParaRPr b="0" i="0" sz="1450" u="none" cap="none" strike="noStrike">
              <a:solidFill>
                <a:schemeClr val="dk1"/>
              </a:solidFill>
              <a:latin typeface="Calibri"/>
              <a:ea typeface="Calibri"/>
              <a:cs typeface="Calibri"/>
              <a:sym typeface="Calibri"/>
            </a:endParaRPr>
          </a:p>
        </p:txBody>
      </p:sp>
      <p:sp>
        <p:nvSpPr>
          <p:cNvPr id="1124" name="Google Shape;1124;p46"/>
          <p:cNvSpPr/>
          <p:nvPr/>
        </p:nvSpPr>
        <p:spPr>
          <a:xfrm>
            <a:off x="7589520" y="3291840"/>
            <a:ext cx="397764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6666"/>
              </a:buClr>
              <a:buSzPts val="900"/>
              <a:buFont typeface="Calibri"/>
              <a:buNone/>
            </a:pPr>
            <a:r>
              <a:rPr b="0" i="0" lang="en-US" sz="900" u="none" cap="none" strike="noStrike">
                <a:solidFill>
                  <a:srgbClr val="666666"/>
                </a:solidFill>
                <a:latin typeface="Calibri"/>
                <a:ea typeface="Calibri"/>
                <a:cs typeface="Calibri"/>
                <a:sym typeface="Calibri"/>
              </a:rPr>
              <a:t>Indigenous Societies · Perspectives  ·  Indigenous Societies · Scope</a:t>
            </a:r>
            <a:endParaRPr b="0" i="0" sz="900" u="none" cap="none" strike="noStrike">
              <a:solidFill>
                <a:schemeClr val="dk1"/>
              </a:solidFill>
              <a:latin typeface="Calibri"/>
              <a:ea typeface="Calibri"/>
              <a:cs typeface="Calibri"/>
              <a:sym typeface="Calibri"/>
            </a:endParaRPr>
          </a:p>
        </p:txBody>
      </p:sp>
      <p:sp>
        <p:nvSpPr>
          <p:cNvPr id="1125" name="Google Shape;1125;p46"/>
          <p:cNvSpPr/>
          <p:nvPr/>
        </p:nvSpPr>
        <p:spPr>
          <a:xfrm>
            <a:off x="3154680" y="4114800"/>
            <a:ext cx="8412480" cy="1572768"/>
          </a:xfrm>
          <a:prstGeom prst="rect">
            <a:avLst/>
          </a:prstGeom>
          <a:solidFill>
            <a:srgbClr val="F4F2E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6" name="Google Shape;1126;p46"/>
          <p:cNvSpPr/>
          <p:nvPr/>
        </p:nvSpPr>
        <p:spPr>
          <a:xfrm>
            <a:off x="3401568" y="4224528"/>
            <a:ext cx="7955280" cy="914400"/>
          </a:xfrm>
          <a:prstGeom prst="rect">
            <a:avLst/>
          </a:prstGeom>
          <a:noFill/>
          <a:ln>
            <a:noFill/>
          </a:ln>
        </p:spPr>
        <p:txBody>
          <a:bodyPr anchorCtr="0" anchor="t" bIns="0" lIns="0" spcFirstLastPara="1" rIns="0" wrap="square" tIns="0">
            <a:noAutofit/>
          </a:bodyPr>
          <a:lstStyle/>
          <a:p>
            <a:pPr indent="0" lvl="0" marL="0" marR="0" rtl="0" algn="l">
              <a:lnSpc>
                <a:spcPct val="135714"/>
              </a:lnSpc>
              <a:spcBef>
                <a:spcPts val="0"/>
              </a:spcBef>
              <a:spcAft>
                <a:spcPts val="0"/>
              </a:spcAft>
              <a:buClr>
                <a:srgbClr val="1A1A1A"/>
              </a:buClr>
              <a:buSzPts val="1400"/>
              <a:buFont typeface="Cambria"/>
              <a:buNone/>
            </a:pPr>
            <a:r>
              <a:rPr b="0" i="1" lang="en-US" sz="1400" u="none" cap="none" strike="noStrike">
                <a:solidFill>
                  <a:srgbClr val="1A1A1A"/>
                </a:solidFill>
                <a:latin typeface="Cambria"/>
                <a:ea typeface="Cambria"/>
                <a:cs typeface="Cambria"/>
                <a:sym typeface="Cambria"/>
              </a:rPr>
              <a:t>“A humanity that does not recognize that the river which is in a coma is also our grandfather.”</a:t>
            </a:r>
            <a:endParaRPr b="0" i="0" sz="1400" u="none" cap="none" strike="noStrike">
              <a:solidFill>
                <a:schemeClr val="dk1"/>
              </a:solidFill>
              <a:latin typeface="Calibri"/>
              <a:ea typeface="Calibri"/>
              <a:cs typeface="Calibri"/>
              <a:sym typeface="Calibri"/>
            </a:endParaRPr>
          </a:p>
        </p:txBody>
      </p:sp>
      <p:sp>
        <p:nvSpPr>
          <p:cNvPr id="1127" name="Google Shape;1127;p46"/>
          <p:cNvSpPr/>
          <p:nvPr/>
        </p:nvSpPr>
        <p:spPr>
          <a:xfrm>
            <a:off x="3401568" y="5285232"/>
            <a:ext cx="795528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6666"/>
              </a:buClr>
              <a:buSzPts val="900"/>
              <a:buFont typeface="Calibri"/>
              <a:buNone/>
            </a:pPr>
            <a:r>
              <a:rPr b="0" i="0" lang="en-US" sz="900" u="none" cap="none" strike="noStrike">
                <a:solidFill>
                  <a:srgbClr val="666666"/>
                </a:solidFill>
                <a:latin typeface="Calibri"/>
                <a:ea typeface="Calibri"/>
                <a:cs typeface="Calibri"/>
                <a:sym typeface="Calibri"/>
              </a:rPr>
              <a:t>Ideas to Postpone the End of the World, 2020</a:t>
            </a:r>
            <a:endParaRPr b="0" i="0" sz="900" u="none" cap="none" strike="noStrike">
              <a:solidFill>
                <a:schemeClr val="dk1"/>
              </a:solidFill>
              <a:latin typeface="Calibri"/>
              <a:ea typeface="Calibri"/>
              <a:cs typeface="Calibri"/>
              <a:sym typeface="Calibri"/>
            </a:endParaRPr>
          </a:p>
        </p:txBody>
      </p:sp>
      <p:sp>
        <p:nvSpPr>
          <p:cNvPr id="1128" name="Google Shape;1128;p46"/>
          <p:cNvSpPr/>
          <p:nvPr/>
        </p:nvSpPr>
        <p:spPr>
          <a:xfrm>
            <a:off x="10607040" y="6144768"/>
            <a:ext cx="1005840" cy="274320"/>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666666"/>
              </a:buClr>
              <a:buSzPts val="900"/>
              <a:buFont typeface="Calibri"/>
              <a:buNone/>
            </a:pPr>
            <a:r>
              <a:rPr b="0" i="0" lang="en-US" sz="900" u="none" cap="none" strike="noStrike">
                <a:solidFill>
                  <a:srgbClr val="666666"/>
                </a:solidFill>
                <a:latin typeface="Calibri"/>
                <a:ea typeface="Calibri"/>
                <a:cs typeface="Calibri"/>
                <a:sym typeface="Calibri"/>
              </a:rPr>
              <a:t>41 of 42</a:t>
            </a:r>
            <a:endParaRPr b="0" i="0" sz="900" u="none" cap="none" strike="noStrike">
              <a:solidFill>
                <a:schemeClr val="dk1"/>
              </a:solidFill>
              <a:latin typeface="Calibri"/>
              <a:ea typeface="Calibri"/>
              <a:cs typeface="Calibri"/>
              <a:sym typeface="Calibri"/>
            </a:endParaRPr>
          </a:p>
        </p:txBody>
      </p:sp>
      <p:sp>
        <p:nvSpPr>
          <p:cNvPr id="1129" name="Google Shape;1129;p46"/>
          <p:cNvSpPr/>
          <p:nvPr/>
        </p:nvSpPr>
        <p:spPr>
          <a:xfrm>
            <a:off x="457200" y="6144768"/>
            <a:ext cx="365760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6666"/>
              </a:buClr>
              <a:buSzPts val="900"/>
              <a:buFont typeface="Calibri"/>
              <a:buNone/>
            </a:pPr>
            <a:r>
              <a:rPr b="0" i="0" lang="en-US" sz="900" u="none" cap="none" strike="noStrike">
                <a:solidFill>
                  <a:srgbClr val="666666"/>
                </a:solidFill>
                <a:latin typeface="Calibri"/>
                <a:ea typeface="Calibri"/>
                <a:cs typeface="Calibri"/>
                <a:sym typeface="Calibri"/>
              </a:rPr>
              <a:t>Pillars of Western Thought</a:t>
            </a:r>
            <a:endParaRPr b="0" i="0" sz="900" u="none" cap="none" strike="noStrike">
              <a:solidFill>
                <a:schemeClr val="dk1"/>
              </a:solidFill>
              <a:latin typeface="Calibri"/>
              <a:ea typeface="Calibri"/>
              <a:cs typeface="Calibri"/>
              <a:sym typeface="Calibri"/>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134" name="Shape 1134"/>
        <p:cNvGrpSpPr/>
        <p:nvPr/>
      </p:nvGrpSpPr>
      <p:grpSpPr>
        <a:xfrm>
          <a:off x="0" y="0"/>
          <a:ext cx="0" cy="0"/>
          <a:chOff x="0" y="0"/>
          <a:chExt cx="0" cy="0"/>
        </a:xfrm>
      </p:grpSpPr>
      <p:sp>
        <p:nvSpPr>
          <p:cNvPr id="1135" name="Google Shape;1135;p47"/>
          <p:cNvSpPr/>
          <p:nvPr/>
        </p:nvSpPr>
        <p:spPr>
          <a:xfrm>
            <a:off x="685800" y="868680"/>
            <a:ext cx="1554480" cy="1554480"/>
          </a:xfrm>
          <a:prstGeom prst="ellipse">
            <a:avLst/>
          </a:prstGeom>
          <a:solidFill>
            <a:srgbClr val="44546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6" name="Google Shape;1136;p47"/>
          <p:cNvSpPr/>
          <p:nvPr/>
        </p:nvSpPr>
        <p:spPr>
          <a:xfrm>
            <a:off x="685800" y="868680"/>
            <a:ext cx="1554480" cy="155448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6000"/>
              <a:buFont typeface="Cambria"/>
              <a:buNone/>
            </a:pPr>
            <a:r>
              <a:rPr b="1" i="0" lang="en-US" sz="6000" u="none" cap="none" strike="noStrike">
                <a:solidFill>
                  <a:srgbClr val="FFFFFF"/>
                </a:solidFill>
                <a:latin typeface="Cambria"/>
                <a:ea typeface="Cambria"/>
                <a:cs typeface="Cambria"/>
                <a:sym typeface="Cambria"/>
              </a:rPr>
              <a:t>F</a:t>
            </a:r>
            <a:endParaRPr b="0" i="0" sz="6000" u="none" cap="none" strike="noStrike">
              <a:solidFill>
                <a:schemeClr val="dk1"/>
              </a:solidFill>
              <a:latin typeface="Calibri"/>
              <a:ea typeface="Calibri"/>
              <a:cs typeface="Calibri"/>
              <a:sym typeface="Calibri"/>
            </a:endParaRPr>
          </a:p>
        </p:txBody>
      </p:sp>
      <p:sp>
        <p:nvSpPr>
          <p:cNvPr id="1137" name="Google Shape;1137;p47"/>
          <p:cNvSpPr/>
          <p:nvPr/>
        </p:nvSpPr>
        <p:spPr>
          <a:xfrm>
            <a:off x="457200" y="2542032"/>
            <a:ext cx="2011680" cy="4572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44546E"/>
              </a:buClr>
              <a:buSzPts val="950"/>
              <a:buFont typeface="Calibri"/>
              <a:buNone/>
            </a:pPr>
            <a:r>
              <a:rPr b="1" i="0" lang="en-US" sz="950" u="none" cap="none" strike="noStrike">
                <a:solidFill>
                  <a:srgbClr val="44546E"/>
                </a:solidFill>
                <a:latin typeface="Calibri"/>
                <a:ea typeface="Calibri"/>
                <a:cs typeface="Calibri"/>
                <a:sym typeface="Calibri"/>
              </a:rPr>
              <a:t>20TH CENTURY</a:t>
            </a:r>
            <a:endParaRPr b="0" i="0" sz="950" u="none" cap="none" strike="noStrike">
              <a:solidFill>
                <a:schemeClr val="dk1"/>
              </a:solidFill>
              <a:latin typeface="Calibri"/>
              <a:ea typeface="Calibri"/>
              <a:cs typeface="Calibri"/>
              <a:sym typeface="Calibri"/>
            </a:endParaRPr>
          </a:p>
        </p:txBody>
      </p:sp>
      <p:sp>
        <p:nvSpPr>
          <p:cNvPr id="1138" name="Google Shape;1138;p47"/>
          <p:cNvSpPr/>
          <p:nvPr/>
        </p:nvSpPr>
        <p:spPr>
          <a:xfrm>
            <a:off x="457200" y="2907792"/>
            <a:ext cx="2011680" cy="27432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666666"/>
              </a:buClr>
              <a:buSzPts val="1100"/>
              <a:buFont typeface="Calibri"/>
              <a:buNone/>
            </a:pPr>
            <a:r>
              <a:rPr b="0" i="0" lang="en-US" sz="1100" u="none" cap="none" strike="noStrike">
                <a:solidFill>
                  <a:srgbClr val="666666"/>
                </a:solidFill>
                <a:latin typeface="Calibri"/>
                <a:ea typeface="Calibri"/>
                <a:cs typeface="Calibri"/>
                <a:sym typeface="Calibri"/>
              </a:rPr>
              <a:t>1926 – 1984</a:t>
            </a:r>
            <a:endParaRPr b="0" i="0" sz="1100" u="none" cap="none" strike="noStrike">
              <a:solidFill>
                <a:schemeClr val="dk1"/>
              </a:solidFill>
              <a:latin typeface="Calibri"/>
              <a:ea typeface="Calibri"/>
              <a:cs typeface="Calibri"/>
              <a:sym typeface="Calibri"/>
            </a:endParaRPr>
          </a:p>
        </p:txBody>
      </p:sp>
      <p:sp>
        <p:nvSpPr>
          <p:cNvPr id="1139" name="Google Shape;1139;p47"/>
          <p:cNvSpPr/>
          <p:nvPr/>
        </p:nvSpPr>
        <p:spPr>
          <a:xfrm>
            <a:off x="457200" y="3794760"/>
            <a:ext cx="2011680" cy="256032"/>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666666"/>
              </a:buClr>
              <a:buSzPts val="850"/>
              <a:buFont typeface="Calibri"/>
              <a:buNone/>
            </a:pPr>
            <a:r>
              <a:rPr b="1" i="0" lang="en-US" sz="850" u="none" cap="none" strike="noStrike">
                <a:solidFill>
                  <a:srgbClr val="666666"/>
                </a:solidFill>
                <a:latin typeface="Calibri"/>
                <a:ea typeface="Calibri"/>
                <a:cs typeface="Calibri"/>
                <a:sym typeface="Calibri"/>
              </a:rPr>
              <a:t>YOU’D ARGUE WITH</a:t>
            </a:r>
            <a:endParaRPr b="0" i="0" sz="850" u="none" cap="none" strike="noStrike">
              <a:solidFill>
                <a:schemeClr val="dk1"/>
              </a:solidFill>
              <a:latin typeface="Calibri"/>
              <a:ea typeface="Calibri"/>
              <a:cs typeface="Calibri"/>
              <a:sym typeface="Calibri"/>
            </a:endParaRPr>
          </a:p>
        </p:txBody>
      </p:sp>
      <p:sp>
        <p:nvSpPr>
          <p:cNvPr id="1140" name="Google Shape;1140;p47"/>
          <p:cNvSpPr/>
          <p:nvPr/>
        </p:nvSpPr>
        <p:spPr>
          <a:xfrm>
            <a:off x="457200" y="4069080"/>
            <a:ext cx="2011680" cy="1463040"/>
          </a:xfrm>
          <a:prstGeom prst="rect">
            <a:avLst/>
          </a:prstGeom>
          <a:noFill/>
          <a:ln>
            <a:noFill/>
          </a:ln>
        </p:spPr>
        <p:txBody>
          <a:bodyPr anchorCtr="0" anchor="ctr" bIns="0" lIns="0" spcFirstLastPara="1" rIns="0" wrap="square" tIns="0">
            <a:noAutofit/>
          </a:bodyPr>
          <a:lstStyle/>
          <a:p>
            <a:pPr indent="0" lvl="0" marL="0" marR="0" rtl="0" algn="ctr">
              <a:lnSpc>
                <a:spcPct val="142857"/>
              </a:lnSpc>
              <a:spcBef>
                <a:spcPts val="0"/>
              </a:spcBef>
              <a:spcAft>
                <a:spcPts val="0"/>
              </a:spcAft>
              <a:buClr>
                <a:srgbClr val="1A1A1A"/>
              </a:buClr>
              <a:buSzPts val="1050"/>
              <a:buFont typeface="Calibri"/>
              <a:buNone/>
            </a:pPr>
            <a:r>
              <a:rPr b="0" i="0" lang="en-US" sz="1050" u="none" cap="none" strike="noStrike">
                <a:solidFill>
                  <a:srgbClr val="1A1A1A"/>
                </a:solidFill>
                <a:latin typeface="Calibri"/>
                <a:ea typeface="Calibri"/>
                <a:cs typeface="Calibri"/>
                <a:sym typeface="Calibri"/>
              </a:rPr>
              <a:t>Friedrich Nietzsche</a:t>
            </a:r>
            <a:endParaRPr b="0" i="0" sz="1050" u="none" cap="none" strike="noStrike">
              <a:solidFill>
                <a:schemeClr val="dk1"/>
              </a:solidFill>
              <a:latin typeface="Calibri"/>
              <a:ea typeface="Calibri"/>
              <a:cs typeface="Calibri"/>
              <a:sym typeface="Calibri"/>
            </a:endParaRPr>
          </a:p>
          <a:p>
            <a:pPr indent="0" lvl="0" marL="0" marR="0" rtl="0" algn="ctr">
              <a:lnSpc>
                <a:spcPct val="142857"/>
              </a:lnSpc>
              <a:spcBef>
                <a:spcPts val="0"/>
              </a:spcBef>
              <a:spcAft>
                <a:spcPts val="0"/>
              </a:spcAft>
              <a:buClr>
                <a:srgbClr val="1A1A1A"/>
              </a:buClr>
              <a:buSzPts val="1050"/>
              <a:buFont typeface="Calibri"/>
              <a:buNone/>
            </a:pPr>
            <a:r>
              <a:rPr b="0" i="0" lang="en-US" sz="1050" u="none" cap="none" strike="noStrike">
                <a:solidFill>
                  <a:srgbClr val="1A1A1A"/>
                </a:solidFill>
                <a:latin typeface="Calibri"/>
                <a:ea typeface="Calibri"/>
                <a:cs typeface="Calibri"/>
                <a:sym typeface="Calibri"/>
              </a:rPr>
              <a:t>G.W.F. Hegel</a:t>
            </a:r>
            <a:endParaRPr b="0" i="0" sz="1050" u="none" cap="none" strike="noStrike">
              <a:solidFill>
                <a:schemeClr val="dk1"/>
              </a:solidFill>
              <a:latin typeface="Calibri"/>
              <a:ea typeface="Calibri"/>
              <a:cs typeface="Calibri"/>
              <a:sym typeface="Calibri"/>
            </a:endParaRPr>
          </a:p>
          <a:p>
            <a:pPr indent="0" lvl="0" marL="0" marR="0" rtl="0" algn="ctr">
              <a:lnSpc>
                <a:spcPct val="142857"/>
              </a:lnSpc>
              <a:spcBef>
                <a:spcPts val="0"/>
              </a:spcBef>
              <a:spcAft>
                <a:spcPts val="0"/>
              </a:spcAft>
              <a:buClr>
                <a:srgbClr val="1A1A1A"/>
              </a:buClr>
              <a:buSzPts val="1050"/>
              <a:buFont typeface="Calibri"/>
              <a:buNone/>
            </a:pPr>
            <a:r>
              <a:rPr b="0" i="0" lang="en-US" sz="1050" u="none" cap="none" strike="noStrike">
                <a:solidFill>
                  <a:srgbClr val="1A1A1A"/>
                </a:solidFill>
                <a:latin typeface="Calibri"/>
                <a:ea typeface="Calibri"/>
                <a:cs typeface="Calibri"/>
                <a:sym typeface="Calibri"/>
              </a:rPr>
              <a:t>Socrates</a:t>
            </a:r>
            <a:endParaRPr b="0" i="0" sz="1050" u="none" cap="none" strike="noStrike">
              <a:solidFill>
                <a:schemeClr val="dk1"/>
              </a:solidFill>
              <a:latin typeface="Calibri"/>
              <a:ea typeface="Calibri"/>
              <a:cs typeface="Calibri"/>
              <a:sym typeface="Calibri"/>
            </a:endParaRPr>
          </a:p>
          <a:p>
            <a:pPr indent="0" lvl="0" marL="0" marR="0" rtl="0" algn="ctr">
              <a:lnSpc>
                <a:spcPct val="142857"/>
              </a:lnSpc>
              <a:spcBef>
                <a:spcPts val="0"/>
              </a:spcBef>
              <a:spcAft>
                <a:spcPts val="0"/>
              </a:spcAft>
              <a:buClr>
                <a:srgbClr val="1A1A1A"/>
              </a:buClr>
              <a:buSzPts val="1050"/>
              <a:buFont typeface="Calibri"/>
              <a:buNone/>
            </a:pPr>
            <a:r>
              <a:rPr b="0" i="0" lang="en-US" sz="1050" u="none" cap="none" strike="noStrike">
                <a:solidFill>
                  <a:srgbClr val="1A1A1A"/>
                </a:solidFill>
                <a:latin typeface="Calibri"/>
                <a:ea typeface="Calibri"/>
                <a:cs typeface="Calibri"/>
                <a:sym typeface="Calibri"/>
              </a:rPr>
              <a:t>Hannah Arendt</a:t>
            </a:r>
            <a:endParaRPr b="0" i="0" sz="1050" u="none" cap="none" strike="noStrike">
              <a:solidFill>
                <a:schemeClr val="dk1"/>
              </a:solidFill>
              <a:latin typeface="Calibri"/>
              <a:ea typeface="Calibri"/>
              <a:cs typeface="Calibri"/>
              <a:sym typeface="Calibri"/>
            </a:endParaRPr>
          </a:p>
        </p:txBody>
      </p:sp>
      <p:cxnSp>
        <p:nvCxnSpPr>
          <p:cNvPr id="1141" name="Google Shape;1141;p47"/>
          <p:cNvCxnSpPr/>
          <p:nvPr/>
        </p:nvCxnSpPr>
        <p:spPr>
          <a:xfrm>
            <a:off x="2788920" y="868680"/>
            <a:ext cx="0" cy="5120640"/>
          </a:xfrm>
          <a:prstGeom prst="straightConnector1">
            <a:avLst/>
          </a:prstGeom>
          <a:noFill/>
          <a:ln cap="flat" cmpd="sng" w="9525">
            <a:solidFill>
              <a:srgbClr val="D8D4CE"/>
            </a:solidFill>
            <a:prstDash val="solid"/>
            <a:round/>
            <a:headEnd len="sm" w="sm" type="none"/>
            <a:tailEnd len="sm" w="sm" type="none"/>
          </a:ln>
        </p:spPr>
      </p:cxnSp>
      <p:sp>
        <p:nvSpPr>
          <p:cNvPr id="1142" name="Google Shape;1142;p47"/>
          <p:cNvSpPr/>
          <p:nvPr/>
        </p:nvSpPr>
        <p:spPr>
          <a:xfrm>
            <a:off x="3154680" y="713232"/>
            <a:ext cx="8412480" cy="65836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A1A1A"/>
              </a:buClr>
              <a:buSzPts val="3800"/>
              <a:buFont typeface="Cambria"/>
              <a:buNone/>
            </a:pPr>
            <a:r>
              <a:rPr b="1" i="0" lang="en-US" sz="3800" u="none" cap="none" strike="noStrike">
                <a:solidFill>
                  <a:srgbClr val="1A1A1A"/>
                </a:solidFill>
                <a:latin typeface="Cambria"/>
                <a:ea typeface="Cambria"/>
                <a:cs typeface="Cambria"/>
                <a:sym typeface="Cambria"/>
              </a:rPr>
              <a:t>Michel Foucault</a:t>
            </a:r>
            <a:endParaRPr b="0" i="0" sz="3800" u="none" cap="none" strike="noStrike">
              <a:solidFill>
                <a:schemeClr val="dk1"/>
              </a:solidFill>
              <a:latin typeface="Calibri"/>
              <a:ea typeface="Calibri"/>
              <a:cs typeface="Calibri"/>
              <a:sym typeface="Calibri"/>
            </a:endParaRPr>
          </a:p>
        </p:txBody>
      </p:sp>
      <p:sp>
        <p:nvSpPr>
          <p:cNvPr id="1143" name="Google Shape;1143;p47"/>
          <p:cNvSpPr/>
          <p:nvPr/>
        </p:nvSpPr>
        <p:spPr>
          <a:xfrm>
            <a:off x="3154680" y="1389888"/>
            <a:ext cx="8412480" cy="3657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6666"/>
              </a:buClr>
              <a:buSzPts val="1700"/>
              <a:buFont typeface="Cambria"/>
              <a:buNone/>
            </a:pPr>
            <a:r>
              <a:rPr b="0" i="1" lang="en-US" sz="1700" u="none" cap="none" strike="noStrike">
                <a:solidFill>
                  <a:srgbClr val="666666"/>
                </a:solidFill>
                <a:latin typeface="Cambria"/>
                <a:ea typeface="Cambria"/>
                <a:cs typeface="Cambria"/>
                <a:sym typeface="Cambria"/>
              </a:rPr>
              <a:t>The archaeologist of power</a:t>
            </a:r>
            <a:endParaRPr b="0" i="0" sz="1700" u="none" cap="none" strike="noStrike">
              <a:solidFill>
                <a:schemeClr val="dk1"/>
              </a:solidFill>
              <a:latin typeface="Calibri"/>
              <a:ea typeface="Calibri"/>
              <a:cs typeface="Calibri"/>
              <a:sym typeface="Calibri"/>
            </a:endParaRPr>
          </a:p>
        </p:txBody>
      </p:sp>
      <p:sp>
        <p:nvSpPr>
          <p:cNvPr id="1144" name="Google Shape;1144;p47"/>
          <p:cNvSpPr/>
          <p:nvPr/>
        </p:nvSpPr>
        <p:spPr>
          <a:xfrm>
            <a:off x="3154680" y="1965960"/>
            <a:ext cx="4114800" cy="2560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6666"/>
              </a:buClr>
              <a:buSzPts val="900"/>
              <a:buFont typeface="Calibri"/>
              <a:buNone/>
            </a:pPr>
            <a:r>
              <a:rPr b="1" i="0" lang="en-US" sz="900" u="none" cap="none" strike="noStrike">
                <a:solidFill>
                  <a:srgbClr val="666666"/>
                </a:solidFill>
                <a:latin typeface="Calibri"/>
                <a:ea typeface="Calibri"/>
                <a:cs typeface="Calibri"/>
                <a:sym typeface="Calibri"/>
              </a:rPr>
              <a:t>WHAT YOU’D MASTER</a:t>
            </a:r>
            <a:endParaRPr b="0" i="0" sz="900" u="none" cap="none" strike="noStrike">
              <a:solidFill>
                <a:schemeClr val="dk1"/>
              </a:solidFill>
              <a:latin typeface="Calibri"/>
              <a:ea typeface="Calibri"/>
              <a:cs typeface="Calibri"/>
              <a:sym typeface="Calibri"/>
            </a:endParaRPr>
          </a:p>
        </p:txBody>
      </p:sp>
      <p:sp>
        <p:nvSpPr>
          <p:cNvPr id="1145" name="Google Shape;1145;p47"/>
          <p:cNvSpPr/>
          <p:nvPr/>
        </p:nvSpPr>
        <p:spPr>
          <a:xfrm>
            <a:off x="3154680" y="2240280"/>
            <a:ext cx="4114800" cy="1691640"/>
          </a:xfrm>
          <a:prstGeom prst="rect">
            <a:avLst/>
          </a:prstGeom>
          <a:noFill/>
          <a:ln>
            <a:noFill/>
          </a:ln>
        </p:spPr>
        <p:txBody>
          <a:bodyPr anchorCtr="0" anchor="ctr" bIns="0" lIns="0" spcFirstLastPara="1" rIns="0" wrap="square" tIns="0">
            <a:noAutofit/>
          </a:bodyPr>
          <a:lstStyle/>
          <a:p>
            <a:pPr indent="-342900" lvl="0" marL="342900" marR="0" rtl="0" algn="l">
              <a:spcBef>
                <a:spcPts val="0"/>
              </a:spcBef>
              <a:spcAft>
                <a:spcPts val="0"/>
              </a:spcAft>
              <a:buClr>
                <a:srgbClr val="1A1A1A"/>
              </a:buClr>
              <a:buSzPts val="1300"/>
              <a:buFont typeface="Calibri"/>
              <a:buChar char="•"/>
            </a:pPr>
            <a:r>
              <a:rPr b="0" i="0" lang="en-US" sz="1300" u="none" cap="none" strike="noStrike">
                <a:solidFill>
                  <a:srgbClr val="1A1A1A"/>
                </a:solidFill>
                <a:latin typeface="Calibri"/>
                <a:ea typeface="Calibri"/>
                <a:cs typeface="Calibri"/>
                <a:sym typeface="Calibri"/>
              </a:rPr>
              <a:t>Power/knowledge</a:t>
            </a:r>
            <a:endParaRPr b="0" i="0" sz="1300" u="none" cap="none" strike="noStrike">
              <a:solidFill>
                <a:schemeClr val="dk1"/>
              </a:solidFill>
              <a:latin typeface="Calibri"/>
              <a:ea typeface="Calibri"/>
              <a:cs typeface="Calibri"/>
              <a:sym typeface="Calibri"/>
            </a:endParaRPr>
          </a:p>
          <a:p>
            <a:pPr indent="-342900" lvl="0" marL="342900" marR="0" rtl="0" algn="l">
              <a:spcBef>
                <a:spcPts val="700"/>
              </a:spcBef>
              <a:spcAft>
                <a:spcPts val="0"/>
              </a:spcAft>
              <a:buClr>
                <a:srgbClr val="1A1A1A"/>
              </a:buClr>
              <a:buSzPts val="1300"/>
              <a:buFont typeface="Calibri"/>
              <a:buChar char="•"/>
            </a:pPr>
            <a:r>
              <a:rPr b="0" i="0" lang="en-US" sz="1300" u="none" cap="none" strike="noStrike">
                <a:solidFill>
                  <a:srgbClr val="1A1A1A"/>
                </a:solidFill>
                <a:latin typeface="Calibri"/>
                <a:ea typeface="Calibri"/>
                <a:cs typeface="Calibri"/>
                <a:sym typeface="Calibri"/>
              </a:rPr>
              <a:t>Discipline and the Panopticon</a:t>
            </a:r>
            <a:endParaRPr b="0" i="0" sz="1300" u="none" cap="none" strike="noStrike">
              <a:solidFill>
                <a:schemeClr val="dk1"/>
              </a:solidFill>
              <a:latin typeface="Calibri"/>
              <a:ea typeface="Calibri"/>
              <a:cs typeface="Calibri"/>
              <a:sym typeface="Calibri"/>
            </a:endParaRPr>
          </a:p>
          <a:p>
            <a:pPr indent="-342900" lvl="0" marL="342900" marR="0" rtl="0" algn="l">
              <a:spcBef>
                <a:spcPts val="700"/>
              </a:spcBef>
              <a:spcAft>
                <a:spcPts val="0"/>
              </a:spcAft>
              <a:buClr>
                <a:srgbClr val="1A1A1A"/>
              </a:buClr>
              <a:buSzPts val="1300"/>
              <a:buFont typeface="Calibri"/>
              <a:buChar char="•"/>
            </a:pPr>
            <a:r>
              <a:rPr b="0" i="0" lang="en-US" sz="1300" u="none" cap="none" strike="noStrike">
                <a:solidFill>
                  <a:srgbClr val="1A1A1A"/>
                </a:solidFill>
                <a:latin typeface="Calibri"/>
                <a:ea typeface="Calibri"/>
                <a:cs typeface="Calibri"/>
                <a:sym typeface="Calibri"/>
              </a:rPr>
              <a:t>Genealogy: history against progress</a:t>
            </a:r>
            <a:endParaRPr b="0" i="0" sz="1300" u="none" cap="none" strike="noStrike">
              <a:solidFill>
                <a:schemeClr val="dk1"/>
              </a:solidFill>
              <a:latin typeface="Calibri"/>
              <a:ea typeface="Calibri"/>
              <a:cs typeface="Calibri"/>
              <a:sym typeface="Calibri"/>
            </a:endParaRPr>
          </a:p>
        </p:txBody>
      </p:sp>
      <p:sp>
        <p:nvSpPr>
          <p:cNvPr id="1146" name="Google Shape;1146;p47"/>
          <p:cNvSpPr/>
          <p:nvPr/>
        </p:nvSpPr>
        <p:spPr>
          <a:xfrm>
            <a:off x="7589520" y="1965960"/>
            <a:ext cx="3977640" cy="2560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6666"/>
              </a:buClr>
              <a:buSzPts val="900"/>
              <a:buFont typeface="Calibri"/>
              <a:buNone/>
            </a:pPr>
            <a:r>
              <a:rPr b="1" i="0" lang="en-US" sz="900" u="none" cap="none" strike="noStrike">
                <a:solidFill>
                  <a:srgbClr val="666666"/>
                </a:solidFill>
                <a:latin typeface="Calibri"/>
                <a:ea typeface="Calibri"/>
                <a:cs typeface="Calibri"/>
                <a:sym typeface="Calibri"/>
              </a:rPr>
              <a:t>THE QUESTION YOU’D WRESTLE WITH</a:t>
            </a:r>
            <a:endParaRPr b="0" i="0" sz="900" u="none" cap="none" strike="noStrike">
              <a:solidFill>
                <a:schemeClr val="dk1"/>
              </a:solidFill>
              <a:latin typeface="Calibri"/>
              <a:ea typeface="Calibri"/>
              <a:cs typeface="Calibri"/>
              <a:sym typeface="Calibri"/>
            </a:endParaRPr>
          </a:p>
        </p:txBody>
      </p:sp>
      <p:sp>
        <p:nvSpPr>
          <p:cNvPr id="1147" name="Google Shape;1147;p47"/>
          <p:cNvSpPr/>
          <p:nvPr/>
        </p:nvSpPr>
        <p:spPr>
          <a:xfrm>
            <a:off x="7589520" y="2240280"/>
            <a:ext cx="3977640" cy="914400"/>
          </a:xfrm>
          <a:prstGeom prst="rect">
            <a:avLst/>
          </a:prstGeom>
          <a:noFill/>
          <a:ln>
            <a:noFill/>
          </a:ln>
        </p:spPr>
        <p:txBody>
          <a:bodyPr anchorCtr="0" anchor="ctr" bIns="0" lIns="0" spcFirstLastPara="1" rIns="0" wrap="square" tIns="0">
            <a:noAutofit/>
          </a:bodyPr>
          <a:lstStyle/>
          <a:p>
            <a:pPr indent="0" lvl="0" marL="0" marR="0" rtl="0" algn="l">
              <a:lnSpc>
                <a:spcPct val="131034"/>
              </a:lnSpc>
              <a:spcBef>
                <a:spcPts val="0"/>
              </a:spcBef>
              <a:spcAft>
                <a:spcPts val="0"/>
              </a:spcAft>
              <a:buClr>
                <a:srgbClr val="44546E"/>
              </a:buClr>
              <a:buSzPts val="1450"/>
              <a:buFont typeface="Cambria"/>
              <a:buNone/>
            </a:pPr>
            <a:r>
              <a:rPr b="1" i="0" lang="en-US" sz="1450" u="none" cap="none" strike="noStrike">
                <a:solidFill>
                  <a:srgbClr val="44546E"/>
                </a:solidFill>
                <a:latin typeface="Cambria"/>
                <a:ea typeface="Cambria"/>
                <a:cs typeface="Cambria"/>
                <a:sym typeface="Cambria"/>
              </a:rPr>
              <a:t>How might knowledge reflect or perpetuate existing power structures?</a:t>
            </a:r>
            <a:endParaRPr b="0" i="0" sz="1450" u="none" cap="none" strike="noStrike">
              <a:solidFill>
                <a:schemeClr val="dk1"/>
              </a:solidFill>
              <a:latin typeface="Calibri"/>
              <a:ea typeface="Calibri"/>
              <a:cs typeface="Calibri"/>
              <a:sym typeface="Calibri"/>
            </a:endParaRPr>
          </a:p>
        </p:txBody>
      </p:sp>
      <p:sp>
        <p:nvSpPr>
          <p:cNvPr id="1148" name="Google Shape;1148;p47"/>
          <p:cNvSpPr/>
          <p:nvPr/>
        </p:nvSpPr>
        <p:spPr>
          <a:xfrm>
            <a:off x="7589520" y="3291840"/>
            <a:ext cx="397764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6666"/>
              </a:buClr>
              <a:buSzPts val="900"/>
              <a:buFont typeface="Calibri"/>
              <a:buNone/>
            </a:pPr>
            <a:r>
              <a:rPr b="0" i="0" lang="en-US" sz="900" u="none" cap="none" strike="noStrike">
                <a:solidFill>
                  <a:srgbClr val="666666"/>
                </a:solidFill>
                <a:latin typeface="Calibri"/>
                <a:ea typeface="Calibri"/>
                <a:cs typeface="Calibri"/>
                <a:sym typeface="Calibri"/>
              </a:rPr>
              <a:t>Politics · Perspectives  ·  Language · Perspectives</a:t>
            </a:r>
            <a:endParaRPr b="0" i="0" sz="900" u="none" cap="none" strike="noStrike">
              <a:solidFill>
                <a:schemeClr val="dk1"/>
              </a:solidFill>
              <a:latin typeface="Calibri"/>
              <a:ea typeface="Calibri"/>
              <a:cs typeface="Calibri"/>
              <a:sym typeface="Calibri"/>
            </a:endParaRPr>
          </a:p>
        </p:txBody>
      </p:sp>
      <p:sp>
        <p:nvSpPr>
          <p:cNvPr id="1149" name="Google Shape;1149;p47"/>
          <p:cNvSpPr/>
          <p:nvPr/>
        </p:nvSpPr>
        <p:spPr>
          <a:xfrm>
            <a:off x="3154680" y="4114800"/>
            <a:ext cx="8412480" cy="1572768"/>
          </a:xfrm>
          <a:prstGeom prst="rect">
            <a:avLst/>
          </a:prstGeom>
          <a:solidFill>
            <a:srgbClr val="F4F2E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0" name="Google Shape;1150;p47"/>
          <p:cNvSpPr/>
          <p:nvPr/>
        </p:nvSpPr>
        <p:spPr>
          <a:xfrm>
            <a:off x="3401568" y="4224528"/>
            <a:ext cx="7955280" cy="914400"/>
          </a:xfrm>
          <a:prstGeom prst="rect">
            <a:avLst/>
          </a:prstGeom>
          <a:noFill/>
          <a:ln>
            <a:noFill/>
          </a:ln>
        </p:spPr>
        <p:txBody>
          <a:bodyPr anchorCtr="0" anchor="t" bIns="0" lIns="0" spcFirstLastPara="1" rIns="0" wrap="square" tIns="0">
            <a:noAutofit/>
          </a:bodyPr>
          <a:lstStyle/>
          <a:p>
            <a:pPr indent="0" lvl="0" marL="0" marR="0" rtl="0" algn="l">
              <a:lnSpc>
                <a:spcPct val="135714"/>
              </a:lnSpc>
              <a:spcBef>
                <a:spcPts val="0"/>
              </a:spcBef>
              <a:spcAft>
                <a:spcPts val="0"/>
              </a:spcAft>
              <a:buClr>
                <a:srgbClr val="1A1A1A"/>
              </a:buClr>
              <a:buSzPts val="1400"/>
              <a:buFont typeface="Cambria"/>
              <a:buNone/>
            </a:pPr>
            <a:r>
              <a:rPr b="0" i="1" lang="en-US" sz="1400" u="none" cap="none" strike="noStrike">
                <a:solidFill>
                  <a:srgbClr val="1A1A1A"/>
                </a:solidFill>
                <a:latin typeface="Cambria"/>
                <a:ea typeface="Cambria"/>
                <a:cs typeface="Cambria"/>
                <a:sym typeface="Cambria"/>
              </a:rPr>
              <a:t>“The 'Enlightenment', which discovered the liberties, also invented the disciplines.”</a:t>
            </a:r>
            <a:endParaRPr b="0" i="0" sz="1400" u="none" cap="none" strike="noStrike">
              <a:solidFill>
                <a:schemeClr val="dk1"/>
              </a:solidFill>
              <a:latin typeface="Calibri"/>
              <a:ea typeface="Calibri"/>
              <a:cs typeface="Calibri"/>
              <a:sym typeface="Calibri"/>
            </a:endParaRPr>
          </a:p>
        </p:txBody>
      </p:sp>
      <p:sp>
        <p:nvSpPr>
          <p:cNvPr id="1151" name="Google Shape;1151;p47"/>
          <p:cNvSpPr/>
          <p:nvPr/>
        </p:nvSpPr>
        <p:spPr>
          <a:xfrm>
            <a:off x="3401568" y="5285232"/>
            <a:ext cx="795528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6666"/>
              </a:buClr>
              <a:buSzPts val="900"/>
              <a:buFont typeface="Calibri"/>
              <a:buNone/>
            </a:pPr>
            <a:r>
              <a:rPr b="0" i="0" lang="en-US" sz="900" u="none" cap="none" strike="noStrike">
                <a:solidFill>
                  <a:srgbClr val="666666"/>
                </a:solidFill>
                <a:latin typeface="Calibri"/>
                <a:ea typeface="Calibri"/>
                <a:cs typeface="Calibri"/>
                <a:sym typeface="Calibri"/>
              </a:rPr>
              <a:t>Discipline and Punish, 1975</a:t>
            </a:r>
            <a:endParaRPr b="0" i="0" sz="900" u="none" cap="none" strike="noStrike">
              <a:solidFill>
                <a:schemeClr val="dk1"/>
              </a:solidFill>
              <a:latin typeface="Calibri"/>
              <a:ea typeface="Calibri"/>
              <a:cs typeface="Calibri"/>
              <a:sym typeface="Calibri"/>
            </a:endParaRPr>
          </a:p>
        </p:txBody>
      </p:sp>
      <p:sp>
        <p:nvSpPr>
          <p:cNvPr id="1152" name="Google Shape;1152;p47"/>
          <p:cNvSpPr/>
          <p:nvPr/>
        </p:nvSpPr>
        <p:spPr>
          <a:xfrm>
            <a:off x="10607040" y="6144768"/>
            <a:ext cx="1005840" cy="274320"/>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666666"/>
              </a:buClr>
              <a:buSzPts val="900"/>
              <a:buFont typeface="Calibri"/>
              <a:buNone/>
            </a:pPr>
            <a:r>
              <a:rPr b="0" i="0" lang="en-US" sz="900" u="none" cap="none" strike="noStrike">
                <a:solidFill>
                  <a:srgbClr val="666666"/>
                </a:solidFill>
                <a:latin typeface="Calibri"/>
                <a:ea typeface="Calibri"/>
                <a:cs typeface="Calibri"/>
                <a:sym typeface="Calibri"/>
              </a:rPr>
              <a:t>42 of 42</a:t>
            </a:r>
            <a:endParaRPr b="0" i="0" sz="900" u="none" cap="none" strike="noStrike">
              <a:solidFill>
                <a:schemeClr val="dk1"/>
              </a:solidFill>
              <a:latin typeface="Calibri"/>
              <a:ea typeface="Calibri"/>
              <a:cs typeface="Calibri"/>
              <a:sym typeface="Calibri"/>
            </a:endParaRPr>
          </a:p>
        </p:txBody>
      </p:sp>
      <p:sp>
        <p:nvSpPr>
          <p:cNvPr id="1153" name="Google Shape;1153;p47"/>
          <p:cNvSpPr/>
          <p:nvPr/>
        </p:nvSpPr>
        <p:spPr>
          <a:xfrm>
            <a:off x="457200" y="6144768"/>
            <a:ext cx="365760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6666"/>
              </a:buClr>
              <a:buSzPts val="900"/>
              <a:buFont typeface="Calibri"/>
              <a:buNone/>
            </a:pPr>
            <a:r>
              <a:rPr b="0" i="0" lang="en-US" sz="900" u="none" cap="none" strike="noStrike">
                <a:solidFill>
                  <a:srgbClr val="666666"/>
                </a:solidFill>
                <a:latin typeface="Calibri"/>
                <a:ea typeface="Calibri"/>
                <a:cs typeface="Calibri"/>
                <a:sym typeface="Calibri"/>
              </a:rPr>
              <a:t>Pillars of Western Thought</a:t>
            </a:r>
            <a:endParaRPr b="0" i="0" sz="900" u="none" cap="none" strike="noStrike">
              <a:solidFill>
                <a:schemeClr val="dk1"/>
              </a:solidFill>
              <a:latin typeface="Calibri"/>
              <a:ea typeface="Calibri"/>
              <a:cs typeface="Calibri"/>
              <a:sym typeface="Calibri"/>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C1B19"/>
        </a:solidFill>
      </p:bgPr>
    </p:bg>
    <p:spTree>
      <p:nvGrpSpPr>
        <p:cNvPr id="1158" name="Shape 1158"/>
        <p:cNvGrpSpPr/>
        <p:nvPr/>
      </p:nvGrpSpPr>
      <p:grpSpPr>
        <a:xfrm>
          <a:off x="0" y="0"/>
          <a:ext cx="0" cy="0"/>
          <a:chOff x="0" y="0"/>
          <a:chExt cx="0" cy="0"/>
        </a:xfrm>
      </p:grpSpPr>
      <p:sp>
        <p:nvSpPr>
          <p:cNvPr id="1159" name="Google Shape;1159;p48"/>
          <p:cNvSpPr/>
          <p:nvPr/>
        </p:nvSpPr>
        <p:spPr>
          <a:xfrm>
            <a:off x="822960" y="1371600"/>
            <a:ext cx="7315200" cy="73152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3800"/>
              <a:buFont typeface="Cambria"/>
              <a:buNone/>
            </a:pPr>
            <a:r>
              <a:rPr b="1" i="0" lang="en-US" sz="3800" u="none" cap="none" strike="noStrike">
                <a:solidFill>
                  <a:srgbClr val="FFFFFF"/>
                </a:solidFill>
                <a:latin typeface="Cambria"/>
                <a:ea typeface="Cambria"/>
                <a:cs typeface="Cambria"/>
                <a:sym typeface="Cambria"/>
              </a:rPr>
              <a:t>How to choose</a:t>
            </a:r>
            <a:endParaRPr b="0" i="0" sz="3800" u="none" cap="none" strike="noStrike">
              <a:solidFill>
                <a:schemeClr val="dk1"/>
              </a:solidFill>
              <a:latin typeface="Calibri"/>
              <a:ea typeface="Calibri"/>
              <a:cs typeface="Calibri"/>
              <a:sym typeface="Calibri"/>
            </a:endParaRPr>
          </a:p>
        </p:txBody>
      </p:sp>
      <p:sp>
        <p:nvSpPr>
          <p:cNvPr id="1160" name="Google Shape;1160;p48"/>
          <p:cNvSpPr/>
          <p:nvPr/>
        </p:nvSpPr>
        <p:spPr>
          <a:xfrm>
            <a:off x="822960" y="2359152"/>
            <a:ext cx="384048" cy="384048"/>
          </a:xfrm>
          <a:prstGeom prst="ellipse">
            <a:avLst/>
          </a:prstGeom>
          <a:solidFill>
            <a:srgbClr val="9C3D6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1" name="Google Shape;1161;p48"/>
          <p:cNvSpPr/>
          <p:nvPr/>
        </p:nvSpPr>
        <p:spPr>
          <a:xfrm>
            <a:off x="822960" y="2359152"/>
            <a:ext cx="384048" cy="384048"/>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500"/>
              <a:buFont typeface="Cambria"/>
              <a:buNone/>
            </a:pPr>
            <a:r>
              <a:rPr b="1" i="0" lang="en-US" sz="1500" u="none" cap="none" strike="noStrike">
                <a:solidFill>
                  <a:srgbClr val="FFFFFF"/>
                </a:solidFill>
                <a:latin typeface="Cambria"/>
                <a:ea typeface="Cambria"/>
                <a:cs typeface="Cambria"/>
                <a:sym typeface="Cambria"/>
              </a:rPr>
              <a:t>1</a:t>
            </a:r>
            <a:endParaRPr b="0" i="0" sz="1500" u="none" cap="none" strike="noStrike">
              <a:solidFill>
                <a:schemeClr val="dk1"/>
              </a:solidFill>
              <a:latin typeface="Calibri"/>
              <a:ea typeface="Calibri"/>
              <a:cs typeface="Calibri"/>
              <a:sym typeface="Calibri"/>
            </a:endParaRPr>
          </a:p>
        </p:txBody>
      </p:sp>
      <p:sp>
        <p:nvSpPr>
          <p:cNvPr id="1162" name="Google Shape;1162;p48"/>
          <p:cNvSpPr/>
          <p:nvPr/>
        </p:nvSpPr>
        <p:spPr>
          <a:xfrm>
            <a:off x="1371600" y="2340864"/>
            <a:ext cx="384048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1400"/>
              <a:buFont typeface="Calibri"/>
              <a:buNone/>
            </a:pPr>
            <a:r>
              <a:rPr b="1" i="0" lang="en-US" sz="1400" u="none" cap="none" strike="noStrike">
                <a:solidFill>
                  <a:srgbClr val="FFFFFF"/>
                </a:solidFill>
                <a:latin typeface="Calibri"/>
                <a:ea typeface="Calibri"/>
                <a:cs typeface="Calibri"/>
                <a:sym typeface="Calibri"/>
              </a:rPr>
              <a:t>Shortlist three.</a:t>
            </a:r>
            <a:endParaRPr b="0" i="0" sz="1400" u="none" cap="none" strike="noStrike">
              <a:solidFill>
                <a:schemeClr val="dk1"/>
              </a:solidFill>
              <a:latin typeface="Calibri"/>
              <a:ea typeface="Calibri"/>
              <a:cs typeface="Calibri"/>
              <a:sym typeface="Calibri"/>
            </a:endParaRPr>
          </a:p>
        </p:txBody>
      </p:sp>
      <p:sp>
        <p:nvSpPr>
          <p:cNvPr id="1163" name="Google Shape;1163;p48"/>
          <p:cNvSpPr/>
          <p:nvPr/>
        </p:nvSpPr>
        <p:spPr>
          <a:xfrm>
            <a:off x="5303520" y="2340864"/>
            <a:ext cx="6035040" cy="457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A8A29A"/>
              </a:buClr>
              <a:buSzPts val="1200"/>
              <a:buFont typeface="Calibri"/>
              <a:buNone/>
            </a:pPr>
            <a:r>
              <a:rPr b="0" i="0" lang="en-US" sz="1200" u="none" cap="none" strike="noStrike">
                <a:solidFill>
                  <a:srgbClr val="A8A29A"/>
                </a:solidFill>
                <a:latin typeface="Calibri"/>
                <a:ea typeface="Calibri"/>
                <a:cs typeface="Calibri"/>
                <a:sym typeface="Calibri"/>
              </a:rPr>
              <a:t>Not one — three. You will not get your first choice if everyone wants Nietzsche.</a:t>
            </a:r>
            <a:endParaRPr b="0" i="0" sz="1200" u="none" cap="none" strike="noStrike">
              <a:solidFill>
                <a:schemeClr val="dk1"/>
              </a:solidFill>
              <a:latin typeface="Calibri"/>
              <a:ea typeface="Calibri"/>
              <a:cs typeface="Calibri"/>
              <a:sym typeface="Calibri"/>
            </a:endParaRPr>
          </a:p>
        </p:txBody>
      </p:sp>
      <p:sp>
        <p:nvSpPr>
          <p:cNvPr id="1164" name="Google Shape;1164;p48"/>
          <p:cNvSpPr/>
          <p:nvPr/>
        </p:nvSpPr>
        <p:spPr>
          <a:xfrm>
            <a:off x="822960" y="3136392"/>
            <a:ext cx="384048" cy="384048"/>
          </a:xfrm>
          <a:prstGeom prst="ellipse">
            <a:avLst/>
          </a:prstGeom>
          <a:solidFill>
            <a:srgbClr val="9C3D6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5" name="Google Shape;1165;p48"/>
          <p:cNvSpPr/>
          <p:nvPr/>
        </p:nvSpPr>
        <p:spPr>
          <a:xfrm>
            <a:off x="822960" y="3136392"/>
            <a:ext cx="384048" cy="384048"/>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500"/>
              <a:buFont typeface="Cambria"/>
              <a:buNone/>
            </a:pPr>
            <a:r>
              <a:rPr b="1" i="0" lang="en-US" sz="1500" u="none" cap="none" strike="noStrike">
                <a:solidFill>
                  <a:srgbClr val="FFFFFF"/>
                </a:solidFill>
                <a:latin typeface="Cambria"/>
                <a:ea typeface="Cambria"/>
                <a:cs typeface="Cambria"/>
                <a:sym typeface="Cambria"/>
              </a:rPr>
              <a:t>2</a:t>
            </a:r>
            <a:endParaRPr b="0" i="0" sz="1500" u="none" cap="none" strike="noStrike">
              <a:solidFill>
                <a:schemeClr val="dk1"/>
              </a:solidFill>
              <a:latin typeface="Calibri"/>
              <a:ea typeface="Calibri"/>
              <a:cs typeface="Calibri"/>
              <a:sym typeface="Calibri"/>
            </a:endParaRPr>
          </a:p>
        </p:txBody>
      </p:sp>
      <p:sp>
        <p:nvSpPr>
          <p:cNvPr id="1166" name="Google Shape;1166;p48"/>
          <p:cNvSpPr/>
          <p:nvPr/>
        </p:nvSpPr>
        <p:spPr>
          <a:xfrm>
            <a:off x="1371600" y="3118104"/>
            <a:ext cx="384048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1400"/>
              <a:buFont typeface="Calibri"/>
              <a:buNone/>
            </a:pPr>
            <a:r>
              <a:rPr b="1" i="0" lang="en-US" sz="1400" u="none" cap="none" strike="noStrike">
                <a:solidFill>
                  <a:srgbClr val="FFFFFF"/>
                </a:solidFill>
                <a:latin typeface="Calibri"/>
                <a:ea typeface="Calibri"/>
                <a:cs typeface="Calibri"/>
                <a:sym typeface="Calibri"/>
              </a:rPr>
              <a:t>Read their question out loud.</a:t>
            </a:r>
            <a:endParaRPr b="0" i="0" sz="1400" u="none" cap="none" strike="noStrike">
              <a:solidFill>
                <a:schemeClr val="dk1"/>
              </a:solidFill>
              <a:latin typeface="Calibri"/>
              <a:ea typeface="Calibri"/>
              <a:cs typeface="Calibri"/>
              <a:sym typeface="Calibri"/>
            </a:endParaRPr>
          </a:p>
        </p:txBody>
      </p:sp>
      <p:sp>
        <p:nvSpPr>
          <p:cNvPr id="1167" name="Google Shape;1167;p48"/>
          <p:cNvSpPr/>
          <p:nvPr/>
        </p:nvSpPr>
        <p:spPr>
          <a:xfrm>
            <a:off x="5303520" y="3118104"/>
            <a:ext cx="6035040" cy="457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A8A29A"/>
              </a:buClr>
              <a:buSzPts val="1200"/>
              <a:buFont typeface="Calibri"/>
              <a:buNone/>
            </a:pPr>
            <a:r>
              <a:rPr b="0" i="0" lang="en-US" sz="1200" u="none" cap="none" strike="noStrike">
                <a:solidFill>
                  <a:srgbClr val="A8A29A"/>
                </a:solidFill>
                <a:latin typeface="Calibri"/>
                <a:ea typeface="Calibri"/>
                <a:cs typeface="Calibri"/>
                <a:sym typeface="Calibri"/>
              </a:rPr>
              <a:t>The one on their slide. If you can already argue both sides, that is your thinker.</a:t>
            </a:r>
            <a:endParaRPr b="0" i="0" sz="1200" u="none" cap="none" strike="noStrike">
              <a:solidFill>
                <a:schemeClr val="dk1"/>
              </a:solidFill>
              <a:latin typeface="Calibri"/>
              <a:ea typeface="Calibri"/>
              <a:cs typeface="Calibri"/>
              <a:sym typeface="Calibri"/>
            </a:endParaRPr>
          </a:p>
        </p:txBody>
      </p:sp>
      <p:sp>
        <p:nvSpPr>
          <p:cNvPr id="1168" name="Google Shape;1168;p48"/>
          <p:cNvSpPr/>
          <p:nvPr/>
        </p:nvSpPr>
        <p:spPr>
          <a:xfrm>
            <a:off x="822960" y="3913632"/>
            <a:ext cx="384048" cy="384048"/>
          </a:xfrm>
          <a:prstGeom prst="ellipse">
            <a:avLst/>
          </a:prstGeom>
          <a:solidFill>
            <a:srgbClr val="9C3D6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9" name="Google Shape;1169;p48"/>
          <p:cNvSpPr/>
          <p:nvPr/>
        </p:nvSpPr>
        <p:spPr>
          <a:xfrm>
            <a:off x="822960" y="3913632"/>
            <a:ext cx="384048" cy="384048"/>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500"/>
              <a:buFont typeface="Cambria"/>
              <a:buNone/>
            </a:pPr>
            <a:r>
              <a:rPr b="1" i="0" lang="en-US" sz="1500" u="none" cap="none" strike="noStrike">
                <a:solidFill>
                  <a:srgbClr val="FFFFFF"/>
                </a:solidFill>
                <a:latin typeface="Cambria"/>
                <a:ea typeface="Cambria"/>
                <a:cs typeface="Cambria"/>
                <a:sym typeface="Cambria"/>
              </a:rPr>
              <a:t>3</a:t>
            </a:r>
            <a:endParaRPr b="0" i="0" sz="1500" u="none" cap="none" strike="noStrike">
              <a:solidFill>
                <a:schemeClr val="dk1"/>
              </a:solidFill>
              <a:latin typeface="Calibri"/>
              <a:ea typeface="Calibri"/>
              <a:cs typeface="Calibri"/>
              <a:sym typeface="Calibri"/>
            </a:endParaRPr>
          </a:p>
        </p:txBody>
      </p:sp>
      <p:sp>
        <p:nvSpPr>
          <p:cNvPr id="1170" name="Google Shape;1170;p48"/>
          <p:cNvSpPr/>
          <p:nvPr/>
        </p:nvSpPr>
        <p:spPr>
          <a:xfrm>
            <a:off x="1371600" y="3895344"/>
            <a:ext cx="384048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1400"/>
              <a:buFont typeface="Calibri"/>
              <a:buNone/>
            </a:pPr>
            <a:r>
              <a:rPr b="1" i="0" lang="en-US" sz="1400" u="none" cap="none" strike="noStrike">
                <a:solidFill>
                  <a:srgbClr val="FFFFFF"/>
                </a:solidFill>
                <a:latin typeface="Calibri"/>
                <a:ea typeface="Calibri"/>
                <a:cs typeface="Calibri"/>
                <a:sym typeface="Calibri"/>
              </a:rPr>
              <a:t>Check who they argue with.</a:t>
            </a:r>
            <a:endParaRPr b="0" i="0" sz="1400" u="none" cap="none" strike="noStrike">
              <a:solidFill>
                <a:schemeClr val="dk1"/>
              </a:solidFill>
              <a:latin typeface="Calibri"/>
              <a:ea typeface="Calibri"/>
              <a:cs typeface="Calibri"/>
              <a:sym typeface="Calibri"/>
            </a:endParaRPr>
          </a:p>
        </p:txBody>
      </p:sp>
      <p:sp>
        <p:nvSpPr>
          <p:cNvPr id="1171" name="Google Shape;1171;p48"/>
          <p:cNvSpPr/>
          <p:nvPr/>
        </p:nvSpPr>
        <p:spPr>
          <a:xfrm>
            <a:off x="5303520" y="3895344"/>
            <a:ext cx="6035040" cy="457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A8A29A"/>
              </a:buClr>
              <a:buSzPts val="1200"/>
              <a:buFont typeface="Calibri"/>
              <a:buNone/>
            </a:pPr>
            <a:r>
              <a:rPr b="0" i="0" lang="en-US" sz="1200" u="none" cap="none" strike="noStrike">
                <a:solidFill>
                  <a:srgbClr val="A8A29A"/>
                </a:solidFill>
                <a:latin typeface="Calibri"/>
                <a:ea typeface="Calibri"/>
                <a:cs typeface="Calibri"/>
                <a:sym typeface="Calibri"/>
              </a:rPr>
              <a:t>You will interview those classmates later. Pick a thinker with good enemies.</a:t>
            </a:r>
            <a:endParaRPr b="0" i="0" sz="1200" u="none" cap="none" strike="noStrike">
              <a:solidFill>
                <a:schemeClr val="dk1"/>
              </a:solidFill>
              <a:latin typeface="Calibri"/>
              <a:ea typeface="Calibri"/>
              <a:cs typeface="Calibri"/>
              <a:sym typeface="Calibri"/>
            </a:endParaRPr>
          </a:p>
        </p:txBody>
      </p:sp>
      <p:sp>
        <p:nvSpPr>
          <p:cNvPr id="1172" name="Google Shape;1172;p48"/>
          <p:cNvSpPr/>
          <p:nvPr/>
        </p:nvSpPr>
        <p:spPr>
          <a:xfrm>
            <a:off x="822960" y="4690872"/>
            <a:ext cx="384048" cy="384048"/>
          </a:xfrm>
          <a:prstGeom prst="ellipse">
            <a:avLst/>
          </a:prstGeom>
          <a:solidFill>
            <a:srgbClr val="9C3D6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3" name="Google Shape;1173;p48"/>
          <p:cNvSpPr/>
          <p:nvPr/>
        </p:nvSpPr>
        <p:spPr>
          <a:xfrm>
            <a:off x="822960" y="4690872"/>
            <a:ext cx="384048" cy="384048"/>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500"/>
              <a:buFont typeface="Cambria"/>
              <a:buNone/>
            </a:pPr>
            <a:r>
              <a:rPr b="1" i="0" lang="en-US" sz="1500" u="none" cap="none" strike="noStrike">
                <a:solidFill>
                  <a:srgbClr val="FFFFFF"/>
                </a:solidFill>
                <a:latin typeface="Cambria"/>
                <a:ea typeface="Cambria"/>
                <a:cs typeface="Cambria"/>
                <a:sym typeface="Cambria"/>
              </a:rPr>
              <a:t>4</a:t>
            </a:r>
            <a:endParaRPr b="0" i="0" sz="1500" u="none" cap="none" strike="noStrike">
              <a:solidFill>
                <a:schemeClr val="dk1"/>
              </a:solidFill>
              <a:latin typeface="Calibri"/>
              <a:ea typeface="Calibri"/>
              <a:cs typeface="Calibri"/>
              <a:sym typeface="Calibri"/>
            </a:endParaRPr>
          </a:p>
        </p:txBody>
      </p:sp>
      <p:sp>
        <p:nvSpPr>
          <p:cNvPr id="1174" name="Google Shape;1174;p48"/>
          <p:cNvSpPr/>
          <p:nvPr/>
        </p:nvSpPr>
        <p:spPr>
          <a:xfrm>
            <a:off x="1371600" y="4672584"/>
            <a:ext cx="384048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1400"/>
              <a:buFont typeface="Calibri"/>
              <a:buNone/>
            </a:pPr>
            <a:r>
              <a:rPr b="1" i="0" lang="en-US" sz="1400" u="none" cap="none" strike="noStrike">
                <a:solidFill>
                  <a:srgbClr val="FFFFFF"/>
                </a:solidFill>
                <a:latin typeface="Calibri"/>
                <a:ea typeface="Calibri"/>
                <a:cs typeface="Calibri"/>
                <a:sym typeface="Calibri"/>
              </a:rPr>
              <a:t>Ignore the famous names.</a:t>
            </a:r>
            <a:endParaRPr b="0" i="0" sz="1400" u="none" cap="none" strike="noStrike">
              <a:solidFill>
                <a:schemeClr val="dk1"/>
              </a:solidFill>
              <a:latin typeface="Calibri"/>
              <a:ea typeface="Calibri"/>
              <a:cs typeface="Calibri"/>
              <a:sym typeface="Calibri"/>
            </a:endParaRPr>
          </a:p>
        </p:txBody>
      </p:sp>
      <p:sp>
        <p:nvSpPr>
          <p:cNvPr id="1175" name="Google Shape;1175;p48"/>
          <p:cNvSpPr/>
          <p:nvPr/>
        </p:nvSpPr>
        <p:spPr>
          <a:xfrm>
            <a:off x="5303520" y="4672584"/>
            <a:ext cx="6035040" cy="457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A8A29A"/>
              </a:buClr>
              <a:buSzPts val="1200"/>
              <a:buFont typeface="Calibri"/>
              <a:buNone/>
            </a:pPr>
            <a:r>
              <a:rPr b="0" i="0" lang="en-US" sz="1200" u="none" cap="none" strike="noStrike">
                <a:solidFill>
                  <a:srgbClr val="A8A29A"/>
                </a:solidFill>
                <a:latin typeface="Calibri"/>
                <a:ea typeface="Calibri"/>
                <a:cs typeface="Calibri"/>
                <a:sym typeface="Calibri"/>
              </a:rPr>
              <a:t>The quiet ones — Langer, Collingwood, Krenak — leave you more room to say something new.</a:t>
            </a:r>
            <a:endParaRPr b="0" i="0" sz="1200" u="none" cap="none" strike="noStrike">
              <a:solidFill>
                <a:schemeClr val="dk1"/>
              </a:solidFill>
              <a:latin typeface="Calibri"/>
              <a:ea typeface="Calibri"/>
              <a:cs typeface="Calibri"/>
              <a:sym typeface="Calibri"/>
            </a:endParaRPr>
          </a:p>
        </p:txBody>
      </p:sp>
      <p:sp>
        <p:nvSpPr>
          <p:cNvPr id="1176" name="Google Shape;1176;p48"/>
          <p:cNvSpPr/>
          <p:nvPr/>
        </p:nvSpPr>
        <p:spPr>
          <a:xfrm>
            <a:off x="822960" y="5806440"/>
            <a:ext cx="10515600" cy="4572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7E7970"/>
              </a:buClr>
              <a:buSzPts val="1000"/>
              <a:buFont typeface="Calibri"/>
              <a:buNone/>
            </a:pPr>
            <a:r>
              <a:rPr b="0" i="1" lang="en-US" sz="1000" u="none" cap="none" strike="noStrike">
                <a:solidFill>
                  <a:srgbClr val="7E7970"/>
                </a:solidFill>
                <a:latin typeface="Calibri"/>
                <a:ea typeface="Calibri"/>
                <a:cs typeface="Calibri"/>
                <a:sym typeface="Calibri"/>
              </a:rPr>
              <a:t>Every quote in this deck is checked against a primary-source translation — but translations vary by edition. Verify against your own copy before you cite one.</a:t>
            </a:r>
            <a:endParaRPr b="0" i="0" sz="1000" u="none" cap="none" strike="noStrike">
              <a:solidFill>
                <a:schemeClr val="dk1"/>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